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3"/>
  </p:notesMasterIdLst>
  <p:sldIdLst>
    <p:sldId id="258" r:id="rId2"/>
    <p:sldId id="259" r:id="rId3"/>
    <p:sldId id="260" r:id="rId4"/>
    <p:sldId id="261" r:id="rId5"/>
    <p:sldId id="264" r:id="rId6"/>
    <p:sldId id="406" r:id="rId7"/>
    <p:sldId id="412" r:id="rId8"/>
    <p:sldId id="413" r:id="rId9"/>
    <p:sldId id="289" r:id="rId10"/>
    <p:sldId id="407" r:id="rId11"/>
    <p:sldId id="411" r:id="rId12"/>
    <p:sldId id="428" r:id="rId13"/>
    <p:sldId id="410" r:id="rId14"/>
    <p:sldId id="408" r:id="rId15"/>
    <p:sldId id="414" r:id="rId16"/>
    <p:sldId id="415" r:id="rId17"/>
    <p:sldId id="416" r:id="rId18"/>
    <p:sldId id="417" r:id="rId19"/>
    <p:sldId id="418" r:id="rId20"/>
    <p:sldId id="419" r:id="rId21"/>
    <p:sldId id="420" r:id="rId22"/>
    <p:sldId id="427" r:id="rId23"/>
    <p:sldId id="404" r:id="rId24"/>
    <p:sldId id="422" r:id="rId25"/>
    <p:sldId id="423" r:id="rId26"/>
    <p:sldId id="390" r:id="rId27"/>
    <p:sldId id="421" r:id="rId28"/>
    <p:sldId id="401" r:id="rId29"/>
    <p:sldId id="409" r:id="rId30"/>
    <p:sldId id="369" r:id="rId31"/>
    <p:sldId id="370"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100D4"/>
    <a:srgbClr val="8108A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632" autoAdjust="0"/>
    <p:restoredTop sz="92913" autoAdjust="0"/>
  </p:normalViewPr>
  <p:slideViewPr>
    <p:cSldViewPr snapToGrid="0">
      <p:cViewPr varScale="1">
        <p:scale>
          <a:sx n="67" d="100"/>
          <a:sy n="67" d="100"/>
        </p:scale>
        <p:origin x="876"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 Quoc Huy (FHN.TCS)" userId="458c0cbc-d8c8-4ebf-a6da-b6a72fbd1854" providerId="ADAL" clId="{84872E7F-B193-4DB0-9610-8AF818B36266}"/>
    <pc:docChg chg="modSld">
      <pc:chgData name="An Quoc Huy (FHN.TCS)" userId="458c0cbc-d8c8-4ebf-a6da-b6a72fbd1854" providerId="ADAL" clId="{84872E7F-B193-4DB0-9610-8AF818B36266}" dt="2022-06-21T09:53:46.310" v="23" actId="113"/>
      <pc:docMkLst>
        <pc:docMk/>
      </pc:docMkLst>
      <pc:sldChg chg="modSp mod">
        <pc:chgData name="An Quoc Huy (FHN.TCS)" userId="458c0cbc-d8c8-4ebf-a6da-b6a72fbd1854" providerId="ADAL" clId="{84872E7F-B193-4DB0-9610-8AF818B36266}" dt="2022-06-21T09:53:46.310" v="23" actId="113"/>
        <pc:sldMkLst>
          <pc:docMk/>
          <pc:sldMk cId="1757033100" sldId="404"/>
        </pc:sldMkLst>
        <pc:spChg chg="mod">
          <ac:chgData name="An Quoc Huy (FHN.TCS)" userId="458c0cbc-d8c8-4ebf-a6da-b6a72fbd1854" providerId="ADAL" clId="{84872E7F-B193-4DB0-9610-8AF818B36266}" dt="2022-06-21T09:52:38.751" v="19" actId="20577"/>
          <ac:spMkLst>
            <pc:docMk/>
            <pc:sldMk cId="1757033100" sldId="404"/>
            <ac:spMk id="5" creationId="{E7922896-FB74-4E1F-8BFE-C777139F6454}"/>
          </ac:spMkLst>
        </pc:spChg>
        <pc:spChg chg="mod">
          <ac:chgData name="An Quoc Huy (FHN.TCS)" userId="458c0cbc-d8c8-4ebf-a6da-b6a72fbd1854" providerId="ADAL" clId="{84872E7F-B193-4DB0-9610-8AF818B36266}" dt="2022-06-21T09:53:46.310" v="23" actId="113"/>
          <ac:spMkLst>
            <pc:docMk/>
            <pc:sldMk cId="1757033100" sldId="404"/>
            <ac:spMk id="6" creationId="{76F734CB-3ACE-4E4E-8FC4-0BFF6EF816DB}"/>
          </ac:spMkLst>
        </pc:spChg>
      </pc:sldChg>
    </pc:docChg>
  </pc:docChgLst>
  <pc:docChgLst>
    <pc:chgData name="An Quoc Huy (FHN.TCS)" userId="458c0cbc-d8c8-4ebf-a6da-b6a72fbd1854" providerId="ADAL" clId="{68DC3DCC-98FA-4137-BCB4-DBED370B397C}"/>
    <pc:docChg chg="undo custSel modSld">
      <pc:chgData name="An Quoc Huy (FHN.TCS)" userId="458c0cbc-d8c8-4ebf-a6da-b6a72fbd1854" providerId="ADAL" clId="{68DC3DCC-98FA-4137-BCB4-DBED370B397C}" dt="2022-06-25T01:44:08.899" v="38" actId="255"/>
      <pc:docMkLst>
        <pc:docMk/>
      </pc:docMkLst>
      <pc:sldChg chg="addSp delSp modSp mod">
        <pc:chgData name="An Quoc Huy (FHN.TCS)" userId="458c0cbc-d8c8-4ebf-a6da-b6a72fbd1854" providerId="ADAL" clId="{68DC3DCC-98FA-4137-BCB4-DBED370B397C}" dt="2022-06-25T01:44:08.899" v="38" actId="255"/>
        <pc:sldMkLst>
          <pc:docMk/>
          <pc:sldMk cId="906575915" sldId="409"/>
        </pc:sldMkLst>
        <pc:spChg chg="del">
          <ac:chgData name="An Quoc Huy (FHN.TCS)" userId="458c0cbc-d8c8-4ebf-a6da-b6a72fbd1854" providerId="ADAL" clId="{68DC3DCC-98FA-4137-BCB4-DBED370B397C}" dt="2022-06-25T01:40:53.013" v="0" actId="478"/>
          <ac:spMkLst>
            <pc:docMk/>
            <pc:sldMk cId="906575915" sldId="409"/>
            <ac:spMk id="2" creationId="{00000000-0000-0000-0000-000000000000}"/>
          </ac:spMkLst>
        </pc:spChg>
        <pc:spChg chg="add mod">
          <ac:chgData name="An Quoc Huy (FHN.TCS)" userId="458c0cbc-d8c8-4ebf-a6da-b6a72fbd1854" providerId="ADAL" clId="{68DC3DCC-98FA-4137-BCB4-DBED370B397C}" dt="2022-06-25T01:44:08.899" v="38" actId="255"/>
          <ac:spMkLst>
            <pc:docMk/>
            <pc:sldMk cId="906575915" sldId="409"/>
            <ac:spMk id="5" creationId="{7FB4FCEE-1816-0C86-D259-F176459B20AC}"/>
          </ac:spMkLst>
        </pc:spChg>
        <pc:spChg chg="mod">
          <ac:chgData name="An Quoc Huy (FHN.TCS)" userId="458c0cbc-d8c8-4ebf-a6da-b6a72fbd1854" providerId="ADAL" clId="{68DC3DCC-98FA-4137-BCB4-DBED370B397C}" dt="2022-06-25T01:41:22.650" v="16" actId="20577"/>
          <ac:spMkLst>
            <pc:docMk/>
            <pc:sldMk cId="906575915" sldId="409"/>
            <ac:spMk id="17" creationId="{00000000-0000-0000-0000-000000000000}"/>
          </ac:spMkLst>
        </pc:spChg>
      </pc:sldChg>
      <pc:sldChg chg="addSp delSp modSp mod">
        <pc:chgData name="An Quoc Huy (FHN.TCS)" userId="458c0cbc-d8c8-4ebf-a6da-b6a72fbd1854" providerId="ADAL" clId="{68DC3DCC-98FA-4137-BCB4-DBED370B397C}" dt="2022-06-25T01:43:44.357" v="34" actId="255"/>
        <pc:sldMkLst>
          <pc:docMk/>
          <pc:sldMk cId="3940447418" sldId="421"/>
        </pc:sldMkLst>
        <pc:spChg chg="del">
          <ac:chgData name="An Quoc Huy (FHN.TCS)" userId="458c0cbc-d8c8-4ebf-a6da-b6a72fbd1854" providerId="ADAL" clId="{68DC3DCC-98FA-4137-BCB4-DBED370B397C}" dt="2022-06-25T01:41:37.425" v="18" actId="478"/>
          <ac:spMkLst>
            <pc:docMk/>
            <pc:sldMk cId="3940447418" sldId="421"/>
            <ac:spMk id="2" creationId="{00000000-0000-0000-0000-000000000000}"/>
          </ac:spMkLst>
        </pc:spChg>
        <pc:spChg chg="add del">
          <ac:chgData name="An Quoc Huy (FHN.TCS)" userId="458c0cbc-d8c8-4ebf-a6da-b6a72fbd1854" providerId="ADAL" clId="{68DC3DCC-98FA-4137-BCB4-DBED370B397C}" dt="2022-06-25T01:43:08.944" v="20" actId="22"/>
          <ac:spMkLst>
            <pc:docMk/>
            <pc:sldMk cId="3940447418" sldId="421"/>
            <ac:spMk id="5" creationId="{1E396960-B416-7655-846C-0BCFFE5D54D5}"/>
          </ac:spMkLst>
        </pc:spChg>
        <pc:spChg chg="add mod">
          <ac:chgData name="An Quoc Huy (FHN.TCS)" userId="458c0cbc-d8c8-4ebf-a6da-b6a72fbd1854" providerId="ADAL" clId="{68DC3DCC-98FA-4137-BCB4-DBED370B397C}" dt="2022-06-25T01:43:44.357" v="34" actId="255"/>
          <ac:spMkLst>
            <pc:docMk/>
            <pc:sldMk cId="3940447418" sldId="421"/>
            <ac:spMk id="7" creationId="{1C099488-628A-20E9-F8EB-89E75ABD287F}"/>
          </ac:spMkLst>
        </pc:spChg>
        <pc:spChg chg="mod">
          <ac:chgData name="An Quoc Huy (FHN.TCS)" userId="458c0cbc-d8c8-4ebf-a6da-b6a72fbd1854" providerId="ADAL" clId="{68DC3DCC-98FA-4137-BCB4-DBED370B397C}" dt="2022-06-25T01:41:35.230" v="17"/>
          <ac:spMkLst>
            <pc:docMk/>
            <pc:sldMk cId="3940447418" sldId="421"/>
            <ac:spMk id="17" creationId="{00000000-0000-0000-0000-000000000000}"/>
          </ac:spMkLst>
        </pc:spChg>
      </pc:sldChg>
    </pc:docChg>
  </pc:docChgLst>
  <pc:docChgLst>
    <pc:chgData name="Nguyen Thanh Dat (FHN.TCS)" userId="S::datnt172@fsoft.com.vn::3ee4c281-b9bd-48ca-9513-d7c9263cafa1" providerId="AD" clId="Web-{7B65B03E-4AA9-BA6E-9F3C-E5021023B89C}"/>
    <pc:docChg chg="modSld">
      <pc:chgData name="Nguyen Thanh Dat (FHN.TCS)" userId="S::datnt172@fsoft.com.vn::3ee4c281-b9bd-48ca-9513-d7c9263cafa1" providerId="AD" clId="Web-{7B65B03E-4AA9-BA6E-9F3C-E5021023B89C}" dt="2022-06-21T02:23:13.006" v="1" actId="1076"/>
      <pc:docMkLst>
        <pc:docMk/>
      </pc:docMkLst>
      <pc:sldChg chg="modSp">
        <pc:chgData name="Nguyen Thanh Dat (FHN.TCS)" userId="S::datnt172@fsoft.com.vn::3ee4c281-b9bd-48ca-9513-d7c9263cafa1" providerId="AD" clId="Web-{7B65B03E-4AA9-BA6E-9F3C-E5021023B89C}" dt="2022-06-21T02:23:13.006" v="1" actId="1076"/>
        <pc:sldMkLst>
          <pc:docMk/>
          <pc:sldMk cId="2132530718" sldId="408"/>
        </pc:sldMkLst>
        <pc:spChg chg="mod">
          <ac:chgData name="Nguyen Thanh Dat (FHN.TCS)" userId="S::datnt172@fsoft.com.vn::3ee4c281-b9bd-48ca-9513-d7c9263cafa1" providerId="AD" clId="Web-{7B65B03E-4AA9-BA6E-9F3C-E5021023B89C}" dt="2022-06-21T02:23:13.006" v="1" actId="1076"/>
          <ac:spMkLst>
            <pc:docMk/>
            <pc:sldMk cId="2132530718" sldId="408"/>
            <ac:spMk id="101" creationId="{F7F3A137-B34D-458C-BF4B-58A84A13C1AE}"/>
          </ac:spMkLst>
        </pc:spChg>
        <pc:cxnChg chg="mod">
          <ac:chgData name="Nguyen Thanh Dat (FHN.TCS)" userId="S::datnt172@fsoft.com.vn::3ee4c281-b9bd-48ca-9513-d7c9263cafa1" providerId="AD" clId="Web-{7B65B03E-4AA9-BA6E-9F3C-E5021023B89C}" dt="2022-06-21T02:23:13.006" v="1" actId="1076"/>
          <ac:cxnSpMkLst>
            <pc:docMk/>
            <pc:sldMk cId="2132530718" sldId="408"/>
            <ac:cxnSpMk id="122" creationId="{48103293-E1D9-447B-9897-D3655A018419}"/>
          </ac:cxnSpMkLst>
        </pc:cxnChg>
      </pc:sldChg>
    </pc:docChg>
  </pc:docChgLst>
  <pc:docChgLst>
    <pc:chgData name="Nguyen Thanh Dat (FHN.TCS)" userId="S::datnt172@fsoft.com.vn::3ee4c281-b9bd-48ca-9513-d7c9263cafa1" providerId="AD" clId="Web-{965AC2C7-E23A-5F61-20B3-17101D830FB7}"/>
    <pc:docChg chg="modSld">
      <pc:chgData name="Nguyen Thanh Dat (FHN.TCS)" userId="S::datnt172@fsoft.com.vn::3ee4c281-b9bd-48ca-9513-d7c9263cafa1" providerId="AD" clId="Web-{965AC2C7-E23A-5F61-20B3-17101D830FB7}" dt="2022-06-21T02:09:38.769" v="1" actId="14100"/>
      <pc:docMkLst>
        <pc:docMk/>
      </pc:docMkLst>
      <pc:sldChg chg="modSp">
        <pc:chgData name="Nguyen Thanh Dat (FHN.TCS)" userId="S::datnt172@fsoft.com.vn::3ee4c281-b9bd-48ca-9513-d7c9263cafa1" providerId="AD" clId="Web-{965AC2C7-E23A-5F61-20B3-17101D830FB7}" dt="2022-06-21T02:09:38.769" v="1" actId="14100"/>
        <pc:sldMkLst>
          <pc:docMk/>
          <pc:sldMk cId="1430594156" sldId="411"/>
        </pc:sldMkLst>
        <pc:spChg chg="mod">
          <ac:chgData name="Nguyen Thanh Dat (FHN.TCS)" userId="S::datnt172@fsoft.com.vn::3ee4c281-b9bd-48ca-9513-d7c9263cafa1" providerId="AD" clId="Web-{965AC2C7-E23A-5F61-20B3-17101D830FB7}" dt="2022-06-21T02:09:38.769" v="1" actId="14100"/>
          <ac:spMkLst>
            <pc:docMk/>
            <pc:sldMk cId="1430594156" sldId="411"/>
            <ac:spMk id="106" creationId="{9448F7E3-9140-48A6-9D1C-554363FD3B33}"/>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D571EC3-0362-473B-800C-A6976F8F2A60}" type="doc">
      <dgm:prSet loTypeId="urn:microsoft.com/office/officeart/2005/8/layout/radial5" loCatId="cycle" qsTypeId="urn:microsoft.com/office/officeart/2005/8/quickstyle/simple1" qsCatId="simple" csTypeId="urn:microsoft.com/office/officeart/2005/8/colors/accent1_3" csCatId="accent1" phldr="1"/>
      <dgm:spPr/>
      <dgm:t>
        <a:bodyPr/>
        <a:lstStyle/>
        <a:p>
          <a:endParaRPr lang="en-US"/>
        </a:p>
      </dgm:t>
    </dgm:pt>
    <dgm:pt modelId="{598AF3CC-3325-4A8A-BC7A-C4C3FF068966}">
      <dgm:prSet phldrT="[Text]" custT="1"/>
      <dgm:spPr>
        <a:xfrm>
          <a:off x="3147374" y="2050064"/>
          <a:ext cx="1461957" cy="1461957"/>
        </a:xfrm>
        <a:solidFill>
          <a:srgbClr val="002060"/>
        </a:solidFill>
        <a:ln w="12700" cap="flat" cmpd="sng" algn="ctr">
          <a:solidFill>
            <a:sysClr val="window" lastClr="FFFFFF">
              <a:hueOff val="0"/>
              <a:satOff val="0"/>
              <a:lumOff val="0"/>
              <a:alphaOff val="0"/>
            </a:sysClr>
          </a:solidFill>
          <a:prstDash val="solid"/>
          <a:miter lim="800000"/>
        </a:ln>
        <a:effectLst/>
      </dgm:spPr>
      <dgm:t>
        <a:bodyPr/>
        <a:lstStyle/>
        <a:p>
          <a:pPr>
            <a:buNone/>
          </a:pPr>
          <a:r>
            <a:rPr lang="en-US" sz="1500" dirty="0">
              <a:solidFill>
                <a:sysClr val="window" lastClr="FFFFFF"/>
              </a:solidFill>
              <a:latin typeface="Arial" panose="020B0604020202020204" pitchFamily="34" charset="0"/>
              <a:ea typeface="+mn-ea"/>
              <a:cs typeface="Arial" panose="020B0604020202020204" pitchFamily="34" charset="0"/>
            </a:rPr>
            <a:t>Internal IT Operation</a:t>
          </a:r>
        </a:p>
      </dgm:t>
    </dgm:pt>
    <dgm:pt modelId="{CC701973-BCED-4052-BA11-18BA6C5D53D0}" type="parTrans" cxnId="{2D5B3001-32D7-441B-90DD-6A02A8C450B1}">
      <dgm:prSet/>
      <dgm:spPr/>
      <dgm:t>
        <a:bodyPr/>
        <a:lstStyle/>
        <a:p>
          <a:endParaRPr lang="en-US">
            <a:latin typeface="Arial" panose="020B0604020202020204" pitchFamily="34" charset="0"/>
            <a:cs typeface="Arial" panose="020B0604020202020204" pitchFamily="34" charset="0"/>
          </a:endParaRPr>
        </a:p>
      </dgm:t>
    </dgm:pt>
    <dgm:pt modelId="{CD7A4D03-FBDA-4C53-B7BA-0CC5AE78AC0A}" type="sibTrans" cxnId="{2D5B3001-32D7-441B-90DD-6A02A8C450B1}">
      <dgm:prSet/>
      <dgm:spPr/>
      <dgm:t>
        <a:bodyPr/>
        <a:lstStyle/>
        <a:p>
          <a:endParaRPr lang="en-US">
            <a:latin typeface="Arial" panose="020B0604020202020204" pitchFamily="34" charset="0"/>
            <a:cs typeface="Arial" panose="020B0604020202020204" pitchFamily="34" charset="0"/>
          </a:endParaRPr>
        </a:p>
      </dgm:t>
    </dgm:pt>
    <dgm:pt modelId="{F3480703-883E-4AE6-85F7-2229B4521176}">
      <dgm:prSet phldrT="[Text]" custT="1"/>
      <dgm:spPr>
        <a:xfrm>
          <a:off x="3147374" y="3024"/>
          <a:ext cx="1461957" cy="1461957"/>
        </a:xfrm>
        <a:solidFill>
          <a:srgbClr val="33B2C1">
            <a:shade val="80000"/>
            <a:hueOff val="0"/>
            <a:satOff val="0"/>
            <a:lumOff val="0"/>
            <a:alphaOff val="0"/>
          </a:srgbClr>
        </a:solidFill>
        <a:ln w="12700" cap="flat" cmpd="sng" algn="ctr">
          <a:solidFill>
            <a:sysClr val="window" lastClr="FFFFFF">
              <a:hueOff val="0"/>
              <a:satOff val="0"/>
              <a:lumOff val="0"/>
              <a:alphaOff val="0"/>
            </a:sysClr>
          </a:solidFill>
          <a:prstDash val="solid"/>
          <a:miter lim="800000"/>
        </a:ln>
        <a:effectLst/>
      </dgm:spPr>
      <dgm:t>
        <a:bodyPr/>
        <a:lstStyle/>
        <a:p>
          <a:pPr>
            <a:buNone/>
          </a:pPr>
          <a:r>
            <a:rPr lang="en-US" sz="1200" dirty="0">
              <a:solidFill>
                <a:sysClr val="window" lastClr="FFFFFF"/>
              </a:solidFill>
              <a:latin typeface="Arial" panose="020B0604020202020204" pitchFamily="34" charset="0"/>
              <a:ea typeface="+mn-ea"/>
              <a:cs typeface="Arial" panose="020B0604020202020204" pitchFamily="34" charset="0"/>
            </a:rPr>
            <a:t>Cost Optimization</a:t>
          </a:r>
        </a:p>
      </dgm:t>
    </dgm:pt>
    <dgm:pt modelId="{A4654E2F-7DEB-4DCD-B4B9-562B8FC97A91}" type="parTrans" cxnId="{843B97E4-9A9C-49CE-8EDF-B0CF81B50476}">
      <dgm:prSet/>
      <dgm:spPr>
        <a:xfrm rot="16200000">
          <a:off x="3723305" y="1517766"/>
          <a:ext cx="310094" cy="497065"/>
        </a:xfrm>
        <a:solidFill>
          <a:srgbClr val="33B2C1">
            <a:shade val="90000"/>
            <a:hueOff val="0"/>
            <a:satOff val="0"/>
            <a:lumOff val="0"/>
            <a:alphaOff val="0"/>
          </a:srgbClr>
        </a:solidFill>
        <a:ln>
          <a:noFill/>
        </a:ln>
        <a:effectLst/>
      </dgm:spPr>
      <dgm:t>
        <a:bodyPr/>
        <a:lstStyle/>
        <a:p>
          <a:pPr>
            <a:buNone/>
          </a:pPr>
          <a:endParaRPr lang="en-US">
            <a:solidFill>
              <a:sysClr val="window" lastClr="FFFFFF"/>
            </a:solidFill>
            <a:latin typeface="Arial" panose="020B0604020202020204" pitchFamily="34" charset="0"/>
            <a:ea typeface="+mn-ea"/>
            <a:cs typeface="Arial" panose="020B0604020202020204" pitchFamily="34" charset="0"/>
          </a:endParaRPr>
        </a:p>
      </dgm:t>
    </dgm:pt>
    <dgm:pt modelId="{E163347A-3134-44AE-8169-D7347F997AD0}" type="sibTrans" cxnId="{843B97E4-9A9C-49CE-8EDF-B0CF81B50476}">
      <dgm:prSet/>
      <dgm:spPr/>
      <dgm:t>
        <a:bodyPr/>
        <a:lstStyle/>
        <a:p>
          <a:endParaRPr lang="en-US">
            <a:latin typeface="Arial" panose="020B0604020202020204" pitchFamily="34" charset="0"/>
            <a:cs typeface="Arial" panose="020B0604020202020204" pitchFamily="34" charset="0"/>
          </a:endParaRPr>
        </a:p>
      </dgm:t>
    </dgm:pt>
    <dgm:pt modelId="{AE4D0B79-DEB0-4720-A3CB-796837D99CE6}">
      <dgm:prSet phldrT="[Text]" custT="1"/>
      <dgm:spPr>
        <a:xfrm>
          <a:off x="5094225" y="1417494"/>
          <a:ext cx="1461957" cy="1461957"/>
        </a:xfrm>
        <a:solidFill>
          <a:srgbClr val="6699F6"/>
        </a:solidFill>
        <a:ln w="12700" cap="flat" cmpd="sng" algn="ctr">
          <a:solidFill>
            <a:sysClr val="window" lastClr="FFFFFF">
              <a:hueOff val="0"/>
              <a:satOff val="0"/>
              <a:lumOff val="0"/>
              <a:alphaOff val="0"/>
            </a:sysClr>
          </a:solidFill>
          <a:prstDash val="solid"/>
          <a:miter lim="800000"/>
        </a:ln>
        <a:effectLst/>
      </dgm:spPr>
      <dgm:t>
        <a:bodyPr/>
        <a:lstStyle/>
        <a:p>
          <a:pPr>
            <a:buNone/>
          </a:pPr>
          <a:r>
            <a:rPr lang="en-US" sz="1200" dirty="0">
              <a:solidFill>
                <a:sysClr val="window" lastClr="FFFFFF"/>
              </a:solidFill>
              <a:latin typeface="Arial" panose="020B0604020202020204" pitchFamily="34" charset="0"/>
              <a:ea typeface="+mn-ea"/>
              <a:cs typeface="Arial" panose="020B0604020202020204" pitchFamily="34" charset="0"/>
            </a:rPr>
            <a:t>Complex Security &amp; Compliance</a:t>
          </a:r>
        </a:p>
      </dgm:t>
    </dgm:pt>
    <dgm:pt modelId="{D27F9EC2-065F-4262-81A3-8B60B02F059B}" type="parTrans" cxnId="{3F9FBDA2-CF85-43BE-8F15-448F636CF00A}">
      <dgm:prSet/>
      <dgm:spPr>
        <a:xfrm rot="20520000">
          <a:off x="4688384" y="2218937"/>
          <a:ext cx="310094" cy="497065"/>
        </a:xfrm>
        <a:solidFill>
          <a:srgbClr val="33B2C1">
            <a:shade val="90000"/>
            <a:hueOff val="38923"/>
            <a:satOff val="-4032"/>
            <a:lumOff val="6658"/>
            <a:alphaOff val="0"/>
          </a:srgbClr>
        </a:solidFill>
        <a:ln>
          <a:noFill/>
        </a:ln>
        <a:effectLst/>
      </dgm:spPr>
      <dgm:t>
        <a:bodyPr/>
        <a:lstStyle/>
        <a:p>
          <a:pPr>
            <a:buNone/>
          </a:pPr>
          <a:endParaRPr lang="en-US">
            <a:solidFill>
              <a:sysClr val="window" lastClr="FFFFFF"/>
            </a:solidFill>
            <a:latin typeface="Arial" panose="020B0604020202020204" pitchFamily="34" charset="0"/>
            <a:ea typeface="+mn-ea"/>
            <a:cs typeface="Arial" panose="020B0604020202020204" pitchFamily="34" charset="0"/>
          </a:endParaRPr>
        </a:p>
      </dgm:t>
    </dgm:pt>
    <dgm:pt modelId="{A705F2D7-C300-4653-9B10-08C4C331C468}" type="sibTrans" cxnId="{3F9FBDA2-CF85-43BE-8F15-448F636CF00A}">
      <dgm:prSet/>
      <dgm:spPr/>
      <dgm:t>
        <a:bodyPr/>
        <a:lstStyle/>
        <a:p>
          <a:endParaRPr lang="en-US">
            <a:latin typeface="Arial" panose="020B0604020202020204" pitchFamily="34" charset="0"/>
            <a:cs typeface="Arial" panose="020B0604020202020204" pitchFamily="34" charset="0"/>
          </a:endParaRPr>
        </a:p>
      </dgm:t>
    </dgm:pt>
    <dgm:pt modelId="{510BBE6F-2F8A-45C3-8C6F-37429F3A9E60}">
      <dgm:prSet phldrT="[Text]" custT="1"/>
      <dgm:spPr>
        <a:xfrm>
          <a:off x="4350594" y="3706155"/>
          <a:ext cx="1461957" cy="1461957"/>
        </a:xfrm>
        <a:solidFill>
          <a:srgbClr val="19226D">
            <a:lumMod val="40000"/>
            <a:lumOff val="60000"/>
          </a:srgbClr>
        </a:solidFill>
        <a:ln w="12700" cap="flat" cmpd="sng" algn="ctr">
          <a:solidFill>
            <a:sysClr val="window" lastClr="FFFFFF">
              <a:hueOff val="0"/>
              <a:satOff val="0"/>
              <a:lumOff val="0"/>
              <a:alphaOff val="0"/>
            </a:sysClr>
          </a:solidFill>
          <a:prstDash val="solid"/>
          <a:miter lim="800000"/>
        </a:ln>
        <a:effectLst/>
      </dgm:spPr>
      <dgm:t>
        <a:bodyPr/>
        <a:lstStyle/>
        <a:p>
          <a:pPr>
            <a:buNone/>
          </a:pPr>
          <a:r>
            <a:rPr lang="en-US" sz="1200" dirty="0">
              <a:solidFill>
                <a:sysClr val="window" lastClr="FFFFFF"/>
              </a:solidFill>
              <a:latin typeface="Arial" panose="020B0604020202020204" pitchFamily="34" charset="0"/>
              <a:ea typeface="+mn-ea"/>
              <a:cs typeface="Arial" panose="020B0604020202020204" pitchFamily="34" charset="0"/>
            </a:rPr>
            <a:t>Business Continuity</a:t>
          </a:r>
        </a:p>
      </dgm:t>
    </dgm:pt>
    <dgm:pt modelId="{36750208-DF09-47BA-9D7F-B194D7CA3B56}" type="parTrans" cxnId="{FE1D6162-3E6C-4D3E-8B55-67EE8D3E390B}">
      <dgm:prSet/>
      <dgm:spPr>
        <a:xfrm rot="3240000">
          <a:off x="4319757" y="3353455"/>
          <a:ext cx="310094" cy="497065"/>
        </a:xfrm>
        <a:solidFill>
          <a:srgbClr val="33B2C1">
            <a:shade val="90000"/>
            <a:hueOff val="77846"/>
            <a:satOff val="-8064"/>
            <a:lumOff val="13316"/>
            <a:alphaOff val="0"/>
          </a:srgbClr>
        </a:solidFill>
        <a:ln>
          <a:noFill/>
        </a:ln>
        <a:effectLst/>
      </dgm:spPr>
      <dgm:t>
        <a:bodyPr/>
        <a:lstStyle/>
        <a:p>
          <a:pPr>
            <a:buNone/>
          </a:pPr>
          <a:endParaRPr lang="en-US">
            <a:solidFill>
              <a:sysClr val="window" lastClr="FFFFFF"/>
            </a:solidFill>
            <a:latin typeface="Arial" panose="020B0604020202020204" pitchFamily="34" charset="0"/>
            <a:ea typeface="+mn-ea"/>
            <a:cs typeface="Arial" panose="020B0604020202020204" pitchFamily="34" charset="0"/>
          </a:endParaRPr>
        </a:p>
      </dgm:t>
    </dgm:pt>
    <dgm:pt modelId="{9A7F3C98-BD58-4154-B293-D7AA29A72A6D}" type="sibTrans" cxnId="{FE1D6162-3E6C-4D3E-8B55-67EE8D3E390B}">
      <dgm:prSet/>
      <dgm:spPr/>
      <dgm:t>
        <a:bodyPr/>
        <a:lstStyle/>
        <a:p>
          <a:endParaRPr lang="en-US">
            <a:latin typeface="Arial" panose="020B0604020202020204" pitchFamily="34" charset="0"/>
            <a:cs typeface="Arial" panose="020B0604020202020204" pitchFamily="34" charset="0"/>
          </a:endParaRPr>
        </a:p>
      </dgm:t>
    </dgm:pt>
    <dgm:pt modelId="{C72620A1-A480-40B1-91B2-1E2930055083}">
      <dgm:prSet phldrT="[Text]" custT="1"/>
      <dgm:spPr>
        <a:xfrm>
          <a:off x="1944154" y="3706155"/>
          <a:ext cx="1461957" cy="1461957"/>
        </a:xfrm>
        <a:solidFill>
          <a:srgbClr val="102F7F"/>
        </a:solidFill>
        <a:ln w="12700" cap="flat" cmpd="sng" algn="ctr">
          <a:solidFill>
            <a:sysClr val="window" lastClr="FFFFFF">
              <a:hueOff val="0"/>
              <a:satOff val="0"/>
              <a:lumOff val="0"/>
              <a:alphaOff val="0"/>
            </a:sysClr>
          </a:solidFill>
          <a:prstDash val="solid"/>
          <a:miter lim="800000"/>
        </a:ln>
        <a:effectLst/>
      </dgm:spPr>
      <dgm:t>
        <a:bodyPr/>
        <a:lstStyle/>
        <a:p>
          <a:pPr>
            <a:buNone/>
          </a:pPr>
          <a:r>
            <a:rPr lang="en-US" sz="1200" dirty="0">
              <a:solidFill>
                <a:sysClr val="window" lastClr="FFFFFF"/>
              </a:solidFill>
              <a:latin typeface="Arial" panose="020B0604020202020204" pitchFamily="34" charset="0"/>
              <a:ea typeface="+mn-ea"/>
              <a:cs typeface="Arial" panose="020B0604020202020204" pitchFamily="34" charset="0"/>
            </a:rPr>
            <a:t>Expertise &amp; Knowledge</a:t>
          </a:r>
        </a:p>
      </dgm:t>
    </dgm:pt>
    <dgm:pt modelId="{06056625-A871-4CB1-8038-6802FD7E14D7}" type="parTrans" cxnId="{81ED9F96-7A38-48C1-9712-361AB753EA11}">
      <dgm:prSet/>
      <dgm:spPr>
        <a:xfrm rot="7560000">
          <a:off x="3126854" y="3353455"/>
          <a:ext cx="310094" cy="497065"/>
        </a:xfrm>
        <a:solidFill>
          <a:srgbClr val="33B2C1">
            <a:shade val="90000"/>
            <a:hueOff val="116769"/>
            <a:satOff val="-12096"/>
            <a:lumOff val="19973"/>
            <a:alphaOff val="0"/>
          </a:srgbClr>
        </a:solidFill>
        <a:ln>
          <a:noFill/>
        </a:ln>
        <a:effectLst/>
      </dgm:spPr>
      <dgm:t>
        <a:bodyPr/>
        <a:lstStyle/>
        <a:p>
          <a:pPr>
            <a:buNone/>
          </a:pPr>
          <a:endParaRPr lang="en-US">
            <a:solidFill>
              <a:sysClr val="window" lastClr="FFFFFF"/>
            </a:solidFill>
            <a:latin typeface="Arial" panose="020B0604020202020204" pitchFamily="34" charset="0"/>
            <a:ea typeface="+mn-ea"/>
            <a:cs typeface="Arial" panose="020B0604020202020204" pitchFamily="34" charset="0"/>
          </a:endParaRPr>
        </a:p>
      </dgm:t>
    </dgm:pt>
    <dgm:pt modelId="{C43ABA5B-F81A-4D03-B48D-FCF5E0CEBD13}" type="sibTrans" cxnId="{81ED9F96-7A38-48C1-9712-361AB753EA11}">
      <dgm:prSet/>
      <dgm:spPr/>
      <dgm:t>
        <a:bodyPr/>
        <a:lstStyle/>
        <a:p>
          <a:endParaRPr lang="en-US">
            <a:latin typeface="Arial" panose="020B0604020202020204" pitchFamily="34" charset="0"/>
            <a:cs typeface="Arial" panose="020B0604020202020204" pitchFamily="34" charset="0"/>
          </a:endParaRPr>
        </a:p>
      </dgm:t>
    </dgm:pt>
    <dgm:pt modelId="{491E881F-89A9-4279-9A97-A188920DDE07}">
      <dgm:prSet phldrT="[Text]" custT="1"/>
      <dgm:spPr>
        <a:xfrm>
          <a:off x="1200523" y="1417494"/>
          <a:ext cx="1461957" cy="1461957"/>
        </a:xfrm>
        <a:solidFill>
          <a:srgbClr val="0039AC"/>
        </a:solidFill>
        <a:ln w="12700" cap="flat" cmpd="sng" algn="ctr">
          <a:solidFill>
            <a:sysClr val="window" lastClr="FFFFFF">
              <a:hueOff val="0"/>
              <a:satOff val="0"/>
              <a:lumOff val="0"/>
              <a:alphaOff val="0"/>
            </a:sysClr>
          </a:solidFill>
          <a:prstDash val="solid"/>
          <a:miter lim="800000"/>
        </a:ln>
        <a:effectLst/>
      </dgm:spPr>
      <dgm:t>
        <a:bodyPr/>
        <a:lstStyle/>
        <a:p>
          <a:pPr>
            <a:buNone/>
          </a:pPr>
          <a:r>
            <a:rPr lang="en-US" sz="1200" dirty="0">
              <a:solidFill>
                <a:sysClr val="window" lastClr="FFFFFF"/>
              </a:solidFill>
              <a:latin typeface="Arial" panose="020B0604020202020204" pitchFamily="34" charset="0"/>
              <a:ea typeface="+mn-ea"/>
              <a:cs typeface="Arial" panose="020B0604020202020204" pitchFamily="34" charset="0"/>
            </a:rPr>
            <a:t>Advisory &amp; Strategic Development</a:t>
          </a:r>
        </a:p>
      </dgm:t>
    </dgm:pt>
    <dgm:pt modelId="{B00E6516-32C7-42D7-A7AA-DC6F6F416006}" type="parTrans" cxnId="{B48A0A00-71B3-4D1B-8124-707FAB101EF7}">
      <dgm:prSet/>
      <dgm:spPr>
        <a:xfrm rot="11880000">
          <a:off x="2758226" y="2218937"/>
          <a:ext cx="310094" cy="497065"/>
        </a:xfrm>
        <a:solidFill>
          <a:srgbClr val="33B2C1">
            <a:shade val="90000"/>
            <a:hueOff val="155692"/>
            <a:satOff val="-16128"/>
            <a:lumOff val="26631"/>
            <a:alphaOff val="0"/>
          </a:srgbClr>
        </a:solidFill>
        <a:ln>
          <a:noFill/>
        </a:ln>
        <a:effectLst/>
      </dgm:spPr>
      <dgm:t>
        <a:bodyPr/>
        <a:lstStyle/>
        <a:p>
          <a:pPr>
            <a:buNone/>
          </a:pPr>
          <a:endParaRPr lang="en-US">
            <a:solidFill>
              <a:sysClr val="window" lastClr="FFFFFF"/>
            </a:solidFill>
            <a:latin typeface="Arial" panose="020B0604020202020204" pitchFamily="34" charset="0"/>
            <a:ea typeface="+mn-ea"/>
            <a:cs typeface="Arial" panose="020B0604020202020204" pitchFamily="34" charset="0"/>
          </a:endParaRPr>
        </a:p>
      </dgm:t>
    </dgm:pt>
    <dgm:pt modelId="{5E5EEA70-395A-40C6-97AC-5A9F0F5F5C37}" type="sibTrans" cxnId="{B48A0A00-71B3-4D1B-8124-707FAB101EF7}">
      <dgm:prSet/>
      <dgm:spPr/>
      <dgm:t>
        <a:bodyPr/>
        <a:lstStyle/>
        <a:p>
          <a:endParaRPr lang="en-US">
            <a:latin typeface="Arial" panose="020B0604020202020204" pitchFamily="34" charset="0"/>
            <a:cs typeface="Arial" panose="020B0604020202020204" pitchFamily="34" charset="0"/>
          </a:endParaRPr>
        </a:p>
      </dgm:t>
    </dgm:pt>
    <dgm:pt modelId="{04F89085-825F-436D-8B99-D3D0786C691F}" type="pres">
      <dgm:prSet presAssocID="{6D571EC3-0362-473B-800C-A6976F8F2A60}" presName="Name0" presStyleCnt="0">
        <dgm:presLayoutVars>
          <dgm:chMax val="1"/>
          <dgm:dir/>
          <dgm:animLvl val="ctr"/>
          <dgm:resizeHandles val="exact"/>
        </dgm:presLayoutVars>
      </dgm:prSet>
      <dgm:spPr/>
    </dgm:pt>
    <dgm:pt modelId="{BA208FA0-220D-460D-8595-57DF9C123F4A}" type="pres">
      <dgm:prSet presAssocID="{598AF3CC-3325-4A8A-BC7A-C4C3FF068966}" presName="centerShape" presStyleLbl="node0" presStyleIdx="0" presStyleCnt="1"/>
      <dgm:spPr>
        <a:prstGeom prst="ellipse">
          <a:avLst/>
        </a:prstGeom>
      </dgm:spPr>
    </dgm:pt>
    <dgm:pt modelId="{47FAA037-BABF-4225-9E58-BC1A9BC4D470}" type="pres">
      <dgm:prSet presAssocID="{A4654E2F-7DEB-4DCD-B4B9-562B8FC97A91}" presName="parTrans" presStyleLbl="sibTrans2D1" presStyleIdx="0" presStyleCnt="5"/>
      <dgm:spPr>
        <a:prstGeom prst="rightArrow">
          <a:avLst>
            <a:gd name="adj1" fmla="val 60000"/>
            <a:gd name="adj2" fmla="val 50000"/>
          </a:avLst>
        </a:prstGeom>
      </dgm:spPr>
    </dgm:pt>
    <dgm:pt modelId="{0B41D48E-3580-4DA8-AC48-17E6FFEA60EC}" type="pres">
      <dgm:prSet presAssocID="{A4654E2F-7DEB-4DCD-B4B9-562B8FC97A91}" presName="connectorText" presStyleLbl="sibTrans2D1" presStyleIdx="0" presStyleCnt="5"/>
      <dgm:spPr/>
    </dgm:pt>
    <dgm:pt modelId="{AB9600B8-4504-44C7-80B5-0FD9A19269D7}" type="pres">
      <dgm:prSet presAssocID="{F3480703-883E-4AE6-85F7-2229B4521176}" presName="node" presStyleLbl="node1" presStyleIdx="0" presStyleCnt="5">
        <dgm:presLayoutVars>
          <dgm:bulletEnabled val="1"/>
        </dgm:presLayoutVars>
      </dgm:prSet>
      <dgm:spPr>
        <a:prstGeom prst="ellipse">
          <a:avLst/>
        </a:prstGeom>
      </dgm:spPr>
    </dgm:pt>
    <dgm:pt modelId="{C49A5467-A98E-4372-8545-AF197FDB8FC3}" type="pres">
      <dgm:prSet presAssocID="{D27F9EC2-065F-4262-81A3-8B60B02F059B}" presName="parTrans" presStyleLbl="sibTrans2D1" presStyleIdx="1" presStyleCnt="5"/>
      <dgm:spPr>
        <a:prstGeom prst="rightArrow">
          <a:avLst>
            <a:gd name="adj1" fmla="val 60000"/>
            <a:gd name="adj2" fmla="val 50000"/>
          </a:avLst>
        </a:prstGeom>
      </dgm:spPr>
    </dgm:pt>
    <dgm:pt modelId="{F57C3DE2-65F7-42D5-8F98-81F3DF6D046B}" type="pres">
      <dgm:prSet presAssocID="{D27F9EC2-065F-4262-81A3-8B60B02F059B}" presName="connectorText" presStyleLbl="sibTrans2D1" presStyleIdx="1" presStyleCnt="5"/>
      <dgm:spPr/>
    </dgm:pt>
    <dgm:pt modelId="{4EDF887D-73FB-4CF0-A8BA-46AEEE9A7D98}" type="pres">
      <dgm:prSet presAssocID="{AE4D0B79-DEB0-4720-A3CB-796837D99CE6}" presName="node" presStyleLbl="node1" presStyleIdx="1" presStyleCnt="5">
        <dgm:presLayoutVars>
          <dgm:bulletEnabled val="1"/>
        </dgm:presLayoutVars>
      </dgm:prSet>
      <dgm:spPr>
        <a:prstGeom prst="ellipse">
          <a:avLst/>
        </a:prstGeom>
      </dgm:spPr>
    </dgm:pt>
    <dgm:pt modelId="{5A696D45-B4B7-4723-9F4C-00BC91CED6DE}" type="pres">
      <dgm:prSet presAssocID="{36750208-DF09-47BA-9D7F-B194D7CA3B56}" presName="parTrans" presStyleLbl="sibTrans2D1" presStyleIdx="2" presStyleCnt="5"/>
      <dgm:spPr>
        <a:prstGeom prst="rightArrow">
          <a:avLst>
            <a:gd name="adj1" fmla="val 60000"/>
            <a:gd name="adj2" fmla="val 50000"/>
          </a:avLst>
        </a:prstGeom>
      </dgm:spPr>
    </dgm:pt>
    <dgm:pt modelId="{EA9E2C40-DDF5-44B2-9BB6-5E26EBA35E3A}" type="pres">
      <dgm:prSet presAssocID="{36750208-DF09-47BA-9D7F-B194D7CA3B56}" presName="connectorText" presStyleLbl="sibTrans2D1" presStyleIdx="2" presStyleCnt="5"/>
      <dgm:spPr/>
    </dgm:pt>
    <dgm:pt modelId="{93D95855-FC2B-4840-9916-8BC11DAEF9DD}" type="pres">
      <dgm:prSet presAssocID="{510BBE6F-2F8A-45C3-8C6F-37429F3A9E60}" presName="node" presStyleLbl="node1" presStyleIdx="2" presStyleCnt="5">
        <dgm:presLayoutVars>
          <dgm:bulletEnabled val="1"/>
        </dgm:presLayoutVars>
      </dgm:prSet>
      <dgm:spPr>
        <a:prstGeom prst="ellipse">
          <a:avLst/>
        </a:prstGeom>
      </dgm:spPr>
    </dgm:pt>
    <dgm:pt modelId="{1502226E-B92B-4297-8916-A248BC183D7D}" type="pres">
      <dgm:prSet presAssocID="{06056625-A871-4CB1-8038-6802FD7E14D7}" presName="parTrans" presStyleLbl="sibTrans2D1" presStyleIdx="3" presStyleCnt="5"/>
      <dgm:spPr>
        <a:prstGeom prst="rightArrow">
          <a:avLst>
            <a:gd name="adj1" fmla="val 60000"/>
            <a:gd name="adj2" fmla="val 50000"/>
          </a:avLst>
        </a:prstGeom>
      </dgm:spPr>
    </dgm:pt>
    <dgm:pt modelId="{91962C9C-4763-4048-957E-560AB6C17425}" type="pres">
      <dgm:prSet presAssocID="{06056625-A871-4CB1-8038-6802FD7E14D7}" presName="connectorText" presStyleLbl="sibTrans2D1" presStyleIdx="3" presStyleCnt="5"/>
      <dgm:spPr/>
    </dgm:pt>
    <dgm:pt modelId="{A0CDDEB7-7A57-4094-8013-4A38F3FC7794}" type="pres">
      <dgm:prSet presAssocID="{C72620A1-A480-40B1-91B2-1E2930055083}" presName="node" presStyleLbl="node1" presStyleIdx="3" presStyleCnt="5">
        <dgm:presLayoutVars>
          <dgm:bulletEnabled val="1"/>
        </dgm:presLayoutVars>
      </dgm:prSet>
      <dgm:spPr>
        <a:prstGeom prst="ellipse">
          <a:avLst/>
        </a:prstGeom>
      </dgm:spPr>
    </dgm:pt>
    <dgm:pt modelId="{70241806-A29C-4413-9462-622C505BFDAD}" type="pres">
      <dgm:prSet presAssocID="{B00E6516-32C7-42D7-A7AA-DC6F6F416006}" presName="parTrans" presStyleLbl="sibTrans2D1" presStyleIdx="4" presStyleCnt="5"/>
      <dgm:spPr>
        <a:prstGeom prst="rightArrow">
          <a:avLst>
            <a:gd name="adj1" fmla="val 60000"/>
            <a:gd name="adj2" fmla="val 50000"/>
          </a:avLst>
        </a:prstGeom>
      </dgm:spPr>
    </dgm:pt>
    <dgm:pt modelId="{D20B01D5-06BC-464E-999D-3D8EEA87341C}" type="pres">
      <dgm:prSet presAssocID="{B00E6516-32C7-42D7-A7AA-DC6F6F416006}" presName="connectorText" presStyleLbl="sibTrans2D1" presStyleIdx="4" presStyleCnt="5"/>
      <dgm:spPr/>
    </dgm:pt>
    <dgm:pt modelId="{E4F64FFE-0F0E-4BDF-8BD1-AEC84133FA85}" type="pres">
      <dgm:prSet presAssocID="{491E881F-89A9-4279-9A97-A188920DDE07}" presName="node" presStyleLbl="node1" presStyleIdx="4" presStyleCnt="5">
        <dgm:presLayoutVars>
          <dgm:bulletEnabled val="1"/>
        </dgm:presLayoutVars>
      </dgm:prSet>
      <dgm:spPr>
        <a:prstGeom prst="ellipse">
          <a:avLst/>
        </a:prstGeom>
      </dgm:spPr>
    </dgm:pt>
  </dgm:ptLst>
  <dgm:cxnLst>
    <dgm:cxn modelId="{B48A0A00-71B3-4D1B-8124-707FAB101EF7}" srcId="{598AF3CC-3325-4A8A-BC7A-C4C3FF068966}" destId="{491E881F-89A9-4279-9A97-A188920DDE07}" srcOrd="4" destOrd="0" parTransId="{B00E6516-32C7-42D7-A7AA-DC6F6F416006}" sibTransId="{5E5EEA70-395A-40C6-97AC-5A9F0F5F5C37}"/>
    <dgm:cxn modelId="{2D5B3001-32D7-441B-90DD-6A02A8C450B1}" srcId="{6D571EC3-0362-473B-800C-A6976F8F2A60}" destId="{598AF3CC-3325-4A8A-BC7A-C4C3FF068966}" srcOrd="0" destOrd="0" parTransId="{CC701973-BCED-4052-BA11-18BA6C5D53D0}" sibTransId="{CD7A4D03-FBDA-4C53-B7BA-0CC5AE78AC0A}"/>
    <dgm:cxn modelId="{0A60AE05-401D-4606-89B9-0D746BAD92FA}" type="presOf" srcId="{36750208-DF09-47BA-9D7F-B194D7CA3B56}" destId="{5A696D45-B4B7-4723-9F4C-00BC91CED6DE}" srcOrd="0" destOrd="0" presId="urn:microsoft.com/office/officeart/2005/8/layout/radial5"/>
    <dgm:cxn modelId="{45195C13-6826-4E30-B8DD-ED168C3BCF1B}" type="presOf" srcId="{36750208-DF09-47BA-9D7F-B194D7CA3B56}" destId="{EA9E2C40-DDF5-44B2-9BB6-5E26EBA35E3A}" srcOrd="1" destOrd="0" presId="urn:microsoft.com/office/officeart/2005/8/layout/radial5"/>
    <dgm:cxn modelId="{FE1D6162-3E6C-4D3E-8B55-67EE8D3E390B}" srcId="{598AF3CC-3325-4A8A-BC7A-C4C3FF068966}" destId="{510BBE6F-2F8A-45C3-8C6F-37429F3A9E60}" srcOrd="2" destOrd="0" parTransId="{36750208-DF09-47BA-9D7F-B194D7CA3B56}" sibTransId="{9A7F3C98-BD58-4154-B293-D7AA29A72A6D}"/>
    <dgm:cxn modelId="{B98B2B66-6E43-429D-A181-C270DDE17B1D}" type="presOf" srcId="{F3480703-883E-4AE6-85F7-2229B4521176}" destId="{AB9600B8-4504-44C7-80B5-0FD9A19269D7}" srcOrd="0" destOrd="0" presId="urn:microsoft.com/office/officeart/2005/8/layout/radial5"/>
    <dgm:cxn modelId="{8021DA68-64E5-46F5-A66A-C79E1EB8B9D9}" type="presOf" srcId="{B00E6516-32C7-42D7-A7AA-DC6F6F416006}" destId="{70241806-A29C-4413-9462-622C505BFDAD}" srcOrd="0" destOrd="0" presId="urn:microsoft.com/office/officeart/2005/8/layout/radial5"/>
    <dgm:cxn modelId="{AEB1E455-6A14-4110-A1F3-C544C3ED9E16}" type="presOf" srcId="{A4654E2F-7DEB-4DCD-B4B9-562B8FC97A91}" destId="{0B41D48E-3580-4DA8-AC48-17E6FFEA60EC}" srcOrd="1" destOrd="0" presId="urn:microsoft.com/office/officeart/2005/8/layout/radial5"/>
    <dgm:cxn modelId="{A9D73558-DDF0-4B86-A095-9F260514CAF7}" type="presOf" srcId="{510BBE6F-2F8A-45C3-8C6F-37429F3A9E60}" destId="{93D95855-FC2B-4840-9916-8BC11DAEF9DD}" srcOrd="0" destOrd="0" presId="urn:microsoft.com/office/officeart/2005/8/layout/radial5"/>
    <dgm:cxn modelId="{68B5A882-94A1-4100-8821-F29050308856}" type="presOf" srcId="{D27F9EC2-065F-4262-81A3-8B60B02F059B}" destId="{C49A5467-A98E-4372-8545-AF197FDB8FC3}" srcOrd="0" destOrd="0" presId="urn:microsoft.com/office/officeart/2005/8/layout/radial5"/>
    <dgm:cxn modelId="{DF94CE86-BB01-4FD7-AA2F-3D0C0CCB110C}" type="presOf" srcId="{06056625-A871-4CB1-8038-6802FD7E14D7}" destId="{1502226E-B92B-4297-8916-A248BC183D7D}" srcOrd="0" destOrd="0" presId="urn:microsoft.com/office/officeart/2005/8/layout/radial5"/>
    <dgm:cxn modelId="{81ED9F96-7A38-48C1-9712-361AB753EA11}" srcId="{598AF3CC-3325-4A8A-BC7A-C4C3FF068966}" destId="{C72620A1-A480-40B1-91B2-1E2930055083}" srcOrd="3" destOrd="0" parTransId="{06056625-A871-4CB1-8038-6802FD7E14D7}" sibTransId="{C43ABA5B-F81A-4D03-B48D-FCF5E0CEBD13}"/>
    <dgm:cxn modelId="{A3C20D99-2E66-4D91-8307-A6F3E8758C08}" type="presOf" srcId="{06056625-A871-4CB1-8038-6802FD7E14D7}" destId="{91962C9C-4763-4048-957E-560AB6C17425}" srcOrd="1" destOrd="0" presId="urn:microsoft.com/office/officeart/2005/8/layout/radial5"/>
    <dgm:cxn modelId="{3F9FBDA2-CF85-43BE-8F15-448F636CF00A}" srcId="{598AF3CC-3325-4A8A-BC7A-C4C3FF068966}" destId="{AE4D0B79-DEB0-4720-A3CB-796837D99CE6}" srcOrd="1" destOrd="0" parTransId="{D27F9EC2-065F-4262-81A3-8B60B02F059B}" sibTransId="{A705F2D7-C300-4653-9B10-08C4C331C468}"/>
    <dgm:cxn modelId="{131C5FA9-A2F3-424E-AD87-100498C10656}" type="presOf" srcId="{C72620A1-A480-40B1-91B2-1E2930055083}" destId="{A0CDDEB7-7A57-4094-8013-4A38F3FC7794}" srcOrd="0" destOrd="0" presId="urn:microsoft.com/office/officeart/2005/8/layout/radial5"/>
    <dgm:cxn modelId="{FE4982B0-DBE9-448E-8ED7-8D01936EBC83}" type="presOf" srcId="{491E881F-89A9-4279-9A97-A188920DDE07}" destId="{E4F64FFE-0F0E-4BDF-8BD1-AEC84133FA85}" srcOrd="0" destOrd="0" presId="urn:microsoft.com/office/officeart/2005/8/layout/radial5"/>
    <dgm:cxn modelId="{E705C3B3-692B-4E0A-B352-BF23DC09BD7B}" type="presOf" srcId="{D27F9EC2-065F-4262-81A3-8B60B02F059B}" destId="{F57C3DE2-65F7-42D5-8F98-81F3DF6D046B}" srcOrd="1" destOrd="0" presId="urn:microsoft.com/office/officeart/2005/8/layout/radial5"/>
    <dgm:cxn modelId="{2466B1B4-0793-44CC-BFB9-BE4544306F97}" type="presOf" srcId="{598AF3CC-3325-4A8A-BC7A-C4C3FF068966}" destId="{BA208FA0-220D-460D-8595-57DF9C123F4A}" srcOrd="0" destOrd="0" presId="urn:microsoft.com/office/officeart/2005/8/layout/radial5"/>
    <dgm:cxn modelId="{ADAA0BB5-4EBA-4E00-AB7B-1C9128C454B5}" type="presOf" srcId="{AE4D0B79-DEB0-4720-A3CB-796837D99CE6}" destId="{4EDF887D-73FB-4CF0-A8BA-46AEEE9A7D98}" srcOrd="0" destOrd="0" presId="urn:microsoft.com/office/officeart/2005/8/layout/radial5"/>
    <dgm:cxn modelId="{83B965B8-DCF7-4596-AB9E-B69BC493BA40}" type="presOf" srcId="{B00E6516-32C7-42D7-A7AA-DC6F6F416006}" destId="{D20B01D5-06BC-464E-999D-3D8EEA87341C}" srcOrd="1" destOrd="0" presId="urn:microsoft.com/office/officeart/2005/8/layout/radial5"/>
    <dgm:cxn modelId="{583CADDA-1F3D-43EB-AEAD-56C9DBBDF6A3}" type="presOf" srcId="{A4654E2F-7DEB-4DCD-B4B9-562B8FC97A91}" destId="{47FAA037-BABF-4225-9E58-BC1A9BC4D470}" srcOrd="0" destOrd="0" presId="urn:microsoft.com/office/officeart/2005/8/layout/radial5"/>
    <dgm:cxn modelId="{843B97E4-9A9C-49CE-8EDF-B0CF81B50476}" srcId="{598AF3CC-3325-4A8A-BC7A-C4C3FF068966}" destId="{F3480703-883E-4AE6-85F7-2229B4521176}" srcOrd="0" destOrd="0" parTransId="{A4654E2F-7DEB-4DCD-B4B9-562B8FC97A91}" sibTransId="{E163347A-3134-44AE-8169-D7347F997AD0}"/>
    <dgm:cxn modelId="{EFAA6DEF-F1E5-40AE-BADB-C6F184B53DFB}" type="presOf" srcId="{6D571EC3-0362-473B-800C-A6976F8F2A60}" destId="{04F89085-825F-436D-8B99-D3D0786C691F}" srcOrd="0" destOrd="0" presId="urn:microsoft.com/office/officeart/2005/8/layout/radial5"/>
    <dgm:cxn modelId="{3DCE141F-2482-421A-8AC5-1BC168B5C73C}" type="presParOf" srcId="{04F89085-825F-436D-8B99-D3D0786C691F}" destId="{BA208FA0-220D-460D-8595-57DF9C123F4A}" srcOrd="0" destOrd="0" presId="urn:microsoft.com/office/officeart/2005/8/layout/radial5"/>
    <dgm:cxn modelId="{8525D1CA-D493-477A-9146-0543652F9CE7}" type="presParOf" srcId="{04F89085-825F-436D-8B99-D3D0786C691F}" destId="{47FAA037-BABF-4225-9E58-BC1A9BC4D470}" srcOrd="1" destOrd="0" presId="urn:microsoft.com/office/officeart/2005/8/layout/radial5"/>
    <dgm:cxn modelId="{354B3C52-47FB-459B-BBA0-3D4CA9AA104A}" type="presParOf" srcId="{47FAA037-BABF-4225-9E58-BC1A9BC4D470}" destId="{0B41D48E-3580-4DA8-AC48-17E6FFEA60EC}" srcOrd="0" destOrd="0" presId="urn:microsoft.com/office/officeart/2005/8/layout/radial5"/>
    <dgm:cxn modelId="{992855B9-9FCD-41C3-B949-46A27A6FBF17}" type="presParOf" srcId="{04F89085-825F-436D-8B99-D3D0786C691F}" destId="{AB9600B8-4504-44C7-80B5-0FD9A19269D7}" srcOrd="2" destOrd="0" presId="urn:microsoft.com/office/officeart/2005/8/layout/radial5"/>
    <dgm:cxn modelId="{41F6588B-70D8-436E-87CA-09EAD71F7DD2}" type="presParOf" srcId="{04F89085-825F-436D-8B99-D3D0786C691F}" destId="{C49A5467-A98E-4372-8545-AF197FDB8FC3}" srcOrd="3" destOrd="0" presId="urn:microsoft.com/office/officeart/2005/8/layout/radial5"/>
    <dgm:cxn modelId="{D3B0A503-8FE8-43BE-B421-F8221BE46331}" type="presParOf" srcId="{C49A5467-A98E-4372-8545-AF197FDB8FC3}" destId="{F57C3DE2-65F7-42D5-8F98-81F3DF6D046B}" srcOrd="0" destOrd="0" presId="urn:microsoft.com/office/officeart/2005/8/layout/radial5"/>
    <dgm:cxn modelId="{377D55C0-1AC5-433E-8E1D-8F4FBA9F9D47}" type="presParOf" srcId="{04F89085-825F-436D-8B99-D3D0786C691F}" destId="{4EDF887D-73FB-4CF0-A8BA-46AEEE9A7D98}" srcOrd="4" destOrd="0" presId="urn:microsoft.com/office/officeart/2005/8/layout/radial5"/>
    <dgm:cxn modelId="{79AB4084-7353-4761-9EA9-6E9D2484138D}" type="presParOf" srcId="{04F89085-825F-436D-8B99-D3D0786C691F}" destId="{5A696D45-B4B7-4723-9F4C-00BC91CED6DE}" srcOrd="5" destOrd="0" presId="urn:microsoft.com/office/officeart/2005/8/layout/radial5"/>
    <dgm:cxn modelId="{8CFB23E6-5AD4-471F-8822-C9A592FAD460}" type="presParOf" srcId="{5A696D45-B4B7-4723-9F4C-00BC91CED6DE}" destId="{EA9E2C40-DDF5-44B2-9BB6-5E26EBA35E3A}" srcOrd="0" destOrd="0" presId="urn:microsoft.com/office/officeart/2005/8/layout/radial5"/>
    <dgm:cxn modelId="{6F0CA1FB-6A7B-4BD0-9D2E-6A2A4DDFCA8F}" type="presParOf" srcId="{04F89085-825F-436D-8B99-D3D0786C691F}" destId="{93D95855-FC2B-4840-9916-8BC11DAEF9DD}" srcOrd="6" destOrd="0" presId="urn:microsoft.com/office/officeart/2005/8/layout/radial5"/>
    <dgm:cxn modelId="{BD366EDB-AF58-42D8-A900-158DCBC115B6}" type="presParOf" srcId="{04F89085-825F-436D-8B99-D3D0786C691F}" destId="{1502226E-B92B-4297-8916-A248BC183D7D}" srcOrd="7" destOrd="0" presId="urn:microsoft.com/office/officeart/2005/8/layout/radial5"/>
    <dgm:cxn modelId="{8EA02D0F-57CF-4647-93FA-5C685CC5F01B}" type="presParOf" srcId="{1502226E-B92B-4297-8916-A248BC183D7D}" destId="{91962C9C-4763-4048-957E-560AB6C17425}" srcOrd="0" destOrd="0" presId="urn:microsoft.com/office/officeart/2005/8/layout/radial5"/>
    <dgm:cxn modelId="{8E885081-0EFF-4432-AD5D-1F30038124B9}" type="presParOf" srcId="{04F89085-825F-436D-8B99-D3D0786C691F}" destId="{A0CDDEB7-7A57-4094-8013-4A38F3FC7794}" srcOrd="8" destOrd="0" presId="urn:microsoft.com/office/officeart/2005/8/layout/radial5"/>
    <dgm:cxn modelId="{383F0267-449E-4F75-BB79-507B5C101BC8}" type="presParOf" srcId="{04F89085-825F-436D-8B99-D3D0786C691F}" destId="{70241806-A29C-4413-9462-622C505BFDAD}" srcOrd="9" destOrd="0" presId="urn:microsoft.com/office/officeart/2005/8/layout/radial5"/>
    <dgm:cxn modelId="{C1F3E87B-372C-4B54-B0D8-3420D8E65406}" type="presParOf" srcId="{70241806-A29C-4413-9462-622C505BFDAD}" destId="{D20B01D5-06BC-464E-999D-3D8EEA87341C}" srcOrd="0" destOrd="0" presId="urn:microsoft.com/office/officeart/2005/8/layout/radial5"/>
    <dgm:cxn modelId="{C9D8BFBE-739D-46E9-A2F9-0DBDFFD672EE}" type="presParOf" srcId="{04F89085-825F-436D-8B99-D3D0786C691F}" destId="{E4F64FFE-0F0E-4BDF-8BD1-AEC84133FA85}" srcOrd="10" destOrd="0" presId="urn:microsoft.com/office/officeart/2005/8/layout/radial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208FA0-220D-460D-8595-57DF9C123F4A}">
      <dsp:nvSpPr>
        <dsp:cNvPr id="0" name=""/>
        <dsp:cNvSpPr/>
      </dsp:nvSpPr>
      <dsp:spPr>
        <a:xfrm>
          <a:off x="3147374" y="2050064"/>
          <a:ext cx="1461957" cy="1461957"/>
        </a:xfrm>
        <a:prstGeom prst="ellipse">
          <a:avLst/>
        </a:prstGeom>
        <a:solidFill>
          <a:srgbClr val="002060"/>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solidFill>
                <a:sysClr val="window" lastClr="FFFFFF"/>
              </a:solidFill>
              <a:latin typeface="Arial" panose="020B0604020202020204" pitchFamily="34" charset="0"/>
              <a:ea typeface="+mn-ea"/>
              <a:cs typeface="Arial" panose="020B0604020202020204" pitchFamily="34" charset="0"/>
            </a:rPr>
            <a:t>Internal IT Operation</a:t>
          </a:r>
        </a:p>
      </dsp:txBody>
      <dsp:txXfrm>
        <a:off x="3361473" y="2264163"/>
        <a:ext cx="1033759" cy="1033759"/>
      </dsp:txXfrm>
    </dsp:sp>
    <dsp:sp modelId="{47FAA037-BABF-4225-9E58-BC1A9BC4D470}">
      <dsp:nvSpPr>
        <dsp:cNvPr id="0" name=""/>
        <dsp:cNvSpPr/>
      </dsp:nvSpPr>
      <dsp:spPr>
        <a:xfrm rot="16200000">
          <a:off x="3723305" y="1517766"/>
          <a:ext cx="310094" cy="497065"/>
        </a:xfrm>
        <a:prstGeom prst="rightArrow">
          <a:avLst>
            <a:gd name="adj1" fmla="val 60000"/>
            <a:gd name="adj2" fmla="val 50000"/>
          </a:avLst>
        </a:prstGeom>
        <a:solidFill>
          <a:srgbClr val="33B2C1">
            <a:shade val="90000"/>
            <a:hueOff val="0"/>
            <a:satOff val="0"/>
            <a:lumOff val="0"/>
            <a:alphaOff val="0"/>
          </a:srgb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77900">
            <a:lnSpc>
              <a:spcPct val="90000"/>
            </a:lnSpc>
            <a:spcBef>
              <a:spcPct val="0"/>
            </a:spcBef>
            <a:spcAft>
              <a:spcPct val="35000"/>
            </a:spcAft>
            <a:buNone/>
          </a:pPr>
          <a:endParaRPr lang="en-US" sz="2200" kern="1200">
            <a:solidFill>
              <a:sysClr val="window" lastClr="FFFFFF"/>
            </a:solidFill>
            <a:latin typeface="Arial" panose="020B0604020202020204" pitchFamily="34" charset="0"/>
            <a:ea typeface="+mn-ea"/>
            <a:cs typeface="Arial" panose="020B0604020202020204" pitchFamily="34" charset="0"/>
          </a:endParaRPr>
        </a:p>
      </dsp:txBody>
      <dsp:txXfrm>
        <a:off x="3769819" y="1663693"/>
        <a:ext cx="217066" cy="298239"/>
      </dsp:txXfrm>
    </dsp:sp>
    <dsp:sp modelId="{AB9600B8-4504-44C7-80B5-0FD9A19269D7}">
      <dsp:nvSpPr>
        <dsp:cNvPr id="0" name=""/>
        <dsp:cNvSpPr/>
      </dsp:nvSpPr>
      <dsp:spPr>
        <a:xfrm>
          <a:off x="3147374" y="3024"/>
          <a:ext cx="1461957" cy="1461957"/>
        </a:xfrm>
        <a:prstGeom prst="ellipse">
          <a:avLst/>
        </a:prstGeom>
        <a:solidFill>
          <a:srgbClr val="33B2C1">
            <a:shade val="80000"/>
            <a:hueOff val="0"/>
            <a:satOff val="0"/>
            <a:lumOff val="0"/>
            <a:alphaOff val="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kern="1200" dirty="0">
              <a:solidFill>
                <a:sysClr val="window" lastClr="FFFFFF"/>
              </a:solidFill>
              <a:latin typeface="Arial" panose="020B0604020202020204" pitchFamily="34" charset="0"/>
              <a:ea typeface="+mn-ea"/>
              <a:cs typeface="Arial" panose="020B0604020202020204" pitchFamily="34" charset="0"/>
            </a:rPr>
            <a:t>Cost Optimization</a:t>
          </a:r>
        </a:p>
      </dsp:txBody>
      <dsp:txXfrm>
        <a:off x="3361473" y="217123"/>
        <a:ext cx="1033759" cy="1033759"/>
      </dsp:txXfrm>
    </dsp:sp>
    <dsp:sp modelId="{C49A5467-A98E-4372-8545-AF197FDB8FC3}">
      <dsp:nvSpPr>
        <dsp:cNvPr id="0" name=""/>
        <dsp:cNvSpPr/>
      </dsp:nvSpPr>
      <dsp:spPr>
        <a:xfrm rot="20520000">
          <a:off x="4688384" y="2218937"/>
          <a:ext cx="310094" cy="497065"/>
        </a:xfrm>
        <a:prstGeom prst="rightArrow">
          <a:avLst>
            <a:gd name="adj1" fmla="val 60000"/>
            <a:gd name="adj2" fmla="val 50000"/>
          </a:avLst>
        </a:prstGeom>
        <a:solidFill>
          <a:srgbClr val="33B2C1">
            <a:shade val="90000"/>
            <a:hueOff val="38923"/>
            <a:satOff val="-4032"/>
            <a:lumOff val="6658"/>
            <a:alphaOff val="0"/>
          </a:srgb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77900">
            <a:lnSpc>
              <a:spcPct val="90000"/>
            </a:lnSpc>
            <a:spcBef>
              <a:spcPct val="0"/>
            </a:spcBef>
            <a:spcAft>
              <a:spcPct val="35000"/>
            </a:spcAft>
            <a:buNone/>
          </a:pPr>
          <a:endParaRPr lang="en-US" sz="2200" kern="1200">
            <a:solidFill>
              <a:sysClr val="window" lastClr="FFFFFF"/>
            </a:solidFill>
            <a:latin typeface="Arial" panose="020B0604020202020204" pitchFamily="34" charset="0"/>
            <a:ea typeface="+mn-ea"/>
            <a:cs typeface="Arial" panose="020B0604020202020204" pitchFamily="34" charset="0"/>
          </a:endParaRPr>
        </a:p>
      </dsp:txBody>
      <dsp:txXfrm>
        <a:off x="4690661" y="2332724"/>
        <a:ext cx="217066" cy="298239"/>
      </dsp:txXfrm>
    </dsp:sp>
    <dsp:sp modelId="{4EDF887D-73FB-4CF0-A8BA-46AEEE9A7D98}">
      <dsp:nvSpPr>
        <dsp:cNvPr id="0" name=""/>
        <dsp:cNvSpPr/>
      </dsp:nvSpPr>
      <dsp:spPr>
        <a:xfrm>
          <a:off x="5094225" y="1417494"/>
          <a:ext cx="1461957" cy="1461957"/>
        </a:xfrm>
        <a:prstGeom prst="ellipse">
          <a:avLst/>
        </a:prstGeom>
        <a:solidFill>
          <a:srgbClr val="6699F6"/>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kern="1200" dirty="0">
              <a:solidFill>
                <a:sysClr val="window" lastClr="FFFFFF"/>
              </a:solidFill>
              <a:latin typeface="Arial" panose="020B0604020202020204" pitchFamily="34" charset="0"/>
              <a:ea typeface="+mn-ea"/>
              <a:cs typeface="Arial" panose="020B0604020202020204" pitchFamily="34" charset="0"/>
            </a:rPr>
            <a:t>Complex Security &amp; Compliance</a:t>
          </a:r>
        </a:p>
      </dsp:txBody>
      <dsp:txXfrm>
        <a:off x="5308324" y="1631593"/>
        <a:ext cx="1033759" cy="1033759"/>
      </dsp:txXfrm>
    </dsp:sp>
    <dsp:sp modelId="{5A696D45-B4B7-4723-9F4C-00BC91CED6DE}">
      <dsp:nvSpPr>
        <dsp:cNvPr id="0" name=""/>
        <dsp:cNvSpPr/>
      </dsp:nvSpPr>
      <dsp:spPr>
        <a:xfrm rot="3240000">
          <a:off x="4319757" y="3353455"/>
          <a:ext cx="310094" cy="497065"/>
        </a:xfrm>
        <a:prstGeom prst="rightArrow">
          <a:avLst>
            <a:gd name="adj1" fmla="val 60000"/>
            <a:gd name="adj2" fmla="val 50000"/>
          </a:avLst>
        </a:prstGeom>
        <a:solidFill>
          <a:srgbClr val="33B2C1">
            <a:shade val="90000"/>
            <a:hueOff val="77846"/>
            <a:satOff val="-8064"/>
            <a:lumOff val="13316"/>
            <a:alphaOff val="0"/>
          </a:srgb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77900">
            <a:lnSpc>
              <a:spcPct val="90000"/>
            </a:lnSpc>
            <a:spcBef>
              <a:spcPct val="0"/>
            </a:spcBef>
            <a:spcAft>
              <a:spcPct val="35000"/>
            </a:spcAft>
            <a:buNone/>
          </a:pPr>
          <a:endParaRPr lang="en-US" sz="2200" kern="1200">
            <a:solidFill>
              <a:sysClr val="window" lastClr="FFFFFF"/>
            </a:solidFill>
            <a:latin typeface="Arial" panose="020B0604020202020204" pitchFamily="34" charset="0"/>
            <a:ea typeface="+mn-ea"/>
            <a:cs typeface="Arial" panose="020B0604020202020204" pitchFamily="34" charset="0"/>
          </a:endParaRPr>
        </a:p>
      </dsp:txBody>
      <dsp:txXfrm>
        <a:off x="4338931" y="3415237"/>
        <a:ext cx="217066" cy="298239"/>
      </dsp:txXfrm>
    </dsp:sp>
    <dsp:sp modelId="{93D95855-FC2B-4840-9916-8BC11DAEF9DD}">
      <dsp:nvSpPr>
        <dsp:cNvPr id="0" name=""/>
        <dsp:cNvSpPr/>
      </dsp:nvSpPr>
      <dsp:spPr>
        <a:xfrm>
          <a:off x="4350594" y="3706155"/>
          <a:ext cx="1461957" cy="1461957"/>
        </a:xfrm>
        <a:prstGeom prst="ellipse">
          <a:avLst/>
        </a:prstGeom>
        <a:solidFill>
          <a:srgbClr val="19226D">
            <a:lumMod val="40000"/>
            <a:lumOff val="6000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kern="1200" dirty="0">
              <a:solidFill>
                <a:sysClr val="window" lastClr="FFFFFF"/>
              </a:solidFill>
              <a:latin typeface="Arial" panose="020B0604020202020204" pitchFamily="34" charset="0"/>
              <a:ea typeface="+mn-ea"/>
              <a:cs typeface="Arial" panose="020B0604020202020204" pitchFamily="34" charset="0"/>
            </a:rPr>
            <a:t>Business Continuity</a:t>
          </a:r>
        </a:p>
      </dsp:txBody>
      <dsp:txXfrm>
        <a:off x="4564693" y="3920254"/>
        <a:ext cx="1033759" cy="1033759"/>
      </dsp:txXfrm>
    </dsp:sp>
    <dsp:sp modelId="{1502226E-B92B-4297-8916-A248BC183D7D}">
      <dsp:nvSpPr>
        <dsp:cNvPr id="0" name=""/>
        <dsp:cNvSpPr/>
      </dsp:nvSpPr>
      <dsp:spPr>
        <a:xfrm rot="7560000">
          <a:off x="3126854" y="3353455"/>
          <a:ext cx="310094" cy="497065"/>
        </a:xfrm>
        <a:prstGeom prst="rightArrow">
          <a:avLst>
            <a:gd name="adj1" fmla="val 60000"/>
            <a:gd name="adj2" fmla="val 50000"/>
          </a:avLst>
        </a:prstGeom>
        <a:solidFill>
          <a:srgbClr val="33B2C1">
            <a:shade val="90000"/>
            <a:hueOff val="116769"/>
            <a:satOff val="-12096"/>
            <a:lumOff val="19973"/>
            <a:alphaOff val="0"/>
          </a:srgb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77900">
            <a:lnSpc>
              <a:spcPct val="90000"/>
            </a:lnSpc>
            <a:spcBef>
              <a:spcPct val="0"/>
            </a:spcBef>
            <a:spcAft>
              <a:spcPct val="35000"/>
            </a:spcAft>
            <a:buNone/>
          </a:pPr>
          <a:endParaRPr lang="en-US" sz="2200" kern="1200">
            <a:solidFill>
              <a:sysClr val="window" lastClr="FFFFFF"/>
            </a:solidFill>
            <a:latin typeface="Arial" panose="020B0604020202020204" pitchFamily="34" charset="0"/>
            <a:ea typeface="+mn-ea"/>
            <a:cs typeface="Arial" panose="020B0604020202020204" pitchFamily="34" charset="0"/>
          </a:endParaRPr>
        </a:p>
      </dsp:txBody>
      <dsp:txXfrm rot="10800000">
        <a:off x="3200708" y="3415237"/>
        <a:ext cx="217066" cy="298239"/>
      </dsp:txXfrm>
    </dsp:sp>
    <dsp:sp modelId="{A0CDDEB7-7A57-4094-8013-4A38F3FC7794}">
      <dsp:nvSpPr>
        <dsp:cNvPr id="0" name=""/>
        <dsp:cNvSpPr/>
      </dsp:nvSpPr>
      <dsp:spPr>
        <a:xfrm>
          <a:off x="1944154" y="3706155"/>
          <a:ext cx="1461957" cy="1461957"/>
        </a:xfrm>
        <a:prstGeom prst="ellipse">
          <a:avLst/>
        </a:prstGeom>
        <a:solidFill>
          <a:srgbClr val="102F7F"/>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kern="1200" dirty="0">
              <a:solidFill>
                <a:sysClr val="window" lastClr="FFFFFF"/>
              </a:solidFill>
              <a:latin typeface="Arial" panose="020B0604020202020204" pitchFamily="34" charset="0"/>
              <a:ea typeface="+mn-ea"/>
              <a:cs typeface="Arial" panose="020B0604020202020204" pitchFamily="34" charset="0"/>
            </a:rPr>
            <a:t>Expertise &amp; Knowledge</a:t>
          </a:r>
        </a:p>
      </dsp:txBody>
      <dsp:txXfrm>
        <a:off x="2158253" y="3920254"/>
        <a:ext cx="1033759" cy="1033759"/>
      </dsp:txXfrm>
    </dsp:sp>
    <dsp:sp modelId="{70241806-A29C-4413-9462-622C505BFDAD}">
      <dsp:nvSpPr>
        <dsp:cNvPr id="0" name=""/>
        <dsp:cNvSpPr/>
      </dsp:nvSpPr>
      <dsp:spPr>
        <a:xfrm rot="11880000">
          <a:off x="2758226" y="2218937"/>
          <a:ext cx="310094" cy="497065"/>
        </a:xfrm>
        <a:prstGeom prst="rightArrow">
          <a:avLst>
            <a:gd name="adj1" fmla="val 60000"/>
            <a:gd name="adj2" fmla="val 50000"/>
          </a:avLst>
        </a:prstGeom>
        <a:solidFill>
          <a:srgbClr val="33B2C1">
            <a:shade val="90000"/>
            <a:hueOff val="155692"/>
            <a:satOff val="-16128"/>
            <a:lumOff val="26631"/>
            <a:alphaOff val="0"/>
          </a:srgb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77900">
            <a:lnSpc>
              <a:spcPct val="90000"/>
            </a:lnSpc>
            <a:spcBef>
              <a:spcPct val="0"/>
            </a:spcBef>
            <a:spcAft>
              <a:spcPct val="35000"/>
            </a:spcAft>
            <a:buNone/>
          </a:pPr>
          <a:endParaRPr lang="en-US" sz="2200" kern="1200">
            <a:solidFill>
              <a:sysClr val="window" lastClr="FFFFFF"/>
            </a:solidFill>
            <a:latin typeface="Arial" panose="020B0604020202020204" pitchFamily="34" charset="0"/>
            <a:ea typeface="+mn-ea"/>
            <a:cs typeface="Arial" panose="020B0604020202020204" pitchFamily="34" charset="0"/>
          </a:endParaRPr>
        </a:p>
      </dsp:txBody>
      <dsp:txXfrm rot="10800000">
        <a:off x="2848977" y="2332724"/>
        <a:ext cx="217066" cy="298239"/>
      </dsp:txXfrm>
    </dsp:sp>
    <dsp:sp modelId="{E4F64FFE-0F0E-4BDF-8BD1-AEC84133FA85}">
      <dsp:nvSpPr>
        <dsp:cNvPr id="0" name=""/>
        <dsp:cNvSpPr/>
      </dsp:nvSpPr>
      <dsp:spPr>
        <a:xfrm>
          <a:off x="1200523" y="1417494"/>
          <a:ext cx="1461957" cy="1461957"/>
        </a:xfrm>
        <a:prstGeom prst="ellipse">
          <a:avLst/>
        </a:prstGeom>
        <a:solidFill>
          <a:srgbClr val="0039AC"/>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kern="1200" dirty="0">
              <a:solidFill>
                <a:sysClr val="window" lastClr="FFFFFF"/>
              </a:solidFill>
              <a:latin typeface="Arial" panose="020B0604020202020204" pitchFamily="34" charset="0"/>
              <a:ea typeface="+mn-ea"/>
              <a:cs typeface="Arial" panose="020B0604020202020204" pitchFamily="34" charset="0"/>
            </a:rPr>
            <a:t>Advisory &amp; Strategic Development</a:t>
          </a:r>
        </a:p>
      </dsp:txBody>
      <dsp:txXfrm>
        <a:off x="1414622" y="1631593"/>
        <a:ext cx="1033759" cy="1033759"/>
      </dsp:txXfrm>
    </dsp:sp>
  </dsp:spTree>
</dsp:drawing>
</file>

<file path=ppt/diagrams/layout1.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6658EF4-3026-4F76-B8FC-AB9346F94337}" type="datetimeFigureOut">
              <a:rPr lang="en-US" smtClean="0"/>
              <a:t>6/25/2022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A31C256-1579-4892-A1A0-E614A534AFCA}" type="slidenum">
              <a:rPr lang="en-US" smtClean="0"/>
              <a:t>‹#›</a:t>
            </a:fld>
            <a:endParaRPr lang="en-US"/>
          </a:p>
        </p:txBody>
      </p:sp>
    </p:spTree>
    <p:extLst>
      <p:ext uri="{BB962C8B-B14F-4D97-AF65-F5344CB8AC3E}">
        <p14:creationId xmlns:p14="http://schemas.microsoft.com/office/powerpoint/2010/main" val="19005738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619146B-24F9-441E-A368-DB3B5A84C1D4}" type="datetime8">
              <a:rPr lang="en-US" smtClean="0"/>
              <a:t>6/25/2022 8:40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1003379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sz="900" b="0" i="0" u="none" strike="noStrike"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6/25/2022 8:40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a:p>
        </p:txBody>
      </p:sp>
    </p:spTree>
    <p:extLst>
      <p:ext uri="{BB962C8B-B14F-4D97-AF65-F5344CB8AC3E}">
        <p14:creationId xmlns:p14="http://schemas.microsoft.com/office/powerpoint/2010/main" val="36985196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sz="900" b="0" i="0" u="none" strike="noStrike"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6/25/2022 8:40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4768425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sz="900" b="0" i="0" u="none" strike="noStrike"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6/25/2022 8:40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a:p>
        </p:txBody>
      </p:sp>
    </p:spTree>
    <p:extLst>
      <p:ext uri="{BB962C8B-B14F-4D97-AF65-F5344CB8AC3E}">
        <p14:creationId xmlns:p14="http://schemas.microsoft.com/office/powerpoint/2010/main" val="16323125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sz="900" b="0" i="0" u="none" strike="noStrike"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6/25/2022 8:40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a:p>
        </p:txBody>
      </p:sp>
    </p:spTree>
    <p:extLst>
      <p:ext uri="{BB962C8B-B14F-4D97-AF65-F5344CB8AC3E}">
        <p14:creationId xmlns:p14="http://schemas.microsoft.com/office/powerpoint/2010/main" val="3977675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sz="900" b="0" i="0" u="none" strike="noStrike"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6/25/2022 8:40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a:p>
        </p:txBody>
      </p:sp>
    </p:spTree>
    <p:extLst>
      <p:ext uri="{BB962C8B-B14F-4D97-AF65-F5344CB8AC3E}">
        <p14:creationId xmlns:p14="http://schemas.microsoft.com/office/powerpoint/2010/main" val="24171127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sz="900" b="0" i="0" u="none" strike="noStrike"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6/25/2022 8:40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a:p>
        </p:txBody>
      </p:sp>
    </p:spTree>
    <p:extLst>
      <p:ext uri="{BB962C8B-B14F-4D97-AF65-F5344CB8AC3E}">
        <p14:creationId xmlns:p14="http://schemas.microsoft.com/office/powerpoint/2010/main" val="36752495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sz="900" b="0" i="0" u="none" strike="noStrike"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6/25/2022 8:40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a:p>
        </p:txBody>
      </p:sp>
    </p:spTree>
    <p:extLst>
      <p:ext uri="{BB962C8B-B14F-4D97-AF65-F5344CB8AC3E}">
        <p14:creationId xmlns:p14="http://schemas.microsoft.com/office/powerpoint/2010/main" val="37080911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sz="900" b="0" i="0" u="none" strike="noStrike"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6/25/2022 8:40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a:p>
        </p:txBody>
      </p:sp>
    </p:spTree>
    <p:extLst>
      <p:ext uri="{BB962C8B-B14F-4D97-AF65-F5344CB8AC3E}">
        <p14:creationId xmlns:p14="http://schemas.microsoft.com/office/powerpoint/2010/main" val="6293998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sz="900" b="0" i="0" u="none" strike="noStrike"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6/25/2022 8:40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a:p>
        </p:txBody>
      </p:sp>
    </p:spTree>
    <p:extLst>
      <p:ext uri="{BB962C8B-B14F-4D97-AF65-F5344CB8AC3E}">
        <p14:creationId xmlns:p14="http://schemas.microsoft.com/office/powerpoint/2010/main" val="11501768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sz="900" b="0" i="0" u="none" strike="noStrike"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6/25/2022 8:40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a:p>
        </p:txBody>
      </p:sp>
    </p:spTree>
    <p:extLst>
      <p:ext uri="{BB962C8B-B14F-4D97-AF65-F5344CB8AC3E}">
        <p14:creationId xmlns:p14="http://schemas.microsoft.com/office/powerpoint/2010/main" val="38585016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6/25/2022 8:40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21169988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sz="900" b="0" i="0" u="none" strike="noStrike"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6/25/2022 8:40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a:p>
        </p:txBody>
      </p:sp>
    </p:spTree>
    <p:extLst>
      <p:ext uri="{BB962C8B-B14F-4D97-AF65-F5344CB8AC3E}">
        <p14:creationId xmlns:p14="http://schemas.microsoft.com/office/powerpoint/2010/main" val="24351448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sz="900" b="0" i="0" u="none" strike="noStrike"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6/25/2022 8:40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23</a:t>
            </a:fld>
            <a:endParaRPr lang="en-US"/>
          </a:p>
        </p:txBody>
      </p:sp>
    </p:spTree>
    <p:extLst>
      <p:ext uri="{BB962C8B-B14F-4D97-AF65-F5344CB8AC3E}">
        <p14:creationId xmlns:p14="http://schemas.microsoft.com/office/powerpoint/2010/main" val="39023579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sz="900" b="0" i="0" u="none" strike="noStrike"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6/25/2022 8:40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24</a:t>
            </a:fld>
            <a:endParaRPr lang="en-US"/>
          </a:p>
        </p:txBody>
      </p:sp>
    </p:spTree>
    <p:extLst>
      <p:ext uri="{BB962C8B-B14F-4D97-AF65-F5344CB8AC3E}">
        <p14:creationId xmlns:p14="http://schemas.microsoft.com/office/powerpoint/2010/main" val="14392653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sz="900" b="0" i="0" u="none" strike="noStrike"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6/25/2022 8:40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a:p>
        </p:txBody>
      </p:sp>
    </p:spTree>
    <p:extLst>
      <p:ext uri="{BB962C8B-B14F-4D97-AF65-F5344CB8AC3E}">
        <p14:creationId xmlns:p14="http://schemas.microsoft.com/office/powerpoint/2010/main" val="229155798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800" b="0" dirty="0">
              <a:solidFill>
                <a:srgbClr val="2061BC"/>
              </a:solidFill>
              <a:effectLst/>
              <a:latin typeface="Segoe UI" panose="020B0502040204020203" pitchFamily="34" charset="0"/>
              <a:ea typeface="Segoe UI" panose="020B0502040204020203" pitchFamily="34" charset="0"/>
              <a:cs typeface="Segoe UI (Body)"/>
            </a:endParaRP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619146B-24F9-441E-A368-DB3B5A84C1D4}" type="datetime8">
              <a:rPr lang="en-US" smtClean="0"/>
              <a:t>6/25/2022 8:40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a:p>
        </p:txBody>
      </p:sp>
    </p:spTree>
    <p:extLst>
      <p:ext uri="{BB962C8B-B14F-4D97-AF65-F5344CB8AC3E}">
        <p14:creationId xmlns:p14="http://schemas.microsoft.com/office/powerpoint/2010/main" val="157525999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sz="900" b="0" i="0" u="none" strike="noStrike" kern="1200" dirty="0">
                <a:solidFill>
                  <a:schemeClr val="tx1"/>
                </a:solidFill>
                <a:effectLst/>
                <a:latin typeface="Segoe UI Light" pitchFamily="34" charset="0"/>
                <a:ea typeface="+mn-ea"/>
                <a:cs typeface="+mn-cs"/>
              </a:rPr>
              <a:t>https://azure.microsoft.com/en-us/migration/#overview</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6/25/2022 8:40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a:p>
        </p:txBody>
      </p:sp>
    </p:spTree>
    <p:extLst>
      <p:ext uri="{BB962C8B-B14F-4D97-AF65-F5344CB8AC3E}">
        <p14:creationId xmlns:p14="http://schemas.microsoft.com/office/powerpoint/2010/main" val="275983691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800" b="0" dirty="0">
              <a:solidFill>
                <a:srgbClr val="2061BC"/>
              </a:solidFill>
              <a:effectLst/>
              <a:latin typeface="Segoe UI" panose="020B0502040204020203" pitchFamily="34" charset="0"/>
              <a:ea typeface="Segoe UI" panose="020B0502040204020203" pitchFamily="34" charset="0"/>
              <a:cs typeface="Segoe UI (Body)"/>
            </a:endParaRP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619146B-24F9-441E-A368-DB3B5A84C1D4}" type="datetime8">
              <a:rPr lang="en-US" smtClean="0"/>
              <a:t>6/25/2022 8:40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28</a:t>
            </a:fld>
            <a:endParaRPr lang="en-US"/>
          </a:p>
        </p:txBody>
      </p:sp>
    </p:spTree>
    <p:extLst>
      <p:ext uri="{BB962C8B-B14F-4D97-AF65-F5344CB8AC3E}">
        <p14:creationId xmlns:p14="http://schemas.microsoft.com/office/powerpoint/2010/main" val="186446908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sz="900" b="0" i="0" u="none" strike="noStrike"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6/25/2022 8:40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29</a:t>
            </a:fld>
            <a:endParaRPr lang="en-US"/>
          </a:p>
        </p:txBody>
      </p:sp>
    </p:spTree>
    <p:extLst>
      <p:ext uri="{BB962C8B-B14F-4D97-AF65-F5344CB8AC3E}">
        <p14:creationId xmlns:p14="http://schemas.microsoft.com/office/powerpoint/2010/main" val="4393369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F7C7246-D6BC-4E25-86CD-8A1E81C96FF8}" type="slidenum">
              <a:rPr lang="en-US" smtClean="0"/>
              <a:t>30</a:t>
            </a:fld>
            <a:endParaRPr lang="en-US"/>
          </a:p>
        </p:txBody>
      </p:sp>
    </p:spTree>
    <p:extLst>
      <p:ext uri="{BB962C8B-B14F-4D97-AF65-F5344CB8AC3E}">
        <p14:creationId xmlns:p14="http://schemas.microsoft.com/office/powerpoint/2010/main" val="29831823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800" b="0" dirty="0">
              <a:solidFill>
                <a:srgbClr val="2061BC"/>
              </a:solidFill>
              <a:effectLst/>
              <a:latin typeface="Segoe UI" panose="020B0502040204020203" pitchFamily="34" charset="0"/>
              <a:ea typeface="Segoe UI" panose="020B0502040204020203" pitchFamily="34" charset="0"/>
              <a:cs typeface="Segoe UI (Body)"/>
            </a:endParaRP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619146B-24F9-441E-A368-DB3B5A84C1D4}" type="datetime8">
              <a:rPr lang="en-US" smtClean="0"/>
              <a:t>6/25/2022 8:40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22671713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sz="900" b="0" i="0" u="none" strike="noStrike"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6/25/2022 8:40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688690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sz="900" b="0" i="0" u="none" strike="noStrike"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6/25/2022 8:40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5003097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sz="900" b="0" i="0" u="none" strike="noStrike" kern="1200" dirty="0">
                <a:solidFill>
                  <a:schemeClr val="tx1"/>
                </a:solidFill>
                <a:effectLst/>
                <a:latin typeface="Segoe UI Light" pitchFamily="34" charset="0"/>
                <a:ea typeface="+mn-ea"/>
                <a:cs typeface="+mn-cs"/>
              </a:rPr>
              <a:t>https://docs.microsoft.com/en-us/azure/cloud-adoption-framework/digital-estate/5-rs-of-rationalization</a:t>
            </a:r>
          </a:p>
          <a:p>
            <a:endParaRPr lang="en-IE" sz="900" b="0" i="0" u="none" strike="noStrike"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6/25/2022 8:40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24129223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800" b="0" dirty="0">
              <a:solidFill>
                <a:srgbClr val="2061BC"/>
              </a:solidFill>
              <a:effectLst/>
              <a:latin typeface="Segoe UI" panose="020B0502040204020203" pitchFamily="34" charset="0"/>
              <a:ea typeface="Segoe UI" panose="020B0502040204020203" pitchFamily="34" charset="0"/>
              <a:cs typeface="Segoe UI (Body)"/>
            </a:endParaRP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619146B-24F9-441E-A368-DB3B5A84C1D4}" type="datetime8">
              <a:rPr lang="en-US" smtClean="0"/>
              <a:t>6/25/2022 8:40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37629255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sz="900" b="0" i="0" u="none" strike="noStrike"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6/25/2022 8:40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a:p>
        </p:txBody>
      </p:sp>
    </p:spTree>
    <p:extLst>
      <p:ext uri="{BB962C8B-B14F-4D97-AF65-F5344CB8AC3E}">
        <p14:creationId xmlns:p14="http://schemas.microsoft.com/office/powerpoint/2010/main" val="34773409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sz="900" b="0" i="0" u="none" strike="noStrike"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6/25/2022 8:40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18747924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23975021-D137-46D0-82F6-29DA4A59E29D}" type="datetimeFigureOut">
              <a:rPr lang="en-US" smtClean="0"/>
              <a:t>6/25/2022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9177E49-D4A8-453D-BD81-6514F1ECD789}" type="slidenum">
              <a:rPr lang="en-US" smtClean="0"/>
              <a:t>‹#›</a:t>
            </a:fld>
            <a:endParaRPr lang="en-US"/>
          </a:p>
        </p:txBody>
      </p:sp>
    </p:spTree>
    <p:extLst>
      <p:ext uri="{BB962C8B-B14F-4D97-AF65-F5344CB8AC3E}">
        <p14:creationId xmlns:p14="http://schemas.microsoft.com/office/powerpoint/2010/main" val="37405442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3975021-D137-46D0-82F6-29DA4A59E29D}" type="datetimeFigureOut">
              <a:rPr lang="en-US" smtClean="0"/>
              <a:t>6/25/2022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9177E49-D4A8-453D-BD81-6514F1ECD789}" type="slidenum">
              <a:rPr lang="en-US" smtClean="0"/>
              <a:t>‹#›</a:t>
            </a:fld>
            <a:endParaRPr lang="en-US"/>
          </a:p>
        </p:txBody>
      </p:sp>
    </p:spTree>
    <p:extLst>
      <p:ext uri="{BB962C8B-B14F-4D97-AF65-F5344CB8AC3E}">
        <p14:creationId xmlns:p14="http://schemas.microsoft.com/office/powerpoint/2010/main" val="9795441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3975021-D137-46D0-82F6-29DA4A59E29D}" type="datetimeFigureOut">
              <a:rPr lang="en-US" smtClean="0"/>
              <a:t>6/25/2022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9177E49-D4A8-453D-BD81-6514F1ECD789}" type="slidenum">
              <a:rPr lang="en-US" smtClean="0"/>
              <a:t>‹#›</a:t>
            </a:fld>
            <a:endParaRPr lang="en-US"/>
          </a:p>
        </p:txBody>
      </p:sp>
    </p:spTree>
    <p:extLst>
      <p:ext uri="{BB962C8B-B14F-4D97-AF65-F5344CB8AC3E}">
        <p14:creationId xmlns:p14="http://schemas.microsoft.com/office/powerpoint/2010/main" val="7673861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Title slide with graphic 2">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800" strike="noStrike" spc="-49" baseline="0">
                <a:solidFill>
                  <a:schemeClr val="tx1"/>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38664"/>
          </a:xfrm>
          <a:prstGeom prst="rect">
            <a:avLst/>
          </a:prstGeom>
        </p:spPr>
        <p:txBody>
          <a:bodyPr/>
          <a:lstStyle>
            <a:lvl1pPr>
              <a:defRPr sz="1800">
                <a:solidFill>
                  <a:schemeClr val="tx1"/>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13" name="Oval 12">
            <a:extLst>
              <a:ext uri="{FF2B5EF4-FFF2-40B4-BE49-F238E27FC236}">
                <a16:creationId xmlns:a16="http://schemas.microsoft.com/office/drawing/2014/main" id="{0C62E602-B038-4AA6-A699-B469CFE1AD96}"/>
              </a:ext>
              <a:ext uri="{C183D7F6-B498-43B3-948B-1728B52AA6E4}">
                <adec:decorative xmlns:adec="http://schemas.microsoft.com/office/drawing/2017/decorative" val="1"/>
              </a:ext>
            </a:extLst>
          </p:cNvPr>
          <p:cNvSpPr/>
          <p:nvPr/>
        </p:nvSpPr>
        <p:spPr bwMode="auto">
          <a:xfrm>
            <a:off x="6383137" y="589416"/>
            <a:ext cx="5671978" cy="5679168"/>
          </a:xfrm>
          <a:prstGeom prst="ellipse">
            <a:avLst/>
          </a:prstGeom>
          <a:noFill/>
          <a:ln w="1905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37" name="Group 36">
            <a:extLst>
              <a:ext uri="{FF2B5EF4-FFF2-40B4-BE49-F238E27FC236}">
                <a16:creationId xmlns:a16="http://schemas.microsoft.com/office/drawing/2014/main" id="{695F69F3-6C65-4C67-BE9F-99EE13ECA942}"/>
              </a:ext>
            </a:extLst>
          </p:cNvPr>
          <p:cNvGrpSpPr/>
          <p:nvPr/>
        </p:nvGrpSpPr>
        <p:grpSpPr>
          <a:xfrm>
            <a:off x="6600946" y="859776"/>
            <a:ext cx="5148588" cy="5138447"/>
            <a:chOff x="6600946" y="859776"/>
            <a:chExt cx="5148588" cy="5138447"/>
          </a:xfrm>
        </p:grpSpPr>
        <p:grpSp>
          <p:nvGrpSpPr>
            <p:cNvPr id="38" name="Graphic 1">
              <a:extLst>
                <a:ext uri="{FF2B5EF4-FFF2-40B4-BE49-F238E27FC236}">
                  <a16:creationId xmlns:a16="http://schemas.microsoft.com/office/drawing/2014/main" id="{BC070748-6768-4FC2-A431-E43A99B45D24}"/>
                </a:ext>
              </a:extLst>
            </p:cNvPr>
            <p:cNvGrpSpPr/>
            <p:nvPr/>
          </p:nvGrpSpPr>
          <p:grpSpPr>
            <a:xfrm>
              <a:off x="6600946" y="859776"/>
              <a:ext cx="5148588" cy="5138447"/>
              <a:chOff x="5179859" y="2459480"/>
              <a:chExt cx="2077534" cy="2073148"/>
            </a:xfrm>
            <a:gradFill>
              <a:gsLst>
                <a:gs pos="100000">
                  <a:schemeClr val="tx2"/>
                </a:gs>
                <a:gs pos="23000">
                  <a:schemeClr val="accent5"/>
                </a:gs>
              </a:gsLst>
              <a:lin ang="10800000" scaled="1"/>
            </a:gradFill>
          </p:grpSpPr>
          <p:sp>
            <p:nvSpPr>
              <p:cNvPr id="48" name="Freeform: Shape 47">
                <a:extLst>
                  <a:ext uri="{FF2B5EF4-FFF2-40B4-BE49-F238E27FC236}">
                    <a16:creationId xmlns:a16="http://schemas.microsoft.com/office/drawing/2014/main" id="{04C016FB-6079-433E-86F5-11870BD5A617}"/>
                  </a:ext>
                </a:extLst>
              </p:cNvPr>
              <p:cNvSpPr/>
              <p:nvPr/>
            </p:nvSpPr>
            <p:spPr>
              <a:xfrm>
                <a:off x="5496685" y="2820334"/>
                <a:ext cx="1592644" cy="1616092"/>
              </a:xfrm>
              <a:custGeom>
                <a:avLst/>
                <a:gdLst>
                  <a:gd name="connsiteX0" fmla="*/ 1132079 w 1592644"/>
                  <a:gd name="connsiteY0" fmla="*/ 1616093 h 1616092"/>
                  <a:gd name="connsiteX1" fmla="*/ 1023494 w 1592644"/>
                  <a:gd name="connsiteY1" fmla="*/ 1573230 h 1616092"/>
                  <a:gd name="connsiteX2" fmla="*/ 50991 w 1592644"/>
                  <a:gd name="connsiteY2" fmla="*/ 665498 h 1616092"/>
                  <a:gd name="connsiteX3" fmla="*/ 4319 w 1592644"/>
                  <a:gd name="connsiteY3" fmla="*/ 513098 h 1616092"/>
                  <a:gd name="connsiteX4" fmla="*/ 112904 w 1592644"/>
                  <a:gd name="connsiteY4" fmla="*/ 395940 h 1616092"/>
                  <a:gd name="connsiteX5" fmla="*/ 1385444 w 1592644"/>
                  <a:gd name="connsiteY5" fmla="*/ 7320 h 1616092"/>
                  <a:gd name="connsiteX6" fmla="*/ 1541654 w 1592644"/>
                  <a:gd name="connsiteY6" fmla="*/ 43515 h 1616092"/>
                  <a:gd name="connsiteX7" fmla="*/ 1588326 w 1592644"/>
                  <a:gd name="connsiteY7" fmla="*/ 195915 h 1616092"/>
                  <a:gd name="connsiteX8" fmla="*/ 1289241 w 1592644"/>
                  <a:gd name="connsiteY8" fmla="*/ 1492268 h 1616092"/>
                  <a:gd name="connsiteX9" fmla="*/ 1180656 w 1592644"/>
                  <a:gd name="connsiteY9" fmla="*/ 1609425 h 1616092"/>
                  <a:gd name="connsiteX10" fmla="*/ 1132079 w 1592644"/>
                  <a:gd name="connsiteY10" fmla="*/ 1616093 h 1616092"/>
                  <a:gd name="connsiteX11" fmla="*/ 54801 w 1592644"/>
                  <a:gd name="connsiteY11" fmla="*/ 661688 h 1616092"/>
                  <a:gd name="connsiteX12" fmla="*/ 1028256 w 1592644"/>
                  <a:gd name="connsiteY12" fmla="*/ 1569420 h 1616092"/>
                  <a:gd name="connsiteX13" fmla="*/ 1178751 w 1592644"/>
                  <a:gd name="connsiteY13" fmla="*/ 1603710 h 1616092"/>
                  <a:gd name="connsiteX14" fmla="*/ 1284479 w 1592644"/>
                  <a:gd name="connsiteY14" fmla="*/ 1490363 h 1616092"/>
                  <a:gd name="connsiteX15" fmla="*/ 1583564 w 1592644"/>
                  <a:gd name="connsiteY15" fmla="*/ 194010 h 1616092"/>
                  <a:gd name="connsiteX16" fmla="*/ 1538796 w 1592644"/>
                  <a:gd name="connsiteY16" fmla="*/ 46373 h 1616092"/>
                  <a:gd name="connsiteX17" fmla="*/ 1388301 w 1592644"/>
                  <a:gd name="connsiteY17" fmla="*/ 12083 h 1616092"/>
                  <a:gd name="connsiteX18" fmla="*/ 114809 w 1592644"/>
                  <a:gd name="connsiteY18" fmla="*/ 401655 h 1616092"/>
                  <a:gd name="connsiteX19" fmla="*/ 9081 w 1592644"/>
                  <a:gd name="connsiteY19" fmla="*/ 515003 h 1616092"/>
                  <a:gd name="connsiteX20" fmla="*/ 54801 w 1592644"/>
                  <a:gd name="connsiteY20" fmla="*/ 661688 h 1616092"/>
                  <a:gd name="connsiteX21" fmla="*/ 54801 w 1592644"/>
                  <a:gd name="connsiteY21" fmla="*/ 661688 h 1616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92644" h="1616092">
                    <a:moveTo>
                      <a:pt x="1132079" y="1616093"/>
                    </a:moveTo>
                    <a:cubicBezTo>
                      <a:pt x="1092074" y="1616093"/>
                      <a:pt x="1053974" y="1600853"/>
                      <a:pt x="1023494" y="1573230"/>
                    </a:cubicBezTo>
                    <a:lnTo>
                      <a:pt x="50991" y="665498"/>
                    </a:lnTo>
                    <a:cubicBezTo>
                      <a:pt x="9081" y="626445"/>
                      <a:pt x="-9016" y="569295"/>
                      <a:pt x="4319" y="513098"/>
                    </a:cubicBezTo>
                    <a:cubicBezTo>
                      <a:pt x="17654" y="456900"/>
                      <a:pt x="57659" y="413085"/>
                      <a:pt x="112904" y="395940"/>
                    </a:cubicBezTo>
                    <a:lnTo>
                      <a:pt x="1385444" y="7320"/>
                    </a:lnTo>
                    <a:cubicBezTo>
                      <a:pt x="1440689" y="-9825"/>
                      <a:pt x="1498791" y="3510"/>
                      <a:pt x="1541654" y="43515"/>
                    </a:cubicBezTo>
                    <a:cubicBezTo>
                      <a:pt x="1583564" y="82568"/>
                      <a:pt x="1601661" y="139718"/>
                      <a:pt x="1588326" y="195915"/>
                    </a:cubicBezTo>
                    <a:lnTo>
                      <a:pt x="1289241" y="1492268"/>
                    </a:lnTo>
                    <a:cubicBezTo>
                      <a:pt x="1275906" y="1548465"/>
                      <a:pt x="1235901" y="1592280"/>
                      <a:pt x="1180656" y="1609425"/>
                    </a:cubicBezTo>
                    <a:cubicBezTo>
                      <a:pt x="1163511" y="1614188"/>
                      <a:pt x="1148271" y="1616093"/>
                      <a:pt x="1132079" y="1616093"/>
                    </a:cubicBezTo>
                    <a:close/>
                    <a:moveTo>
                      <a:pt x="54801" y="661688"/>
                    </a:moveTo>
                    <a:lnTo>
                      <a:pt x="1028256" y="1569420"/>
                    </a:lnTo>
                    <a:cubicBezTo>
                      <a:pt x="1069214" y="1607520"/>
                      <a:pt x="1125411" y="1620855"/>
                      <a:pt x="1178751" y="1603710"/>
                    </a:cubicBezTo>
                    <a:cubicBezTo>
                      <a:pt x="1232091" y="1587518"/>
                      <a:pt x="1271144" y="1545608"/>
                      <a:pt x="1284479" y="1490363"/>
                    </a:cubicBezTo>
                    <a:lnTo>
                      <a:pt x="1583564" y="194010"/>
                    </a:lnTo>
                    <a:cubicBezTo>
                      <a:pt x="1595946" y="139718"/>
                      <a:pt x="1578801" y="84473"/>
                      <a:pt x="1538796" y="46373"/>
                    </a:cubicBezTo>
                    <a:cubicBezTo>
                      <a:pt x="1497839" y="8273"/>
                      <a:pt x="1441641" y="-5062"/>
                      <a:pt x="1388301" y="12083"/>
                    </a:cubicBezTo>
                    <a:lnTo>
                      <a:pt x="114809" y="401655"/>
                    </a:lnTo>
                    <a:cubicBezTo>
                      <a:pt x="61469" y="417848"/>
                      <a:pt x="22416" y="459758"/>
                      <a:pt x="9081" y="515003"/>
                    </a:cubicBezTo>
                    <a:cubicBezTo>
                      <a:pt x="-3301" y="568343"/>
                      <a:pt x="13844" y="623588"/>
                      <a:pt x="54801" y="661688"/>
                    </a:cubicBezTo>
                    <a:lnTo>
                      <a:pt x="54801" y="661688"/>
                    </a:lnTo>
                    <a:close/>
                  </a:path>
                </a:pathLst>
              </a:custGeom>
              <a:grpFill/>
              <a:ln w="9525" cap="flat">
                <a:noFill/>
                <a:prstDash val="solid"/>
                <a:miter/>
              </a:ln>
            </p:spPr>
            <p:txBody>
              <a:bodyPr rtlCol="0" anchor="ctr"/>
              <a:lstStyle/>
              <a:p>
                <a:endParaRPr lang="en-US" sz="1730"/>
              </a:p>
            </p:txBody>
          </p:sp>
          <p:sp>
            <p:nvSpPr>
              <p:cNvPr id="49" name="Freeform: Shape 48">
                <a:extLst>
                  <a:ext uri="{FF2B5EF4-FFF2-40B4-BE49-F238E27FC236}">
                    <a16:creationId xmlns:a16="http://schemas.microsoft.com/office/drawing/2014/main" id="{54102133-5E8C-4CB3-AC62-D09FC824D203}"/>
                  </a:ext>
                </a:extLst>
              </p:cNvPr>
              <p:cNvSpPr/>
              <p:nvPr/>
            </p:nvSpPr>
            <p:spPr>
              <a:xfrm>
                <a:off x="5569965" y="3033304"/>
                <a:ext cx="1648967" cy="1494562"/>
              </a:xfrm>
              <a:custGeom>
                <a:avLst/>
                <a:gdLst>
                  <a:gd name="connsiteX0" fmla="*/ 784479 w 1648967"/>
                  <a:gd name="connsiteY0" fmla="*/ 1494562 h 1494562"/>
                  <a:gd name="connsiteX1" fmla="*/ 778764 w 1648967"/>
                  <a:gd name="connsiteY1" fmla="*/ 1494562 h 1494562"/>
                  <a:gd name="connsiteX2" fmla="*/ 643509 w 1648967"/>
                  <a:gd name="connsiteY2" fmla="*/ 1409790 h 1494562"/>
                  <a:gd name="connsiteX3" fmla="*/ 18669 w 1648967"/>
                  <a:gd name="connsiteY3" fmla="*/ 235357 h 1494562"/>
                  <a:gd name="connsiteX4" fmla="*/ 18669 w 1648967"/>
                  <a:gd name="connsiteY4" fmla="*/ 235357 h 1494562"/>
                  <a:gd name="connsiteX5" fmla="*/ 24384 w 1648967"/>
                  <a:gd name="connsiteY5" fmla="*/ 75337 h 1494562"/>
                  <a:gd name="connsiteX6" fmla="*/ 165354 w 1648967"/>
                  <a:gd name="connsiteY6" fmla="*/ 90 h 1494562"/>
                  <a:gd name="connsiteX7" fmla="*/ 1495044 w 1648967"/>
                  <a:gd name="connsiteY7" fmla="*/ 46762 h 1494562"/>
                  <a:gd name="connsiteX8" fmla="*/ 1630299 w 1648967"/>
                  <a:gd name="connsiteY8" fmla="*/ 131535 h 1494562"/>
                  <a:gd name="connsiteX9" fmla="*/ 1624584 w 1648967"/>
                  <a:gd name="connsiteY9" fmla="*/ 291555 h 1494562"/>
                  <a:gd name="connsiteX10" fmla="*/ 919734 w 1648967"/>
                  <a:gd name="connsiteY10" fmla="*/ 1419315 h 1494562"/>
                  <a:gd name="connsiteX11" fmla="*/ 784479 w 1648967"/>
                  <a:gd name="connsiteY11" fmla="*/ 1494562 h 1494562"/>
                  <a:gd name="connsiteX12" fmla="*/ 158686 w 1648967"/>
                  <a:gd name="connsiteY12" fmla="*/ 5805 h 1494562"/>
                  <a:gd name="connsiteX13" fmla="*/ 28194 w 1648967"/>
                  <a:gd name="connsiteY13" fmla="*/ 78195 h 1494562"/>
                  <a:gd name="connsiteX14" fmla="*/ 22479 w 1648967"/>
                  <a:gd name="connsiteY14" fmla="*/ 232500 h 1494562"/>
                  <a:gd name="connsiteX15" fmla="*/ 22479 w 1648967"/>
                  <a:gd name="connsiteY15" fmla="*/ 232500 h 1494562"/>
                  <a:gd name="connsiteX16" fmla="*/ 647319 w 1648967"/>
                  <a:gd name="connsiteY16" fmla="*/ 1406932 h 1494562"/>
                  <a:gd name="connsiteX17" fmla="*/ 777812 w 1648967"/>
                  <a:gd name="connsiteY17" fmla="*/ 1488847 h 1494562"/>
                  <a:gd name="connsiteX18" fmla="*/ 914019 w 1648967"/>
                  <a:gd name="connsiteY18" fmla="*/ 1416457 h 1494562"/>
                  <a:gd name="connsiteX19" fmla="*/ 1618869 w 1648967"/>
                  <a:gd name="connsiteY19" fmla="*/ 288697 h 1494562"/>
                  <a:gd name="connsiteX20" fmla="*/ 1624584 w 1648967"/>
                  <a:gd name="connsiteY20" fmla="*/ 134392 h 1494562"/>
                  <a:gd name="connsiteX21" fmla="*/ 1494092 w 1648967"/>
                  <a:gd name="connsiteY21" fmla="*/ 52477 h 1494562"/>
                  <a:gd name="connsiteX22" fmla="*/ 164402 w 1648967"/>
                  <a:gd name="connsiteY22" fmla="*/ 5805 h 1494562"/>
                  <a:gd name="connsiteX23" fmla="*/ 158686 w 1648967"/>
                  <a:gd name="connsiteY23" fmla="*/ 5805 h 1494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48967" h="1494562">
                    <a:moveTo>
                      <a:pt x="784479" y="1494562"/>
                    </a:moveTo>
                    <a:cubicBezTo>
                      <a:pt x="782574" y="1494562"/>
                      <a:pt x="780669" y="1494562"/>
                      <a:pt x="778764" y="1494562"/>
                    </a:cubicBezTo>
                    <a:cubicBezTo>
                      <a:pt x="720662" y="1492657"/>
                      <a:pt x="670179" y="1461225"/>
                      <a:pt x="643509" y="1409790"/>
                    </a:cubicBezTo>
                    <a:lnTo>
                      <a:pt x="18669" y="235357"/>
                    </a:lnTo>
                    <a:lnTo>
                      <a:pt x="18669" y="235357"/>
                    </a:lnTo>
                    <a:cubicBezTo>
                      <a:pt x="-8001" y="183922"/>
                      <a:pt x="-6096" y="124867"/>
                      <a:pt x="24384" y="75337"/>
                    </a:cubicBezTo>
                    <a:cubicBezTo>
                      <a:pt x="54864" y="26760"/>
                      <a:pt x="107252" y="-1815"/>
                      <a:pt x="165354" y="90"/>
                    </a:cubicBezTo>
                    <a:lnTo>
                      <a:pt x="1495044" y="46762"/>
                    </a:lnTo>
                    <a:cubicBezTo>
                      <a:pt x="1553147" y="48667"/>
                      <a:pt x="1603629" y="80100"/>
                      <a:pt x="1630299" y="131535"/>
                    </a:cubicBezTo>
                    <a:cubicBezTo>
                      <a:pt x="1656969" y="182970"/>
                      <a:pt x="1655064" y="242025"/>
                      <a:pt x="1624584" y="291555"/>
                    </a:cubicBezTo>
                    <a:lnTo>
                      <a:pt x="919734" y="1419315"/>
                    </a:lnTo>
                    <a:cubicBezTo>
                      <a:pt x="890206" y="1466940"/>
                      <a:pt x="839724" y="1494562"/>
                      <a:pt x="784479" y="1494562"/>
                    </a:cubicBezTo>
                    <a:close/>
                    <a:moveTo>
                      <a:pt x="158686" y="5805"/>
                    </a:moveTo>
                    <a:cubicBezTo>
                      <a:pt x="105347" y="5805"/>
                      <a:pt x="56769" y="32475"/>
                      <a:pt x="28194" y="78195"/>
                    </a:cubicBezTo>
                    <a:cubicBezTo>
                      <a:pt x="-1334" y="125820"/>
                      <a:pt x="-3239" y="182970"/>
                      <a:pt x="22479" y="232500"/>
                    </a:cubicBezTo>
                    <a:lnTo>
                      <a:pt x="22479" y="232500"/>
                    </a:lnTo>
                    <a:lnTo>
                      <a:pt x="647319" y="1406932"/>
                    </a:lnTo>
                    <a:cubicBezTo>
                      <a:pt x="673989" y="1456462"/>
                      <a:pt x="722567" y="1486942"/>
                      <a:pt x="777812" y="1488847"/>
                    </a:cubicBezTo>
                    <a:cubicBezTo>
                      <a:pt x="834009" y="1490752"/>
                      <a:pt x="884492" y="1464082"/>
                      <a:pt x="914019" y="1416457"/>
                    </a:cubicBezTo>
                    <a:lnTo>
                      <a:pt x="1618869" y="288697"/>
                    </a:lnTo>
                    <a:cubicBezTo>
                      <a:pt x="1648397" y="241072"/>
                      <a:pt x="1650302" y="183922"/>
                      <a:pt x="1624584" y="134392"/>
                    </a:cubicBezTo>
                    <a:cubicBezTo>
                      <a:pt x="1597914" y="84862"/>
                      <a:pt x="1549337" y="54382"/>
                      <a:pt x="1494092" y="52477"/>
                    </a:cubicBezTo>
                    <a:lnTo>
                      <a:pt x="164402" y="5805"/>
                    </a:lnTo>
                    <a:cubicBezTo>
                      <a:pt x="162497" y="5805"/>
                      <a:pt x="160592" y="5805"/>
                      <a:pt x="158686" y="5805"/>
                    </a:cubicBezTo>
                    <a:close/>
                  </a:path>
                </a:pathLst>
              </a:custGeom>
              <a:grpFill/>
              <a:ln w="9525" cap="flat">
                <a:noFill/>
                <a:prstDash val="solid"/>
                <a:miter/>
              </a:ln>
            </p:spPr>
            <p:txBody>
              <a:bodyPr rtlCol="0" anchor="ctr"/>
              <a:lstStyle/>
              <a:p>
                <a:endParaRPr lang="en-US" sz="1730"/>
              </a:p>
            </p:txBody>
          </p:sp>
          <p:sp>
            <p:nvSpPr>
              <p:cNvPr id="50" name="Freeform: Shape 49">
                <a:extLst>
                  <a:ext uri="{FF2B5EF4-FFF2-40B4-BE49-F238E27FC236}">
                    <a16:creationId xmlns:a16="http://schemas.microsoft.com/office/drawing/2014/main" id="{0BCE9930-CFBB-4646-901A-120648FA1B9E}"/>
                  </a:ext>
                </a:extLst>
              </p:cNvPr>
              <p:cNvSpPr/>
              <p:nvPr/>
            </p:nvSpPr>
            <p:spPr>
              <a:xfrm>
                <a:off x="5695335" y="2890984"/>
                <a:ext cx="1562058" cy="1634024"/>
              </a:xfrm>
              <a:custGeom>
                <a:avLst/>
                <a:gdLst>
                  <a:gd name="connsiteX0" fmla="*/ 368597 w 1562058"/>
                  <a:gd name="connsiteY0" fmla="*/ 1634025 h 1634024"/>
                  <a:gd name="connsiteX1" fmla="*/ 310494 w 1562058"/>
                  <a:gd name="connsiteY1" fmla="*/ 1623547 h 1634024"/>
                  <a:gd name="connsiteX2" fmla="*/ 209529 w 1562058"/>
                  <a:gd name="connsiteY2" fmla="*/ 1499722 h 1634024"/>
                  <a:gd name="connsiteX3" fmla="*/ 1884 w 1562058"/>
                  <a:gd name="connsiteY3" fmla="*/ 185272 h 1634024"/>
                  <a:gd name="connsiteX4" fmla="*/ 59034 w 1562058"/>
                  <a:gd name="connsiteY4" fmla="*/ 35730 h 1634024"/>
                  <a:gd name="connsiteX5" fmla="*/ 217149 w 1562058"/>
                  <a:gd name="connsiteY5" fmla="*/ 10965 h 1634024"/>
                  <a:gd name="connsiteX6" fmla="*/ 1459210 w 1562058"/>
                  <a:gd name="connsiteY6" fmla="*/ 488167 h 1634024"/>
                  <a:gd name="connsiteX7" fmla="*/ 1560174 w 1562058"/>
                  <a:gd name="connsiteY7" fmla="*/ 611992 h 1634024"/>
                  <a:gd name="connsiteX8" fmla="*/ 1503024 w 1562058"/>
                  <a:gd name="connsiteY8" fmla="*/ 761535 h 1634024"/>
                  <a:gd name="connsiteX9" fmla="*/ 469562 w 1562058"/>
                  <a:gd name="connsiteY9" fmla="*/ 1598782 h 1634024"/>
                  <a:gd name="connsiteX10" fmla="*/ 368597 w 1562058"/>
                  <a:gd name="connsiteY10" fmla="*/ 1634025 h 1634024"/>
                  <a:gd name="connsiteX11" fmla="*/ 159047 w 1562058"/>
                  <a:gd name="connsiteY11" fmla="*/ 5250 h 1634024"/>
                  <a:gd name="connsiteX12" fmla="*/ 62844 w 1562058"/>
                  <a:gd name="connsiteY12" fmla="*/ 39540 h 1634024"/>
                  <a:gd name="connsiteX13" fmla="*/ 7599 w 1562058"/>
                  <a:gd name="connsiteY13" fmla="*/ 183367 h 1634024"/>
                  <a:gd name="connsiteX14" fmla="*/ 215244 w 1562058"/>
                  <a:gd name="connsiteY14" fmla="*/ 1497818 h 1634024"/>
                  <a:gd name="connsiteX15" fmla="*/ 312399 w 1562058"/>
                  <a:gd name="connsiteY15" fmla="*/ 1617832 h 1634024"/>
                  <a:gd name="connsiteX16" fmla="*/ 464799 w 1562058"/>
                  <a:gd name="connsiteY16" fmla="*/ 1594020 h 1634024"/>
                  <a:gd name="connsiteX17" fmla="*/ 1498262 w 1562058"/>
                  <a:gd name="connsiteY17" fmla="*/ 756772 h 1634024"/>
                  <a:gd name="connsiteX18" fmla="*/ 1553507 w 1562058"/>
                  <a:gd name="connsiteY18" fmla="*/ 612945 h 1634024"/>
                  <a:gd name="connsiteX19" fmla="*/ 1456352 w 1562058"/>
                  <a:gd name="connsiteY19" fmla="*/ 492930 h 1634024"/>
                  <a:gd name="connsiteX20" fmla="*/ 215244 w 1562058"/>
                  <a:gd name="connsiteY20" fmla="*/ 15727 h 1634024"/>
                  <a:gd name="connsiteX21" fmla="*/ 159047 w 1562058"/>
                  <a:gd name="connsiteY21" fmla="*/ 5250 h 1634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62058" h="1634024">
                    <a:moveTo>
                      <a:pt x="368597" y="1634025"/>
                    </a:moveTo>
                    <a:cubicBezTo>
                      <a:pt x="349547" y="1634025"/>
                      <a:pt x="329544" y="1630215"/>
                      <a:pt x="310494" y="1623547"/>
                    </a:cubicBezTo>
                    <a:cubicBezTo>
                      <a:pt x="256202" y="1602593"/>
                      <a:pt x="219054" y="1556872"/>
                      <a:pt x="209529" y="1499722"/>
                    </a:cubicBezTo>
                    <a:lnTo>
                      <a:pt x="1884" y="185272"/>
                    </a:lnTo>
                    <a:cubicBezTo>
                      <a:pt x="-6688" y="128122"/>
                      <a:pt x="14267" y="72877"/>
                      <a:pt x="59034" y="35730"/>
                    </a:cubicBezTo>
                    <a:cubicBezTo>
                      <a:pt x="103802" y="-465"/>
                      <a:pt x="162857" y="-9990"/>
                      <a:pt x="217149" y="10965"/>
                    </a:cubicBezTo>
                    <a:lnTo>
                      <a:pt x="1459210" y="488167"/>
                    </a:lnTo>
                    <a:cubicBezTo>
                      <a:pt x="1513502" y="509122"/>
                      <a:pt x="1550649" y="554842"/>
                      <a:pt x="1560174" y="611992"/>
                    </a:cubicBezTo>
                    <a:cubicBezTo>
                      <a:pt x="1568747" y="669142"/>
                      <a:pt x="1547792" y="724387"/>
                      <a:pt x="1503024" y="761535"/>
                    </a:cubicBezTo>
                    <a:lnTo>
                      <a:pt x="469562" y="1598782"/>
                    </a:lnTo>
                    <a:cubicBezTo>
                      <a:pt x="439082" y="1621643"/>
                      <a:pt x="404792" y="1634025"/>
                      <a:pt x="368597" y="1634025"/>
                    </a:cubicBezTo>
                    <a:close/>
                    <a:moveTo>
                      <a:pt x="159047" y="5250"/>
                    </a:moveTo>
                    <a:cubicBezTo>
                      <a:pt x="124757" y="5250"/>
                      <a:pt x="90467" y="16680"/>
                      <a:pt x="62844" y="39540"/>
                    </a:cubicBezTo>
                    <a:cubicBezTo>
                      <a:pt x="19029" y="74782"/>
                      <a:pt x="-973" y="128122"/>
                      <a:pt x="7599" y="183367"/>
                    </a:cubicBezTo>
                    <a:lnTo>
                      <a:pt x="215244" y="1497818"/>
                    </a:lnTo>
                    <a:cubicBezTo>
                      <a:pt x="223817" y="1553062"/>
                      <a:pt x="260012" y="1597830"/>
                      <a:pt x="312399" y="1617832"/>
                    </a:cubicBezTo>
                    <a:cubicBezTo>
                      <a:pt x="364787" y="1637835"/>
                      <a:pt x="421937" y="1629262"/>
                      <a:pt x="464799" y="1594020"/>
                    </a:cubicBezTo>
                    <a:lnTo>
                      <a:pt x="1498262" y="756772"/>
                    </a:lnTo>
                    <a:cubicBezTo>
                      <a:pt x="1542077" y="721530"/>
                      <a:pt x="1562080" y="668190"/>
                      <a:pt x="1553507" y="612945"/>
                    </a:cubicBezTo>
                    <a:cubicBezTo>
                      <a:pt x="1544935" y="557700"/>
                      <a:pt x="1508740" y="512932"/>
                      <a:pt x="1456352" y="492930"/>
                    </a:cubicBezTo>
                    <a:lnTo>
                      <a:pt x="215244" y="15727"/>
                    </a:lnTo>
                    <a:cubicBezTo>
                      <a:pt x="197147" y="9060"/>
                      <a:pt x="178097" y="5250"/>
                      <a:pt x="159047" y="5250"/>
                    </a:cubicBezTo>
                    <a:close/>
                  </a:path>
                </a:pathLst>
              </a:custGeom>
              <a:grpFill/>
              <a:ln w="9525" cap="flat">
                <a:noFill/>
                <a:prstDash val="solid"/>
                <a:miter/>
              </a:ln>
            </p:spPr>
            <p:txBody>
              <a:bodyPr rtlCol="0" anchor="ctr"/>
              <a:lstStyle/>
              <a:p>
                <a:endParaRPr lang="en-US" sz="1730"/>
              </a:p>
            </p:txBody>
          </p:sp>
          <p:sp>
            <p:nvSpPr>
              <p:cNvPr id="51" name="Freeform: Shape 50">
                <a:extLst>
                  <a:ext uri="{FF2B5EF4-FFF2-40B4-BE49-F238E27FC236}">
                    <a16:creationId xmlns:a16="http://schemas.microsoft.com/office/drawing/2014/main" id="{8C60FDBA-7C23-4806-88B5-29E31C6583DC}"/>
                  </a:ext>
                </a:extLst>
              </p:cNvPr>
              <p:cNvSpPr/>
              <p:nvPr/>
            </p:nvSpPr>
            <p:spPr>
              <a:xfrm>
                <a:off x="5630741" y="2796715"/>
                <a:ext cx="1568373" cy="1631138"/>
              </a:xfrm>
              <a:custGeom>
                <a:avLst/>
                <a:gdLst>
                  <a:gd name="connsiteX0" fmla="*/ 158870 w 1568373"/>
                  <a:gd name="connsiteY0" fmla="*/ 1631139 h 1631138"/>
                  <a:gd name="connsiteX1" fmla="*/ 56953 w 1568373"/>
                  <a:gd name="connsiteY1" fmla="*/ 1593991 h 1631138"/>
                  <a:gd name="connsiteX2" fmla="*/ 2660 w 1568373"/>
                  <a:gd name="connsiteY2" fmla="*/ 1443496 h 1631138"/>
                  <a:gd name="connsiteX3" fmla="*/ 232213 w 1568373"/>
                  <a:gd name="connsiteY3" fmla="*/ 132856 h 1631138"/>
                  <a:gd name="connsiteX4" fmla="*/ 335083 w 1568373"/>
                  <a:gd name="connsiteY4" fmla="*/ 9984 h 1631138"/>
                  <a:gd name="connsiteX5" fmla="*/ 492246 w 1568373"/>
                  <a:gd name="connsiteY5" fmla="*/ 37606 h 1631138"/>
                  <a:gd name="connsiteX6" fmla="*/ 1511421 w 1568373"/>
                  <a:gd name="connsiteY6" fmla="*/ 892951 h 1631138"/>
                  <a:gd name="connsiteX7" fmla="*/ 1565713 w 1568373"/>
                  <a:gd name="connsiteY7" fmla="*/ 1043446 h 1631138"/>
                  <a:gd name="connsiteX8" fmla="*/ 1462843 w 1568373"/>
                  <a:gd name="connsiteY8" fmla="*/ 1166319 h 1631138"/>
                  <a:gd name="connsiteX9" fmla="*/ 214116 w 1568373"/>
                  <a:gd name="connsiteY9" fmla="*/ 1620662 h 1631138"/>
                  <a:gd name="connsiteX10" fmla="*/ 158870 w 1568373"/>
                  <a:gd name="connsiteY10" fmla="*/ 1631139 h 1631138"/>
                  <a:gd name="connsiteX11" fmla="*/ 390328 w 1568373"/>
                  <a:gd name="connsiteY11" fmla="*/ 6174 h 1631138"/>
                  <a:gd name="connsiteX12" fmla="*/ 336988 w 1568373"/>
                  <a:gd name="connsiteY12" fmla="*/ 15699 h 1631138"/>
                  <a:gd name="connsiteX13" fmla="*/ 237928 w 1568373"/>
                  <a:gd name="connsiteY13" fmla="*/ 133809 h 1631138"/>
                  <a:gd name="connsiteX14" fmla="*/ 7423 w 1568373"/>
                  <a:gd name="connsiteY14" fmla="*/ 1444449 h 1631138"/>
                  <a:gd name="connsiteX15" fmla="*/ 59810 w 1568373"/>
                  <a:gd name="connsiteY15" fmla="*/ 1589229 h 1631138"/>
                  <a:gd name="connsiteX16" fmla="*/ 212210 w 1568373"/>
                  <a:gd name="connsiteY16" fmla="*/ 1615899 h 1631138"/>
                  <a:gd name="connsiteX17" fmla="*/ 1461891 w 1568373"/>
                  <a:gd name="connsiteY17" fmla="*/ 1160604 h 1631138"/>
                  <a:gd name="connsiteX18" fmla="*/ 1560951 w 1568373"/>
                  <a:gd name="connsiteY18" fmla="*/ 1042494 h 1631138"/>
                  <a:gd name="connsiteX19" fmla="*/ 1508563 w 1568373"/>
                  <a:gd name="connsiteY19" fmla="*/ 897714 h 1631138"/>
                  <a:gd name="connsiteX20" fmla="*/ 489388 w 1568373"/>
                  <a:gd name="connsiteY20" fmla="*/ 42369 h 1631138"/>
                  <a:gd name="connsiteX21" fmla="*/ 390328 w 1568373"/>
                  <a:gd name="connsiteY21" fmla="*/ 6174 h 1631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68373" h="1631138">
                    <a:moveTo>
                      <a:pt x="158870" y="1631139"/>
                    </a:moveTo>
                    <a:cubicBezTo>
                      <a:pt x="121723" y="1631139"/>
                      <a:pt x="86481" y="1617804"/>
                      <a:pt x="56953" y="1593991"/>
                    </a:cubicBezTo>
                    <a:cubicBezTo>
                      <a:pt x="13138" y="1556844"/>
                      <a:pt x="-7817" y="1500646"/>
                      <a:pt x="2660" y="1443496"/>
                    </a:cubicBezTo>
                    <a:lnTo>
                      <a:pt x="232213" y="132856"/>
                    </a:lnTo>
                    <a:cubicBezTo>
                      <a:pt x="242691" y="75706"/>
                      <a:pt x="280791" y="29986"/>
                      <a:pt x="335083" y="9984"/>
                    </a:cubicBezTo>
                    <a:cubicBezTo>
                      <a:pt x="389375" y="-10019"/>
                      <a:pt x="448431" y="459"/>
                      <a:pt x="492246" y="37606"/>
                    </a:cubicBezTo>
                    <a:lnTo>
                      <a:pt x="1511421" y="892951"/>
                    </a:lnTo>
                    <a:cubicBezTo>
                      <a:pt x="1555236" y="930099"/>
                      <a:pt x="1576191" y="986296"/>
                      <a:pt x="1565713" y="1043446"/>
                    </a:cubicBezTo>
                    <a:cubicBezTo>
                      <a:pt x="1555236" y="1100596"/>
                      <a:pt x="1517136" y="1146316"/>
                      <a:pt x="1462843" y="1166319"/>
                    </a:cubicBezTo>
                    <a:lnTo>
                      <a:pt x="214116" y="1620662"/>
                    </a:lnTo>
                    <a:cubicBezTo>
                      <a:pt x="196018" y="1627329"/>
                      <a:pt x="176968" y="1631139"/>
                      <a:pt x="158870" y="1631139"/>
                    </a:cubicBezTo>
                    <a:close/>
                    <a:moveTo>
                      <a:pt x="390328" y="6174"/>
                    </a:moveTo>
                    <a:cubicBezTo>
                      <a:pt x="372231" y="6174"/>
                      <a:pt x="354133" y="9031"/>
                      <a:pt x="336988" y="15699"/>
                    </a:cubicBezTo>
                    <a:cubicBezTo>
                      <a:pt x="284600" y="34749"/>
                      <a:pt x="247453" y="78564"/>
                      <a:pt x="237928" y="133809"/>
                    </a:cubicBezTo>
                    <a:lnTo>
                      <a:pt x="7423" y="1444449"/>
                    </a:lnTo>
                    <a:cubicBezTo>
                      <a:pt x="-2102" y="1499694"/>
                      <a:pt x="17900" y="1553987"/>
                      <a:pt x="59810" y="1589229"/>
                    </a:cubicBezTo>
                    <a:cubicBezTo>
                      <a:pt x="102673" y="1625424"/>
                      <a:pt x="159823" y="1634949"/>
                      <a:pt x="212210" y="1615899"/>
                    </a:cubicBezTo>
                    <a:lnTo>
                      <a:pt x="1461891" y="1160604"/>
                    </a:lnTo>
                    <a:cubicBezTo>
                      <a:pt x="1514278" y="1141554"/>
                      <a:pt x="1551426" y="1097739"/>
                      <a:pt x="1560951" y="1042494"/>
                    </a:cubicBezTo>
                    <a:cubicBezTo>
                      <a:pt x="1570476" y="987249"/>
                      <a:pt x="1550473" y="932956"/>
                      <a:pt x="1508563" y="897714"/>
                    </a:cubicBezTo>
                    <a:lnTo>
                      <a:pt x="489388" y="42369"/>
                    </a:lnTo>
                    <a:cubicBezTo>
                      <a:pt x="460813" y="18556"/>
                      <a:pt x="426523" y="6174"/>
                      <a:pt x="390328" y="6174"/>
                    </a:cubicBezTo>
                    <a:close/>
                  </a:path>
                </a:pathLst>
              </a:custGeom>
              <a:grpFill/>
              <a:ln w="9525" cap="flat">
                <a:noFill/>
                <a:prstDash val="solid"/>
                <a:miter/>
              </a:ln>
            </p:spPr>
            <p:txBody>
              <a:bodyPr rtlCol="0" anchor="ctr"/>
              <a:lstStyle/>
              <a:p>
                <a:endParaRPr lang="en-US" sz="1730"/>
              </a:p>
            </p:txBody>
          </p:sp>
          <p:sp>
            <p:nvSpPr>
              <p:cNvPr id="52" name="Freeform: Shape 51">
                <a:extLst>
                  <a:ext uri="{FF2B5EF4-FFF2-40B4-BE49-F238E27FC236}">
                    <a16:creationId xmlns:a16="http://schemas.microsoft.com/office/drawing/2014/main" id="{7DC83954-308D-4CAC-ADE0-92CE37FA6207}"/>
                  </a:ext>
                </a:extLst>
              </p:cNvPr>
              <p:cNvSpPr/>
              <p:nvPr/>
            </p:nvSpPr>
            <p:spPr>
              <a:xfrm>
                <a:off x="5402873" y="2763813"/>
                <a:ext cx="1649777" cy="1482113"/>
              </a:xfrm>
              <a:custGeom>
                <a:avLst/>
                <a:gdLst>
                  <a:gd name="connsiteX0" fmla="*/ 160044 w 1649777"/>
                  <a:gd name="connsiteY0" fmla="*/ 1482113 h 1482113"/>
                  <a:gd name="connsiteX1" fmla="*/ 22884 w 1649777"/>
                  <a:gd name="connsiteY1" fmla="*/ 1404961 h 1482113"/>
                  <a:gd name="connsiteX2" fmla="*/ 20026 w 1649777"/>
                  <a:gd name="connsiteY2" fmla="*/ 1244941 h 1482113"/>
                  <a:gd name="connsiteX3" fmla="*/ 664869 w 1649777"/>
                  <a:gd name="connsiteY3" fmla="*/ 81938 h 1482113"/>
                  <a:gd name="connsiteX4" fmla="*/ 667726 w 1649777"/>
                  <a:gd name="connsiteY4" fmla="*/ 82891 h 1482113"/>
                  <a:gd name="connsiteX5" fmla="*/ 664869 w 1649777"/>
                  <a:gd name="connsiteY5" fmla="*/ 81938 h 1482113"/>
                  <a:gd name="connsiteX6" fmla="*/ 802029 w 1649777"/>
                  <a:gd name="connsiteY6" fmla="*/ 23 h 1482113"/>
                  <a:gd name="connsiteX7" fmla="*/ 942046 w 1649777"/>
                  <a:gd name="connsiteY7" fmla="*/ 77176 h 1482113"/>
                  <a:gd name="connsiteX8" fmla="*/ 1626894 w 1649777"/>
                  <a:gd name="connsiteY8" fmla="*/ 1217318 h 1482113"/>
                  <a:gd name="connsiteX9" fmla="*/ 1629751 w 1649777"/>
                  <a:gd name="connsiteY9" fmla="*/ 1377338 h 1482113"/>
                  <a:gd name="connsiteX10" fmla="*/ 1492591 w 1649777"/>
                  <a:gd name="connsiteY10" fmla="*/ 1459253 h 1482113"/>
                  <a:gd name="connsiteX11" fmla="*/ 161949 w 1649777"/>
                  <a:gd name="connsiteY11" fmla="*/ 1482113 h 1482113"/>
                  <a:gd name="connsiteX12" fmla="*/ 160044 w 1649777"/>
                  <a:gd name="connsiteY12" fmla="*/ 1482113 h 1482113"/>
                  <a:gd name="connsiteX13" fmla="*/ 804886 w 1649777"/>
                  <a:gd name="connsiteY13" fmla="*/ 4786 h 1482113"/>
                  <a:gd name="connsiteX14" fmla="*/ 802029 w 1649777"/>
                  <a:gd name="connsiteY14" fmla="*/ 4786 h 1482113"/>
                  <a:gd name="connsiteX15" fmla="*/ 669631 w 1649777"/>
                  <a:gd name="connsiteY15" fmla="*/ 83843 h 1482113"/>
                  <a:gd name="connsiteX16" fmla="*/ 24789 w 1649777"/>
                  <a:gd name="connsiteY16" fmla="*/ 1247798 h 1482113"/>
                  <a:gd name="connsiteX17" fmla="*/ 27646 w 1649777"/>
                  <a:gd name="connsiteY17" fmla="*/ 1402103 h 1482113"/>
                  <a:gd name="connsiteX18" fmla="*/ 162901 w 1649777"/>
                  <a:gd name="connsiteY18" fmla="*/ 1477351 h 1482113"/>
                  <a:gd name="connsiteX19" fmla="*/ 1493544 w 1649777"/>
                  <a:gd name="connsiteY19" fmla="*/ 1454491 h 1482113"/>
                  <a:gd name="connsiteX20" fmla="*/ 1625941 w 1649777"/>
                  <a:gd name="connsiteY20" fmla="*/ 1375433 h 1482113"/>
                  <a:gd name="connsiteX21" fmla="*/ 1623084 w 1649777"/>
                  <a:gd name="connsiteY21" fmla="*/ 1221128 h 1482113"/>
                  <a:gd name="connsiteX22" fmla="*/ 937284 w 1649777"/>
                  <a:gd name="connsiteY22" fmla="*/ 79081 h 1482113"/>
                  <a:gd name="connsiteX23" fmla="*/ 804886 w 1649777"/>
                  <a:gd name="connsiteY23" fmla="*/ 4786 h 1482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49777" h="1482113">
                    <a:moveTo>
                      <a:pt x="160044" y="1482113"/>
                    </a:moveTo>
                    <a:cubicBezTo>
                      <a:pt x="103846" y="1482113"/>
                      <a:pt x="52411" y="1453538"/>
                      <a:pt x="22884" y="1404961"/>
                    </a:cubicBezTo>
                    <a:cubicBezTo>
                      <a:pt x="-6644" y="1355431"/>
                      <a:pt x="-7596" y="1295423"/>
                      <a:pt x="20026" y="1244941"/>
                    </a:cubicBezTo>
                    <a:lnTo>
                      <a:pt x="664869" y="81938"/>
                    </a:lnTo>
                    <a:lnTo>
                      <a:pt x="667726" y="82891"/>
                    </a:lnTo>
                    <a:lnTo>
                      <a:pt x="664869" y="81938"/>
                    </a:lnTo>
                    <a:cubicBezTo>
                      <a:pt x="692491" y="31456"/>
                      <a:pt x="743926" y="976"/>
                      <a:pt x="802029" y="23"/>
                    </a:cubicBezTo>
                    <a:cubicBezTo>
                      <a:pt x="859179" y="-929"/>
                      <a:pt x="912519" y="27646"/>
                      <a:pt x="942046" y="77176"/>
                    </a:cubicBezTo>
                    <a:lnTo>
                      <a:pt x="1626894" y="1217318"/>
                    </a:lnTo>
                    <a:cubicBezTo>
                      <a:pt x="1656421" y="1266848"/>
                      <a:pt x="1657374" y="1326856"/>
                      <a:pt x="1629751" y="1377338"/>
                    </a:cubicBezTo>
                    <a:cubicBezTo>
                      <a:pt x="1602129" y="1427821"/>
                      <a:pt x="1550694" y="1458301"/>
                      <a:pt x="1492591" y="1459253"/>
                    </a:cubicBezTo>
                    <a:lnTo>
                      <a:pt x="161949" y="1482113"/>
                    </a:lnTo>
                    <a:cubicBezTo>
                      <a:pt x="161949" y="1482113"/>
                      <a:pt x="160996" y="1482113"/>
                      <a:pt x="160044" y="1482113"/>
                    </a:cubicBezTo>
                    <a:close/>
                    <a:moveTo>
                      <a:pt x="804886" y="4786"/>
                    </a:moveTo>
                    <a:cubicBezTo>
                      <a:pt x="803934" y="4786"/>
                      <a:pt x="802981" y="4786"/>
                      <a:pt x="802029" y="4786"/>
                    </a:cubicBezTo>
                    <a:cubicBezTo>
                      <a:pt x="745831" y="5738"/>
                      <a:pt x="697254" y="35266"/>
                      <a:pt x="669631" y="83843"/>
                    </a:cubicBezTo>
                    <a:lnTo>
                      <a:pt x="24789" y="1247798"/>
                    </a:lnTo>
                    <a:cubicBezTo>
                      <a:pt x="-1881" y="1296376"/>
                      <a:pt x="-929" y="1354478"/>
                      <a:pt x="27646" y="1402103"/>
                    </a:cubicBezTo>
                    <a:cubicBezTo>
                      <a:pt x="56221" y="1449728"/>
                      <a:pt x="106704" y="1478303"/>
                      <a:pt x="162901" y="1477351"/>
                    </a:cubicBezTo>
                    <a:lnTo>
                      <a:pt x="1493544" y="1454491"/>
                    </a:lnTo>
                    <a:cubicBezTo>
                      <a:pt x="1549741" y="1453538"/>
                      <a:pt x="1598319" y="1424011"/>
                      <a:pt x="1625941" y="1375433"/>
                    </a:cubicBezTo>
                    <a:cubicBezTo>
                      <a:pt x="1652611" y="1326856"/>
                      <a:pt x="1651659" y="1268753"/>
                      <a:pt x="1623084" y="1221128"/>
                    </a:cubicBezTo>
                    <a:lnTo>
                      <a:pt x="937284" y="79081"/>
                    </a:lnTo>
                    <a:cubicBezTo>
                      <a:pt x="908709" y="32408"/>
                      <a:pt x="860131" y="4786"/>
                      <a:pt x="804886" y="4786"/>
                    </a:cubicBezTo>
                    <a:close/>
                  </a:path>
                </a:pathLst>
              </a:custGeom>
              <a:grpFill/>
              <a:ln w="9525" cap="flat">
                <a:noFill/>
                <a:prstDash val="solid"/>
                <a:miter/>
              </a:ln>
            </p:spPr>
            <p:txBody>
              <a:bodyPr rtlCol="0" anchor="ctr"/>
              <a:lstStyle/>
              <a:p>
                <a:endParaRPr lang="en-US" sz="1730"/>
              </a:p>
            </p:txBody>
          </p:sp>
          <p:sp>
            <p:nvSpPr>
              <p:cNvPr id="53" name="Freeform: Shape 52">
                <a:extLst>
                  <a:ext uri="{FF2B5EF4-FFF2-40B4-BE49-F238E27FC236}">
                    <a16:creationId xmlns:a16="http://schemas.microsoft.com/office/drawing/2014/main" id="{85339DC7-664E-4BEF-85FE-D1109A719B7E}"/>
                  </a:ext>
                </a:extLst>
              </p:cNvPr>
              <p:cNvSpPr/>
              <p:nvPr/>
            </p:nvSpPr>
            <p:spPr>
              <a:xfrm>
                <a:off x="5247730" y="2789965"/>
                <a:ext cx="1584777" cy="1622649"/>
              </a:xfrm>
              <a:custGeom>
                <a:avLst/>
                <a:gdLst>
                  <a:gd name="connsiteX0" fmla="*/ 1425801 w 1584777"/>
                  <a:gd name="connsiteY0" fmla="*/ 1622649 h 1622649"/>
                  <a:gd name="connsiteX1" fmla="*/ 1375319 w 1584777"/>
                  <a:gd name="connsiteY1" fmla="*/ 1615029 h 1622649"/>
                  <a:gd name="connsiteX2" fmla="*/ 110399 w 1584777"/>
                  <a:gd name="connsiteY2" fmla="*/ 1203549 h 1622649"/>
                  <a:gd name="connsiteX3" fmla="*/ 3719 w 1584777"/>
                  <a:gd name="connsiteY3" fmla="*/ 1084487 h 1622649"/>
                  <a:gd name="connsiteX4" fmla="*/ 53249 w 1584777"/>
                  <a:gd name="connsiteY4" fmla="*/ 932087 h 1622649"/>
                  <a:gd name="connsiteX5" fmla="*/ 1041944 w 1584777"/>
                  <a:gd name="connsiteY5" fmla="*/ 41499 h 1622649"/>
                  <a:gd name="connsiteX6" fmla="*/ 1043849 w 1584777"/>
                  <a:gd name="connsiteY6" fmla="*/ 43404 h 1622649"/>
                  <a:gd name="connsiteX7" fmla="*/ 1041944 w 1584777"/>
                  <a:gd name="connsiteY7" fmla="*/ 41499 h 1622649"/>
                  <a:gd name="connsiteX8" fmla="*/ 1198154 w 1584777"/>
                  <a:gd name="connsiteY8" fmla="*/ 8162 h 1622649"/>
                  <a:gd name="connsiteX9" fmla="*/ 1304834 w 1584777"/>
                  <a:gd name="connsiteY9" fmla="*/ 127224 h 1622649"/>
                  <a:gd name="connsiteX10" fmla="*/ 1581059 w 1584777"/>
                  <a:gd name="connsiteY10" fmla="*/ 1428339 h 1622649"/>
                  <a:gd name="connsiteX11" fmla="*/ 1531529 w 1584777"/>
                  <a:gd name="connsiteY11" fmla="*/ 1580739 h 1622649"/>
                  <a:gd name="connsiteX12" fmla="*/ 1425801 w 1584777"/>
                  <a:gd name="connsiteY12" fmla="*/ 1622649 h 1622649"/>
                  <a:gd name="connsiteX13" fmla="*/ 1147671 w 1584777"/>
                  <a:gd name="connsiteY13" fmla="*/ 6257 h 1622649"/>
                  <a:gd name="connsiteX14" fmla="*/ 1044801 w 1584777"/>
                  <a:gd name="connsiteY14" fmla="*/ 46262 h 1622649"/>
                  <a:gd name="connsiteX15" fmla="*/ 56106 w 1584777"/>
                  <a:gd name="connsiteY15" fmla="*/ 936849 h 1622649"/>
                  <a:gd name="connsiteX16" fmla="*/ 8481 w 1584777"/>
                  <a:gd name="connsiteY16" fmla="*/ 1083534 h 1622649"/>
                  <a:gd name="connsiteX17" fmla="*/ 111351 w 1584777"/>
                  <a:gd name="connsiteY17" fmla="*/ 1197834 h 1622649"/>
                  <a:gd name="connsiteX18" fmla="*/ 1376272 w 1584777"/>
                  <a:gd name="connsiteY18" fmla="*/ 1609314 h 1622649"/>
                  <a:gd name="connsiteX19" fmla="*/ 1526766 w 1584777"/>
                  <a:gd name="connsiteY19" fmla="*/ 1576929 h 1622649"/>
                  <a:gd name="connsiteX20" fmla="*/ 1574391 w 1584777"/>
                  <a:gd name="connsiteY20" fmla="*/ 1430244 h 1622649"/>
                  <a:gd name="connsiteX21" fmla="*/ 1298166 w 1584777"/>
                  <a:gd name="connsiteY21" fmla="*/ 129129 h 1622649"/>
                  <a:gd name="connsiteX22" fmla="*/ 1195297 w 1584777"/>
                  <a:gd name="connsiteY22" fmla="*/ 14829 h 1622649"/>
                  <a:gd name="connsiteX23" fmla="*/ 1147671 w 1584777"/>
                  <a:gd name="connsiteY23" fmla="*/ 6257 h 1622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584777" h="1622649">
                    <a:moveTo>
                      <a:pt x="1425801" y="1622649"/>
                    </a:moveTo>
                    <a:cubicBezTo>
                      <a:pt x="1409609" y="1622649"/>
                      <a:pt x="1392464" y="1619792"/>
                      <a:pt x="1375319" y="1615029"/>
                    </a:cubicBezTo>
                    <a:lnTo>
                      <a:pt x="110399" y="1203549"/>
                    </a:lnTo>
                    <a:cubicBezTo>
                      <a:pt x="55154" y="1185452"/>
                      <a:pt x="15149" y="1141637"/>
                      <a:pt x="3719" y="1084487"/>
                    </a:cubicBezTo>
                    <a:cubicBezTo>
                      <a:pt x="-8664" y="1028289"/>
                      <a:pt x="10386" y="971139"/>
                      <a:pt x="53249" y="932087"/>
                    </a:cubicBezTo>
                    <a:lnTo>
                      <a:pt x="1041944" y="41499"/>
                    </a:lnTo>
                    <a:lnTo>
                      <a:pt x="1043849" y="43404"/>
                    </a:lnTo>
                    <a:lnTo>
                      <a:pt x="1041944" y="41499"/>
                    </a:lnTo>
                    <a:cubicBezTo>
                      <a:pt x="1084806" y="2447"/>
                      <a:pt x="1142909" y="-9936"/>
                      <a:pt x="1198154" y="8162"/>
                    </a:cubicBezTo>
                    <a:cubicBezTo>
                      <a:pt x="1253399" y="26259"/>
                      <a:pt x="1293404" y="70074"/>
                      <a:pt x="1304834" y="127224"/>
                    </a:cubicBezTo>
                    <a:lnTo>
                      <a:pt x="1581059" y="1428339"/>
                    </a:lnTo>
                    <a:cubicBezTo>
                      <a:pt x="1593441" y="1484537"/>
                      <a:pt x="1574391" y="1541687"/>
                      <a:pt x="1531529" y="1580739"/>
                    </a:cubicBezTo>
                    <a:cubicBezTo>
                      <a:pt x="1502001" y="1608362"/>
                      <a:pt x="1463901" y="1622649"/>
                      <a:pt x="1425801" y="1622649"/>
                    </a:cubicBezTo>
                    <a:close/>
                    <a:moveTo>
                      <a:pt x="1147671" y="6257"/>
                    </a:moveTo>
                    <a:cubicBezTo>
                      <a:pt x="1110524" y="6257"/>
                      <a:pt x="1074329" y="19592"/>
                      <a:pt x="1044801" y="46262"/>
                    </a:cubicBezTo>
                    <a:lnTo>
                      <a:pt x="56106" y="936849"/>
                    </a:lnTo>
                    <a:cubicBezTo>
                      <a:pt x="14196" y="973997"/>
                      <a:pt x="-2949" y="1029242"/>
                      <a:pt x="8481" y="1083534"/>
                    </a:cubicBezTo>
                    <a:cubicBezTo>
                      <a:pt x="19911" y="1137827"/>
                      <a:pt x="58964" y="1180689"/>
                      <a:pt x="111351" y="1197834"/>
                    </a:cubicBezTo>
                    <a:lnTo>
                      <a:pt x="1376272" y="1609314"/>
                    </a:lnTo>
                    <a:cubicBezTo>
                      <a:pt x="1429611" y="1626459"/>
                      <a:pt x="1485809" y="1615029"/>
                      <a:pt x="1526766" y="1576929"/>
                    </a:cubicBezTo>
                    <a:cubicBezTo>
                      <a:pt x="1568676" y="1539782"/>
                      <a:pt x="1585822" y="1484537"/>
                      <a:pt x="1574391" y="1430244"/>
                    </a:cubicBezTo>
                    <a:lnTo>
                      <a:pt x="1298166" y="129129"/>
                    </a:lnTo>
                    <a:cubicBezTo>
                      <a:pt x="1286736" y="74837"/>
                      <a:pt x="1247684" y="31974"/>
                      <a:pt x="1195297" y="14829"/>
                    </a:cubicBezTo>
                    <a:cubicBezTo>
                      <a:pt x="1180056" y="9114"/>
                      <a:pt x="1163864" y="6257"/>
                      <a:pt x="1147671" y="6257"/>
                    </a:cubicBezTo>
                    <a:close/>
                  </a:path>
                </a:pathLst>
              </a:custGeom>
              <a:grpFill/>
              <a:ln w="9525" cap="flat">
                <a:noFill/>
                <a:prstDash val="solid"/>
                <a:miter/>
              </a:ln>
            </p:spPr>
            <p:txBody>
              <a:bodyPr rtlCol="0" anchor="ctr"/>
              <a:lstStyle/>
              <a:p>
                <a:endParaRPr lang="en-US" sz="1730"/>
              </a:p>
            </p:txBody>
          </p:sp>
          <p:sp>
            <p:nvSpPr>
              <p:cNvPr id="54" name="Freeform: Shape 53">
                <a:extLst>
                  <a:ext uri="{FF2B5EF4-FFF2-40B4-BE49-F238E27FC236}">
                    <a16:creationId xmlns:a16="http://schemas.microsoft.com/office/drawing/2014/main" id="{DED6E3EF-BEB2-400D-A55F-8F548AA8A3C2}"/>
                  </a:ext>
                </a:extLst>
              </p:cNvPr>
              <p:cNvSpPr/>
              <p:nvPr/>
            </p:nvSpPr>
            <p:spPr>
              <a:xfrm>
                <a:off x="5179859" y="2878404"/>
                <a:ext cx="1545260" cy="1640889"/>
              </a:xfrm>
              <a:custGeom>
                <a:avLst/>
                <a:gdLst>
                  <a:gd name="connsiteX0" fmla="*/ 1222210 w 1545260"/>
                  <a:gd name="connsiteY0" fmla="*/ 1640890 h 1640889"/>
                  <a:gd name="connsiteX1" fmla="*/ 1126008 w 1545260"/>
                  <a:gd name="connsiteY1" fmla="*/ 1608505 h 1640889"/>
                  <a:gd name="connsiteX2" fmla="*/ 63970 w 1545260"/>
                  <a:gd name="connsiteY2" fmla="*/ 807452 h 1640889"/>
                  <a:gd name="connsiteX3" fmla="*/ 1105 w 1545260"/>
                  <a:gd name="connsiteY3" fmla="*/ 660767 h 1640889"/>
                  <a:gd name="connsiteX4" fmla="*/ 97308 w 1545260"/>
                  <a:gd name="connsiteY4" fmla="*/ 533132 h 1640889"/>
                  <a:gd name="connsiteX5" fmla="*/ 1322223 w 1545260"/>
                  <a:gd name="connsiteY5" fmla="*/ 13067 h 1640889"/>
                  <a:gd name="connsiteX6" fmla="*/ 1481290 w 1545260"/>
                  <a:gd name="connsiteY6" fmla="*/ 32117 h 1640889"/>
                  <a:gd name="connsiteX7" fmla="*/ 1544155 w 1545260"/>
                  <a:gd name="connsiteY7" fmla="*/ 178802 h 1640889"/>
                  <a:gd name="connsiteX8" fmla="*/ 1382230 w 1545260"/>
                  <a:gd name="connsiteY8" fmla="*/ 1498967 h 1640889"/>
                  <a:gd name="connsiteX9" fmla="*/ 1286028 w 1545260"/>
                  <a:gd name="connsiteY9" fmla="*/ 1626602 h 1640889"/>
                  <a:gd name="connsiteX10" fmla="*/ 1222210 w 1545260"/>
                  <a:gd name="connsiteY10" fmla="*/ 1640890 h 1640889"/>
                  <a:gd name="connsiteX11" fmla="*/ 1323175 w 1545260"/>
                  <a:gd name="connsiteY11" fmla="*/ 15925 h 1640889"/>
                  <a:gd name="connsiteX12" fmla="*/ 1324128 w 1545260"/>
                  <a:gd name="connsiteY12" fmla="*/ 18782 h 1640889"/>
                  <a:gd name="connsiteX13" fmla="*/ 100165 w 1545260"/>
                  <a:gd name="connsiteY13" fmla="*/ 537895 h 1640889"/>
                  <a:gd name="connsiteX14" fmla="*/ 6820 w 1545260"/>
                  <a:gd name="connsiteY14" fmla="*/ 660767 h 1640889"/>
                  <a:gd name="connsiteX15" fmla="*/ 66828 w 1545260"/>
                  <a:gd name="connsiteY15" fmla="*/ 803642 h 1640889"/>
                  <a:gd name="connsiteX16" fmla="*/ 1128865 w 1545260"/>
                  <a:gd name="connsiteY16" fmla="*/ 1604695 h 1640889"/>
                  <a:gd name="connsiteX17" fmla="*/ 1282218 w 1545260"/>
                  <a:gd name="connsiteY17" fmla="*/ 1623745 h 1640889"/>
                  <a:gd name="connsiteX18" fmla="*/ 1375563 w 1545260"/>
                  <a:gd name="connsiteY18" fmla="*/ 1500872 h 1640889"/>
                  <a:gd name="connsiteX19" fmla="*/ 1537488 w 1545260"/>
                  <a:gd name="connsiteY19" fmla="*/ 180707 h 1640889"/>
                  <a:gd name="connsiteX20" fmla="*/ 1477480 w 1545260"/>
                  <a:gd name="connsiteY20" fmla="*/ 38785 h 1640889"/>
                  <a:gd name="connsiteX21" fmla="*/ 1324128 w 1545260"/>
                  <a:gd name="connsiteY21" fmla="*/ 19735 h 1640889"/>
                  <a:gd name="connsiteX22" fmla="*/ 1323175 w 1545260"/>
                  <a:gd name="connsiteY22" fmla="*/ 15925 h 1640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545260" h="1640889">
                    <a:moveTo>
                      <a:pt x="1222210" y="1640890"/>
                    </a:moveTo>
                    <a:cubicBezTo>
                      <a:pt x="1187920" y="1640890"/>
                      <a:pt x="1154583" y="1629460"/>
                      <a:pt x="1126008" y="1608505"/>
                    </a:cubicBezTo>
                    <a:lnTo>
                      <a:pt x="63970" y="807452"/>
                    </a:lnTo>
                    <a:cubicBezTo>
                      <a:pt x="18250" y="772210"/>
                      <a:pt x="-5562" y="717917"/>
                      <a:pt x="1105" y="660767"/>
                    </a:cubicBezTo>
                    <a:cubicBezTo>
                      <a:pt x="7773" y="603617"/>
                      <a:pt x="43968" y="555992"/>
                      <a:pt x="97308" y="533132"/>
                    </a:cubicBezTo>
                    <a:lnTo>
                      <a:pt x="1322223" y="13067"/>
                    </a:lnTo>
                    <a:cubicBezTo>
                      <a:pt x="1375563" y="-9793"/>
                      <a:pt x="1434618" y="-2173"/>
                      <a:pt x="1481290" y="32117"/>
                    </a:cubicBezTo>
                    <a:cubicBezTo>
                      <a:pt x="1527010" y="67360"/>
                      <a:pt x="1550823" y="121652"/>
                      <a:pt x="1544155" y="178802"/>
                    </a:cubicBezTo>
                    <a:lnTo>
                      <a:pt x="1382230" y="1498967"/>
                    </a:lnTo>
                    <a:cubicBezTo>
                      <a:pt x="1375563" y="1556117"/>
                      <a:pt x="1339368" y="1603742"/>
                      <a:pt x="1286028" y="1626602"/>
                    </a:cubicBezTo>
                    <a:cubicBezTo>
                      <a:pt x="1264120" y="1636127"/>
                      <a:pt x="1243165" y="1640890"/>
                      <a:pt x="1222210" y="1640890"/>
                    </a:cubicBezTo>
                    <a:close/>
                    <a:moveTo>
                      <a:pt x="1323175" y="15925"/>
                    </a:moveTo>
                    <a:lnTo>
                      <a:pt x="1324128" y="18782"/>
                    </a:lnTo>
                    <a:lnTo>
                      <a:pt x="100165" y="537895"/>
                    </a:lnTo>
                    <a:cubicBezTo>
                      <a:pt x="48730" y="559802"/>
                      <a:pt x="14440" y="605522"/>
                      <a:pt x="6820" y="660767"/>
                    </a:cubicBezTo>
                    <a:cubicBezTo>
                      <a:pt x="153" y="716965"/>
                      <a:pt x="23013" y="769352"/>
                      <a:pt x="66828" y="803642"/>
                    </a:cubicBezTo>
                    <a:lnTo>
                      <a:pt x="1128865" y="1604695"/>
                    </a:lnTo>
                    <a:cubicBezTo>
                      <a:pt x="1173633" y="1638032"/>
                      <a:pt x="1230783" y="1645652"/>
                      <a:pt x="1282218" y="1623745"/>
                    </a:cubicBezTo>
                    <a:cubicBezTo>
                      <a:pt x="1333653" y="1601837"/>
                      <a:pt x="1367943" y="1556117"/>
                      <a:pt x="1375563" y="1500872"/>
                    </a:cubicBezTo>
                    <a:lnTo>
                      <a:pt x="1537488" y="180707"/>
                    </a:lnTo>
                    <a:cubicBezTo>
                      <a:pt x="1544155" y="125462"/>
                      <a:pt x="1521295" y="72122"/>
                      <a:pt x="1477480" y="38785"/>
                    </a:cubicBezTo>
                    <a:cubicBezTo>
                      <a:pt x="1432713" y="5447"/>
                      <a:pt x="1375563" y="-2173"/>
                      <a:pt x="1324128" y="19735"/>
                    </a:cubicBezTo>
                    <a:lnTo>
                      <a:pt x="1323175" y="15925"/>
                    </a:lnTo>
                    <a:close/>
                  </a:path>
                </a:pathLst>
              </a:custGeom>
              <a:grpFill/>
              <a:ln w="9525" cap="flat">
                <a:noFill/>
                <a:prstDash val="solid"/>
                <a:miter/>
              </a:ln>
            </p:spPr>
            <p:txBody>
              <a:bodyPr rtlCol="0" anchor="ctr"/>
              <a:lstStyle/>
              <a:p>
                <a:endParaRPr lang="en-US" sz="1730"/>
              </a:p>
            </p:txBody>
          </p:sp>
          <p:sp>
            <p:nvSpPr>
              <p:cNvPr id="55" name="Freeform: Shape 54">
                <a:extLst>
                  <a:ext uri="{FF2B5EF4-FFF2-40B4-BE49-F238E27FC236}">
                    <a16:creationId xmlns:a16="http://schemas.microsoft.com/office/drawing/2014/main" id="{4056E671-564E-4828-B12C-3873C15097FD}"/>
                  </a:ext>
                </a:extLst>
              </p:cNvPr>
              <p:cNvSpPr/>
              <p:nvPr/>
            </p:nvSpPr>
            <p:spPr>
              <a:xfrm>
                <a:off x="5208682" y="3017783"/>
                <a:ext cx="1646681" cy="1514845"/>
              </a:xfrm>
              <a:custGeom>
                <a:avLst/>
                <a:gdLst>
                  <a:gd name="connsiteX0" fmla="*/ 902875 w 1646681"/>
                  <a:gd name="connsiteY0" fmla="*/ 1514846 h 1514845"/>
                  <a:gd name="connsiteX1" fmla="*/ 770477 w 1646681"/>
                  <a:gd name="connsiteY1" fmla="*/ 1444361 h 1514845"/>
                  <a:gd name="connsiteX2" fmla="*/ 27527 w 1646681"/>
                  <a:gd name="connsiteY2" fmla="*/ 341366 h 1514845"/>
                  <a:gd name="connsiteX3" fmla="*/ 16097 w 1646681"/>
                  <a:gd name="connsiteY3" fmla="*/ 182298 h 1514845"/>
                  <a:gd name="connsiteX4" fmla="*/ 148495 w 1646681"/>
                  <a:gd name="connsiteY4" fmla="*/ 92763 h 1514845"/>
                  <a:gd name="connsiteX5" fmla="*/ 1475327 w 1646681"/>
                  <a:gd name="connsiteY5" fmla="*/ 371 h 1514845"/>
                  <a:gd name="connsiteX6" fmla="*/ 1619155 w 1646681"/>
                  <a:gd name="connsiteY6" fmla="*/ 70856 h 1514845"/>
                  <a:gd name="connsiteX7" fmla="*/ 1630585 w 1646681"/>
                  <a:gd name="connsiteY7" fmla="*/ 229923 h 1514845"/>
                  <a:gd name="connsiteX8" fmla="*/ 1047655 w 1646681"/>
                  <a:gd name="connsiteY8" fmla="*/ 1424358 h 1514845"/>
                  <a:gd name="connsiteX9" fmla="*/ 915257 w 1646681"/>
                  <a:gd name="connsiteY9" fmla="*/ 1513893 h 1514845"/>
                  <a:gd name="connsiteX10" fmla="*/ 902875 w 1646681"/>
                  <a:gd name="connsiteY10" fmla="*/ 1514846 h 1514845"/>
                  <a:gd name="connsiteX11" fmla="*/ 1475327 w 1646681"/>
                  <a:gd name="connsiteY11" fmla="*/ 2276 h 1514845"/>
                  <a:gd name="connsiteX12" fmla="*/ 1475327 w 1646681"/>
                  <a:gd name="connsiteY12" fmla="*/ 5133 h 1514845"/>
                  <a:gd name="connsiteX13" fmla="*/ 148495 w 1646681"/>
                  <a:gd name="connsiteY13" fmla="*/ 97526 h 1514845"/>
                  <a:gd name="connsiteX14" fmla="*/ 20860 w 1646681"/>
                  <a:gd name="connsiteY14" fmla="*/ 184203 h 1514845"/>
                  <a:gd name="connsiteX15" fmla="*/ 31337 w 1646681"/>
                  <a:gd name="connsiteY15" fmla="*/ 338508 h 1514845"/>
                  <a:gd name="connsiteX16" fmla="*/ 775240 w 1646681"/>
                  <a:gd name="connsiteY16" fmla="*/ 1441503 h 1514845"/>
                  <a:gd name="connsiteX17" fmla="*/ 914305 w 1646681"/>
                  <a:gd name="connsiteY17" fmla="*/ 1509131 h 1514845"/>
                  <a:gd name="connsiteX18" fmla="*/ 1041940 w 1646681"/>
                  <a:gd name="connsiteY18" fmla="*/ 1422453 h 1514845"/>
                  <a:gd name="connsiteX19" fmla="*/ 1624870 w 1646681"/>
                  <a:gd name="connsiteY19" fmla="*/ 227066 h 1514845"/>
                  <a:gd name="connsiteX20" fmla="*/ 1614392 w 1646681"/>
                  <a:gd name="connsiteY20" fmla="*/ 72761 h 1514845"/>
                  <a:gd name="connsiteX21" fmla="*/ 1475327 w 1646681"/>
                  <a:gd name="connsiteY21" fmla="*/ 5133 h 1514845"/>
                  <a:gd name="connsiteX22" fmla="*/ 1475327 w 1646681"/>
                  <a:gd name="connsiteY22" fmla="*/ 2276 h 1514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646681" h="1514845">
                    <a:moveTo>
                      <a:pt x="902875" y="1514846"/>
                    </a:moveTo>
                    <a:cubicBezTo>
                      <a:pt x="849535" y="1514846"/>
                      <a:pt x="800957" y="1489128"/>
                      <a:pt x="770477" y="1444361"/>
                    </a:cubicBezTo>
                    <a:lnTo>
                      <a:pt x="27527" y="341366"/>
                    </a:lnTo>
                    <a:cubicBezTo>
                      <a:pt x="-4858" y="293741"/>
                      <a:pt x="-8668" y="233733"/>
                      <a:pt x="16097" y="182298"/>
                    </a:cubicBezTo>
                    <a:cubicBezTo>
                      <a:pt x="41815" y="129911"/>
                      <a:pt x="91345" y="96573"/>
                      <a:pt x="148495" y="92763"/>
                    </a:cubicBezTo>
                    <a:lnTo>
                      <a:pt x="1475327" y="371"/>
                    </a:lnTo>
                    <a:cubicBezTo>
                      <a:pt x="1533430" y="-3439"/>
                      <a:pt x="1586770" y="22278"/>
                      <a:pt x="1619155" y="70856"/>
                    </a:cubicBezTo>
                    <a:cubicBezTo>
                      <a:pt x="1651540" y="118481"/>
                      <a:pt x="1655350" y="178488"/>
                      <a:pt x="1630585" y="229923"/>
                    </a:cubicBezTo>
                    <a:lnTo>
                      <a:pt x="1047655" y="1424358"/>
                    </a:lnTo>
                    <a:cubicBezTo>
                      <a:pt x="1021937" y="1476746"/>
                      <a:pt x="972407" y="1510083"/>
                      <a:pt x="915257" y="1513893"/>
                    </a:cubicBezTo>
                    <a:cubicBezTo>
                      <a:pt x="910495" y="1513893"/>
                      <a:pt x="906685" y="1514846"/>
                      <a:pt x="902875" y="1514846"/>
                    </a:cubicBezTo>
                    <a:close/>
                    <a:moveTo>
                      <a:pt x="1475327" y="2276"/>
                    </a:moveTo>
                    <a:lnTo>
                      <a:pt x="1475327" y="5133"/>
                    </a:lnTo>
                    <a:lnTo>
                      <a:pt x="148495" y="97526"/>
                    </a:lnTo>
                    <a:cubicBezTo>
                      <a:pt x="93250" y="101336"/>
                      <a:pt x="45625" y="133720"/>
                      <a:pt x="20860" y="184203"/>
                    </a:cubicBezTo>
                    <a:cubicBezTo>
                      <a:pt x="-3905" y="234686"/>
                      <a:pt x="857" y="291836"/>
                      <a:pt x="31337" y="338508"/>
                    </a:cubicBezTo>
                    <a:lnTo>
                      <a:pt x="775240" y="1441503"/>
                    </a:lnTo>
                    <a:cubicBezTo>
                      <a:pt x="806672" y="1488176"/>
                      <a:pt x="858107" y="1512941"/>
                      <a:pt x="914305" y="1509131"/>
                    </a:cubicBezTo>
                    <a:cubicBezTo>
                      <a:pt x="969550" y="1505321"/>
                      <a:pt x="1018127" y="1472936"/>
                      <a:pt x="1041940" y="1422453"/>
                    </a:cubicBezTo>
                    <a:lnTo>
                      <a:pt x="1624870" y="227066"/>
                    </a:lnTo>
                    <a:cubicBezTo>
                      <a:pt x="1649635" y="176583"/>
                      <a:pt x="1644872" y="119433"/>
                      <a:pt x="1614392" y="72761"/>
                    </a:cubicBezTo>
                    <a:cubicBezTo>
                      <a:pt x="1582960" y="26088"/>
                      <a:pt x="1531525" y="1323"/>
                      <a:pt x="1475327" y="5133"/>
                    </a:cubicBezTo>
                    <a:lnTo>
                      <a:pt x="1475327" y="2276"/>
                    </a:lnTo>
                    <a:close/>
                  </a:path>
                </a:pathLst>
              </a:custGeom>
              <a:grpFill/>
              <a:ln w="9525" cap="flat">
                <a:noFill/>
                <a:prstDash val="solid"/>
                <a:miter/>
              </a:ln>
            </p:spPr>
            <p:txBody>
              <a:bodyPr rtlCol="0" anchor="ctr"/>
              <a:lstStyle/>
              <a:p>
                <a:endParaRPr lang="en-US" sz="1730"/>
              </a:p>
            </p:txBody>
          </p:sp>
          <p:sp>
            <p:nvSpPr>
              <p:cNvPr id="56" name="Freeform: Shape 55">
                <a:extLst>
                  <a:ext uri="{FF2B5EF4-FFF2-40B4-BE49-F238E27FC236}">
                    <a16:creationId xmlns:a16="http://schemas.microsoft.com/office/drawing/2014/main" id="{CE2375AC-EE5D-462B-8769-A875F92C6D3F}"/>
                  </a:ext>
                </a:extLst>
              </p:cNvPr>
              <p:cNvSpPr/>
              <p:nvPr/>
            </p:nvSpPr>
            <p:spPr>
              <a:xfrm>
                <a:off x="5329614" y="2845675"/>
                <a:ext cx="1604843" cy="1605039"/>
              </a:xfrm>
              <a:custGeom>
                <a:avLst/>
                <a:gdLst>
                  <a:gd name="connsiteX0" fmla="*/ 504765 w 1604843"/>
                  <a:gd name="connsiteY0" fmla="*/ 1605039 h 1605039"/>
                  <a:gd name="connsiteX1" fmla="*/ 462856 w 1604843"/>
                  <a:gd name="connsiteY1" fmla="*/ 1599324 h 1605039"/>
                  <a:gd name="connsiteX2" fmla="*/ 349508 w 1604843"/>
                  <a:gd name="connsiteY2" fmla="*/ 1485977 h 1605039"/>
                  <a:gd name="connsiteX3" fmla="*/ 5655 w 1604843"/>
                  <a:gd name="connsiteY3" fmla="*/ 201054 h 1605039"/>
                  <a:gd name="connsiteX4" fmla="*/ 46613 w 1604843"/>
                  <a:gd name="connsiteY4" fmla="*/ 46749 h 1605039"/>
                  <a:gd name="connsiteX5" fmla="*/ 200918 w 1604843"/>
                  <a:gd name="connsiteY5" fmla="*/ 5792 h 1605039"/>
                  <a:gd name="connsiteX6" fmla="*/ 1485841 w 1604843"/>
                  <a:gd name="connsiteY6" fmla="*/ 350597 h 1605039"/>
                  <a:gd name="connsiteX7" fmla="*/ 1599188 w 1604843"/>
                  <a:gd name="connsiteY7" fmla="*/ 463944 h 1605039"/>
                  <a:gd name="connsiteX8" fmla="*/ 1558231 w 1604843"/>
                  <a:gd name="connsiteY8" fmla="*/ 618249 h 1605039"/>
                  <a:gd name="connsiteX9" fmla="*/ 617161 w 1604843"/>
                  <a:gd name="connsiteY9" fmla="*/ 1559319 h 1605039"/>
                  <a:gd name="connsiteX10" fmla="*/ 504765 w 1604843"/>
                  <a:gd name="connsiteY10" fmla="*/ 1605039 h 1605039"/>
                  <a:gd name="connsiteX11" fmla="*/ 159008 w 1604843"/>
                  <a:gd name="connsiteY11" fmla="*/ 4839 h 1605039"/>
                  <a:gd name="connsiteX12" fmla="*/ 50423 w 1604843"/>
                  <a:gd name="connsiteY12" fmla="*/ 50559 h 1605039"/>
                  <a:gd name="connsiteX13" fmla="*/ 10418 w 1604843"/>
                  <a:gd name="connsiteY13" fmla="*/ 200102 h 1605039"/>
                  <a:gd name="connsiteX14" fmla="*/ 355223 w 1604843"/>
                  <a:gd name="connsiteY14" fmla="*/ 1485024 h 1605039"/>
                  <a:gd name="connsiteX15" fmla="*/ 464760 w 1604843"/>
                  <a:gd name="connsiteY15" fmla="*/ 1594562 h 1605039"/>
                  <a:gd name="connsiteX16" fmla="*/ 614303 w 1604843"/>
                  <a:gd name="connsiteY16" fmla="*/ 1554557 h 1605039"/>
                  <a:gd name="connsiteX17" fmla="*/ 1555373 w 1604843"/>
                  <a:gd name="connsiteY17" fmla="*/ 613487 h 1605039"/>
                  <a:gd name="connsiteX18" fmla="*/ 1595378 w 1604843"/>
                  <a:gd name="connsiteY18" fmla="*/ 463944 h 1605039"/>
                  <a:gd name="connsiteX19" fmla="*/ 1485841 w 1604843"/>
                  <a:gd name="connsiteY19" fmla="*/ 354407 h 1605039"/>
                  <a:gd name="connsiteX20" fmla="*/ 199965 w 1604843"/>
                  <a:gd name="connsiteY20" fmla="*/ 10554 h 1605039"/>
                  <a:gd name="connsiteX21" fmla="*/ 159008 w 1604843"/>
                  <a:gd name="connsiteY21" fmla="*/ 4839 h 1605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04843" h="1605039">
                    <a:moveTo>
                      <a:pt x="504765" y="1605039"/>
                    </a:moveTo>
                    <a:cubicBezTo>
                      <a:pt x="490478" y="1605039"/>
                      <a:pt x="477143" y="1603134"/>
                      <a:pt x="462856" y="1599324"/>
                    </a:cubicBezTo>
                    <a:cubicBezTo>
                      <a:pt x="406658" y="1584084"/>
                      <a:pt x="364748" y="1542174"/>
                      <a:pt x="349508" y="1485977"/>
                    </a:cubicBezTo>
                    <a:lnTo>
                      <a:pt x="5655" y="201054"/>
                    </a:lnTo>
                    <a:cubicBezTo>
                      <a:pt x="-9585" y="144857"/>
                      <a:pt x="6608" y="87707"/>
                      <a:pt x="46613" y="46749"/>
                    </a:cubicBezTo>
                    <a:cubicBezTo>
                      <a:pt x="87570" y="5792"/>
                      <a:pt x="144720" y="-9448"/>
                      <a:pt x="200918" y="5792"/>
                    </a:cubicBezTo>
                    <a:lnTo>
                      <a:pt x="1485841" y="350597"/>
                    </a:lnTo>
                    <a:cubicBezTo>
                      <a:pt x="1542038" y="365837"/>
                      <a:pt x="1583948" y="407747"/>
                      <a:pt x="1599188" y="463944"/>
                    </a:cubicBezTo>
                    <a:cubicBezTo>
                      <a:pt x="1614428" y="520142"/>
                      <a:pt x="1598236" y="577292"/>
                      <a:pt x="1558231" y="618249"/>
                    </a:cubicBezTo>
                    <a:lnTo>
                      <a:pt x="617161" y="1559319"/>
                    </a:lnTo>
                    <a:cubicBezTo>
                      <a:pt x="586681" y="1588847"/>
                      <a:pt x="546675" y="1605039"/>
                      <a:pt x="504765" y="1605039"/>
                    </a:cubicBezTo>
                    <a:close/>
                    <a:moveTo>
                      <a:pt x="159008" y="4839"/>
                    </a:moveTo>
                    <a:cubicBezTo>
                      <a:pt x="119003" y="4839"/>
                      <a:pt x="79950" y="21032"/>
                      <a:pt x="50423" y="50559"/>
                    </a:cubicBezTo>
                    <a:cubicBezTo>
                      <a:pt x="11370" y="89612"/>
                      <a:pt x="-3870" y="145809"/>
                      <a:pt x="10418" y="200102"/>
                    </a:cubicBezTo>
                    <a:lnTo>
                      <a:pt x="355223" y="1485024"/>
                    </a:lnTo>
                    <a:cubicBezTo>
                      <a:pt x="369510" y="1539317"/>
                      <a:pt x="410468" y="1579322"/>
                      <a:pt x="464760" y="1594562"/>
                    </a:cubicBezTo>
                    <a:cubicBezTo>
                      <a:pt x="519053" y="1608849"/>
                      <a:pt x="574298" y="1593609"/>
                      <a:pt x="614303" y="1554557"/>
                    </a:cubicBezTo>
                    <a:lnTo>
                      <a:pt x="1555373" y="613487"/>
                    </a:lnTo>
                    <a:cubicBezTo>
                      <a:pt x="1594426" y="574434"/>
                      <a:pt x="1609666" y="518237"/>
                      <a:pt x="1595378" y="463944"/>
                    </a:cubicBezTo>
                    <a:cubicBezTo>
                      <a:pt x="1581091" y="409652"/>
                      <a:pt x="1540133" y="369647"/>
                      <a:pt x="1485841" y="354407"/>
                    </a:cubicBezTo>
                    <a:lnTo>
                      <a:pt x="199965" y="10554"/>
                    </a:lnTo>
                    <a:cubicBezTo>
                      <a:pt x="185678" y="6744"/>
                      <a:pt x="172343" y="4839"/>
                      <a:pt x="159008" y="4839"/>
                    </a:cubicBezTo>
                    <a:close/>
                  </a:path>
                </a:pathLst>
              </a:custGeom>
              <a:grpFill/>
              <a:ln w="9525" cap="flat">
                <a:noFill/>
                <a:prstDash val="solid"/>
                <a:miter/>
              </a:ln>
            </p:spPr>
            <p:txBody>
              <a:bodyPr rtlCol="0" anchor="ctr"/>
              <a:lstStyle/>
              <a:p>
                <a:endParaRPr lang="en-US" sz="1730"/>
              </a:p>
            </p:txBody>
          </p:sp>
          <p:sp>
            <p:nvSpPr>
              <p:cNvPr id="57" name="Freeform: Shape 56">
                <a:extLst>
                  <a:ext uri="{FF2B5EF4-FFF2-40B4-BE49-F238E27FC236}">
                    <a16:creationId xmlns:a16="http://schemas.microsoft.com/office/drawing/2014/main" id="{5543C42A-4AA4-4EE3-9D6A-20D705974B93}"/>
                  </a:ext>
                </a:extLst>
              </p:cNvPr>
              <p:cNvSpPr/>
              <p:nvPr/>
            </p:nvSpPr>
            <p:spPr>
              <a:xfrm>
                <a:off x="5435874" y="2634946"/>
                <a:ext cx="1515194" cy="1647175"/>
              </a:xfrm>
              <a:custGeom>
                <a:avLst/>
                <a:gdLst>
                  <a:gd name="connsiteX0" fmla="*/ 160380 w 1515194"/>
                  <a:gd name="connsiteY0" fmla="*/ 1647176 h 1647175"/>
                  <a:gd name="connsiteX1" fmla="*/ 70845 w 1515194"/>
                  <a:gd name="connsiteY1" fmla="*/ 1619553 h 1647175"/>
                  <a:gd name="connsiteX2" fmla="*/ 360 w 1515194"/>
                  <a:gd name="connsiteY2" fmla="*/ 1475726 h 1647175"/>
                  <a:gd name="connsiteX3" fmla="*/ 92752 w 1515194"/>
                  <a:gd name="connsiteY3" fmla="*/ 148893 h 1647175"/>
                  <a:gd name="connsiteX4" fmla="*/ 182287 w 1515194"/>
                  <a:gd name="connsiteY4" fmla="*/ 16496 h 1647175"/>
                  <a:gd name="connsiteX5" fmla="*/ 341355 w 1515194"/>
                  <a:gd name="connsiteY5" fmla="*/ 27926 h 1647175"/>
                  <a:gd name="connsiteX6" fmla="*/ 1444350 w 1515194"/>
                  <a:gd name="connsiteY6" fmla="*/ 771828 h 1647175"/>
                  <a:gd name="connsiteX7" fmla="*/ 1514835 w 1515194"/>
                  <a:gd name="connsiteY7" fmla="*/ 915656 h 1647175"/>
                  <a:gd name="connsiteX8" fmla="*/ 1425300 w 1515194"/>
                  <a:gd name="connsiteY8" fmla="*/ 1048053 h 1647175"/>
                  <a:gd name="connsiteX9" fmla="*/ 230865 w 1515194"/>
                  <a:gd name="connsiteY9" fmla="*/ 1630983 h 1647175"/>
                  <a:gd name="connsiteX10" fmla="*/ 160380 w 1515194"/>
                  <a:gd name="connsiteY10" fmla="*/ 1647176 h 1647175"/>
                  <a:gd name="connsiteX11" fmla="*/ 253725 w 1515194"/>
                  <a:gd name="connsiteY11" fmla="*/ 5066 h 1647175"/>
                  <a:gd name="connsiteX12" fmla="*/ 186097 w 1515194"/>
                  <a:gd name="connsiteY12" fmla="*/ 21258 h 1647175"/>
                  <a:gd name="connsiteX13" fmla="*/ 99420 w 1515194"/>
                  <a:gd name="connsiteY13" fmla="*/ 148893 h 1647175"/>
                  <a:gd name="connsiteX14" fmla="*/ 7027 w 1515194"/>
                  <a:gd name="connsiteY14" fmla="*/ 1475726 h 1647175"/>
                  <a:gd name="connsiteX15" fmla="*/ 74655 w 1515194"/>
                  <a:gd name="connsiteY15" fmla="*/ 1614791 h 1647175"/>
                  <a:gd name="connsiteX16" fmla="*/ 228960 w 1515194"/>
                  <a:gd name="connsiteY16" fmla="*/ 1625268 h 1647175"/>
                  <a:gd name="connsiteX17" fmla="*/ 1424347 w 1515194"/>
                  <a:gd name="connsiteY17" fmla="*/ 1042338 h 1647175"/>
                  <a:gd name="connsiteX18" fmla="*/ 1511025 w 1515194"/>
                  <a:gd name="connsiteY18" fmla="*/ 914703 h 1647175"/>
                  <a:gd name="connsiteX19" fmla="*/ 1443397 w 1515194"/>
                  <a:gd name="connsiteY19" fmla="*/ 775638 h 1647175"/>
                  <a:gd name="connsiteX20" fmla="*/ 340402 w 1515194"/>
                  <a:gd name="connsiteY20" fmla="*/ 31736 h 1647175"/>
                  <a:gd name="connsiteX21" fmla="*/ 253725 w 1515194"/>
                  <a:gd name="connsiteY21" fmla="*/ 5066 h 1647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15194" h="1647175">
                    <a:moveTo>
                      <a:pt x="160380" y="1647176"/>
                    </a:moveTo>
                    <a:cubicBezTo>
                      <a:pt x="128947" y="1647176"/>
                      <a:pt x="98467" y="1637651"/>
                      <a:pt x="70845" y="1619553"/>
                    </a:cubicBezTo>
                    <a:cubicBezTo>
                      <a:pt x="23220" y="1587168"/>
                      <a:pt x="-3450" y="1533828"/>
                      <a:pt x="360" y="1475726"/>
                    </a:cubicBezTo>
                    <a:lnTo>
                      <a:pt x="92752" y="148893"/>
                    </a:lnTo>
                    <a:cubicBezTo>
                      <a:pt x="96562" y="90791"/>
                      <a:pt x="129900" y="41261"/>
                      <a:pt x="182287" y="16496"/>
                    </a:cubicBezTo>
                    <a:cubicBezTo>
                      <a:pt x="234675" y="-9222"/>
                      <a:pt x="293730" y="-4459"/>
                      <a:pt x="341355" y="27926"/>
                    </a:cubicBezTo>
                    <a:lnTo>
                      <a:pt x="1444350" y="771828"/>
                    </a:lnTo>
                    <a:cubicBezTo>
                      <a:pt x="1491975" y="804213"/>
                      <a:pt x="1518645" y="857553"/>
                      <a:pt x="1514835" y="915656"/>
                    </a:cubicBezTo>
                    <a:cubicBezTo>
                      <a:pt x="1511025" y="973758"/>
                      <a:pt x="1477687" y="1023288"/>
                      <a:pt x="1425300" y="1048053"/>
                    </a:cubicBezTo>
                    <a:lnTo>
                      <a:pt x="230865" y="1630983"/>
                    </a:lnTo>
                    <a:cubicBezTo>
                      <a:pt x="208005" y="1641461"/>
                      <a:pt x="184192" y="1647176"/>
                      <a:pt x="160380" y="1647176"/>
                    </a:cubicBezTo>
                    <a:close/>
                    <a:moveTo>
                      <a:pt x="253725" y="5066"/>
                    </a:moveTo>
                    <a:cubicBezTo>
                      <a:pt x="230865" y="5066"/>
                      <a:pt x="208005" y="10781"/>
                      <a:pt x="186097" y="21258"/>
                    </a:cubicBezTo>
                    <a:cubicBezTo>
                      <a:pt x="135615" y="46023"/>
                      <a:pt x="103230" y="93648"/>
                      <a:pt x="99420" y="148893"/>
                    </a:cubicBezTo>
                    <a:lnTo>
                      <a:pt x="7027" y="1475726"/>
                    </a:lnTo>
                    <a:cubicBezTo>
                      <a:pt x="3217" y="1530971"/>
                      <a:pt x="27982" y="1583358"/>
                      <a:pt x="74655" y="1614791"/>
                    </a:cubicBezTo>
                    <a:cubicBezTo>
                      <a:pt x="121327" y="1646223"/>
                      <a:pt x="178477" y="1650033"/>
                      <a:pt x="228960" y="1625268"/>
                    </a:cubicBezTo>
                    <a:lnTo>
                      <a:pt x="1424347" y="1042338"/>
                    </a:lnTo>
                    <a:cubicBezTo>
                      <a:pt x="1474830" y="1017573"/>
                      <a:pt x="1507215" y="969948"/>
                      <a:pt x="1511025" y="914703"/>
                    </a:cubicBezTo>
                    <a:cubicBezTo>
                      <a:pt x="1514835" y="859458"/>
                      <a:pt x="1490070" y="807071"/>
                      <a:pt x="1443397" y="775638"/>
                    </a:cubicBezTo>
                    <a:lnTo>
                      <a:pt x="340402" y="31736"/>
                    </a:lnTo>
                    <a:cubicBezTo>
                      <a:pt x="313732" y="14591"/>
                      <a:pt x="284205" y="5066"/>
                      <a:pt x="253725" y="5066"/>
                    </a:cubicBezTo>
                    <a:close/>
                  </a:path>
                </a:pathLst>
              </a:custGeom>
              <a:grpFill/>
              <a:ln w="9525" cap="flat">
                <a:noFill/>
                <a:prstDash val="solid"/>
                <a:miter/>
              </a:ln>
            </p:spPr>
            <p:txBody>
              <a:bodyPr rtlCol="0" anchor="ctr"/>
              <a:lstStyle/>
              <a:p>
                <a:endParaRPr lang="en-US" sz="1730"/>
              </a:p>
            </p:txBody>
          </p:sp>
          <p:sp>
            <p:nvSpPr>
              <p:cNvPr id="58" name="Freeform: Shape 57">
                <a:extLst>
                  <a:ext uri="{FF2B5EF4-FFF2-40B4-BE49-F238E27FC236}">
                    <a16:creationId xmlns:a16="http://schemas.microsoft.com/office/drawing/2014/main" id="{5A06D381-5E3A-45E2-943A-D8A9CD6DDB02}"/>
                  </a:ext>
                </a:extLst>
              </p:cNvPr>
              <p:cNvSpPr/>
              <p:nvPr/>
            </p:nvSpPr>
            <p:spPr>
              <a:xfrm>
                <a:off x="5267647" y="2501714"/>
                <a:ext cx="1640193" cy="1544187"/>
              </a:xfrm>
              <a:custGeom>
                <a:avLst/>
                <a:gdLst>
                  <a:gd name="connsiteX0" fmla="*/ 159062 w 1640193"/>
                  <a:gd name="connsiteY0" fmla="*/ 1544188 h 1544187"/>
                  <a:gd name="connsiteX1" fmla="*/ 32379 w 1640193"/>
                  <a:gd name="connsiteY1" fmla="*/ 1480370 h 1544187"/>
                  <a:gd name="connsiteX2" fmla="*/ 13329 w 1640193"/>
                  <a:gd name="connsiteY2" fmla="*/ 1321303 h 1544187"/>
                  <a:gd name="connsiteX3" fmla="*/ 532442 w 1640193"/>
                  <a:gd name="connsiteY3" fmla="*/ 97340 h 1544187"/>
                  <a:gd name="connsiteX4" fmla="*/ 660077 w 1640193"/>
                  <a:gd name="connsiteY4" fmla="*/ 1138 h 1544187"/>
                  <a:gd name="connsiteX5" fmla="*/ 806762 w 1640193"/>
                  <a:gd name="connsiteY5" fmla="*/ 64003 h 1544187"/>
                  <a:gd name="connsiteX6" fmla="*/ 1607814 w 1640193"/>
                  <a:gd name="connsiteY6" fmla="*/ 1126040 h 1544187"/>
                  <a:gd name="connsiteX7" fmla="*/ 1626864 w 1640193"/>
                  <a:gd name="connsiteY7" fmla="*/ 1285108 h 1544187"/>
                  <a:gd name="connsiteX8" fmla="*/ 1499229 w 1640193"/>
                  <a:gd name="connsiteY8" fmla="*/ 1381310 h 1544187"/>
                  <a:gd name="connsiteX9" fmla="*/ 179064 w 1640193"/>
                  <a:gd name="connsiteY9" fmla="*/ 1543235 h 1544187"/>
                  <a:gd name="connsiteX10" fmla="*/ 159062 w 1640193"/>
                  <a:gd name="connsiteY10" fmla="*/ 1544188 h 1544187"/>
                  <a:gd name="connsiteX11" fmla="*/ 680079 w 1640193"/>
                  <a:gd name="connsiteY11" fmla="*/ 4948 h 1544187"/>
                  <a:gd name="connsiteX12" fmla="*/ 661029 w 1640193"/>
                  <a:gd name="connsiteY12" fmla="*/ 5900 h 1544187"/>
                  <a:gd name="connsiteX13" fmla="*/ 538157 w 1640193"/>
                  <a:gd name="connsiteY13" fmla="*/ 99245 h 1544187"/>
                  <a:gd name="connsiteX14" fmla="*/ 18092 w 1640193"/>
                  <a:gd name="connsiteY14" fmla="*/ 1324160 h 1544187"/>
                  <a:gd name="connsiteX15" fmla="*/ 37142 w 1640193"/>
                  <a:gd name="connsiteY15" fmla="*/ 1477513 h 1544187"/>
                  <a:gd name="connsiteX16" fmla="*/ 179064 w 1640193"/>
                  <a:gd name="connsiteY16" fmla="*/ 1537520 h 1544187"/>
                  <a:gd name="connsiteX17" fmla="*/ 1499229 w 1640193"/>
                  <a:gd name="connsiteY17" fmla="*/ 1375595 h 1544187"/>
                  <a:gd name="connsiteX18" fmla="*/ 1622102 w 1640193"/>
                  <a:gd name="connsiteY18" fmla="*/ 1282250 h 1544187"/>
                  <a:gd name="connsiteX19" fmla="*/ 1603052 w 1640193"/>
                  <a:gd name="connsiteY19" fmla="*/ 1128898 h 1544187"/>
                  <a:gd name="connsiteX20" fmla="*/ 802952 w 1640193"/>
                  <a:gd name="connsiteY20" fmla="*/ 66860 h 1544187"/>
                  <a:gd name="connsiteX21" fmla="*/ 680079 w 1640193"/>
                  <a:gd name="connsiteY21" fmla="*/ 4948 h 1544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40193" h="1544187">
                    <a:moveTo>
                      <a:pt x="159062" y="1544188"/>
                    </a:moveTo>
                    <a:cubicBezTo>
                      <a:pt x="109532" y="1544188"/>
                      <a:pt x="62859" y="1521328"/>
                      <a:pt x="32379" y="1480370"/>
                    </a:cubicBezTo>
                    <a:cubicBezTo>
                      <a:pt x="-2863" y="1434650"/>
                      <a:pt x="-9531" y="1374643"/>
                      <a:pt x="13329" y="1321303"/>
                    </a:cubicBezTo>
                    <a:lnTo>
                      <a:pt x="532442" y="97340"/>
                    </a:lnTo>
                    <a:cubicBezTo>
                      <a:pt x="555302" y="44000"/>
                      <a:pt x="602927" y="7805"/>
                      <a:pt x="660077" y="1138"/>
                    </a:cubicBezTo>
                    <a:cubicBezTo>
                      <a:pt x="717227" y="-5530"/>
                      <a:pt x="772472" y="17330"/>
                      <a:pt x="806762" y="64003"/>
                    </a:cubicBezTo>
                    <a:lnTo>
                      <a:pt x="1607814" y="1126040"/>
                    </a:lnTo>
                    <a:cubicBezTo>
                      <a:pt x="1643057" y="1171760"/>
                      <a:pt x="1649724" y="1231768"/>
                      <a:pt x="1626864" y="1285108"/>
                    </a:cubicBezTo>
                    <a:cubicBezTo>
                      <a:pt x="1604004" y="1338448"/>
                      <a:pt x="1556379" y="1374643"/>
                      <a:pt x="1499229" y="1381310"/>
                    </a:cubicBezTo>
                    <a:lnTo>
                      <a:pt x="179064" y="1543235"/>
                    </a:lnTo>
                    <a:cubicBezTo>
                      <a:pt x="172397" y="1544188"/>
                      <a:pt x="165729" y="1544188"/>
                      <a:pt x="159062" y="1544188"/>
                    </a:cubicBezTo>
                    <a:close/>
                    <a:moveTo>
                      <a:pt x="680079" y="4948"/>
                    </a:moveTo>
                    <a:cubicBezTo>
                      <a:pt x="673412" y="4948"/>
                      <a:pt x="666744" y="4948"/>
                      <a:pt x="661029" y="5900"/>
                    </a:cubicBezTo>
                    <a:cubicBezTo>
                      <a:pt x="605784" y="12568"/>
                      <a:pt x="559112" y="47810"/>
                      <a:pt x="538157" y="99245"/>
                    </a:cubicBezTo>
                    <a:lnTo>
                      <a:pt x="18092" y="1324160"/>
                    </a:lnTo>
                    <a:cubicBezTo>
                      <a:pt x="-3816" y="1375595"/>
                      <a:pt x="2852" y="1432745"/>
                      <a:pt x="37142" y="1477513"/>
                    </a:cubicBezTo>
                    <a:cubicBezTo>
                      <a:pt x="70479" y="1522280"/>
                      <a:pt x="123819" y="1544188"/>
                      <a:pt x="179064" y="1537520"/>
                    </a:cubicBezTo>
                    <a:lnTo>
                      <a:pt x="1499229" y="1375595"/>
                    </a:lnTo>
                    <a:cubicBezTo>
                      <a:pt x="1554474" y="1368928"/>
                      <a:pt x="1601147" y="1333685"/>
                      <a:pt x="1622102" y="1282250"/>
                    </a:cubicBezTo>
                    <a:cubicBezTo>
                      <a:pt x="1644009" y="1230815"/>
                      <a:pt x="1637342" y="1173665"/>
                      <a:pt x="1603052" y="1128898"/>
                    </a:cubicBezTo>
                    <a:lnTo>
                      <a:pt x="802952" y="66860"/>
                    </a:lnTo>
                    <a:cubicBezTo>
                      <a:pt x="773424" y="27808"/>
                      <a:pt x="728657" y="4948"/>
                      <a:pt x="680079" y="4948"/>
                    </a:cubicBezTo>
                    <a:close/>
                  </a:path>
                </a:pathLst>
              </a:custGeom>
              <a:grpFill/>
              <a:ln w="9525" cap="flat">
                <a:noFill/>
                <a:prstDash val="solid"/>
                <a:miter/>
              </a:ln>
            </p:spPr>
            <p:txBody>
              <a:bodyPr rtlCol="0" anchor="ctr"/>
              <a:lstStyle/>
              <a:p>
                <a:endParaRPr lang="en-US" sz="1730"/>
              </a:p>
            </p:txBody>
          </p:sp>
          <p:sp>
            <p:nvSpPr>
              <p:cNvPr id="59" name="Freeform: Shape 58">
                <a:extLst>
                  <a:ext uri="{FF2B5EF4-FFF2-40B4-BE49-F238E27FC236}">
                    <a16:creationId xmlns:a16="http://schemas.microsoft.com/office/drawing/2014/main" id="{6A50715D-06C2-4A50-B805-7C779755D7AD}"/>
                  </a:ext>
                </a:extLst>
              </p:cNvPr>
              <p:cNvSpPr/>
              <p:nvPr/>
            </p:nvSpPr>
            <p:spPr>
              <a:xfrm>
                <a:off x="5184232" y="2459493"/>
                <a:ext cx="1623190" cy="1584503"/>
              </a:xfrm>
              <a:custGeom>
                <a:avLst/>
                <a:gdLst>
                  <a:gd name="connsiteX0" fmla="*/ 1462629 w 1623190"/>
                  <a:gd name="connsiteY0" fmla="*/ 1584504 h 1584503"/>
                  <a:gd name="connsiteX1" fmla="*/ 1428339 w 1623190"/>
                  <a:gd name="connsiteY1" fmla="*/ 1580694 h 1584503"/>
                  <a:gd name="connsiteX2" fmla="*/ 127224 w 1623190"/>
                  <a:gd name="connsiteY2" fmla="*/ 1304469 h 1584503"/>
                  <a:gd name="connsiteX3" fmla="*/ 8162 w 1623190"/>
                  <a:gd name="connsiteY3" fmla="*/ 1197789 h 1584503"/>
                  <a:gd name="connsiteX4" fmla="*/ 41499 w 1623190"/>
                  <a:gd name="connsiteY4" fmla="*/ 1041579 h 1584503"/>
                  <a:gd name="connsiteX5" fmla="*/ 932087 w 1623190"/>
                  <a:gd name="connsiteY5" fmla="*/ 52884 h 1584503"/>
                  <a:gd name="connsiteX6" fmla="*/ 1084487 w 1623190"/>
                  <a:gd name="connsiteY6" fmla="*/ 3354 h 1584503"/>
                  <a:gd name="connsiteX7" fmla="*/ 1203549 w 1623190"/>
                  <a:gd name="connsiteY7" fmla="*/ 110034 h 1584503"/>
                  <a:gd name="connsiteX8" fmla="*/ 1615029 w 1623190"/>
                  <a:gd name="connsiteY8" fmla="*/ 1374954 h 1584503"/>
                  <a:gd name="connsiteX9" fmla="*/ 1581692 w 1623190"/>
                  <a:gd name="connsiteY9" fmla="*/ 1531164 h 1584503"/>
                  <a:gd name="connsiteX10" fmla="*/ 1462629 w 1623190"/>
                  <a:gd name="connsiteY10" fmla="*/ 1584504 h 1584503"/>
                  <a:gd name="connsiteX11" fmla="*/ 1050197 w 1623190"/>
                  <a:gd name="connsiteY11" fmla="*/ 5259 h 1584503"/>
                  <a:gd name="connsiteX12" fmla="*/ 935897 w 1623190"/>
                  <a:gd name="connsiteY12" fmla="*/ 56694 h 1584503"/>
                  <a:gd name="connsiteX13" fmla="*/ 45309 w 1623190"/>
                  <a:gd name="connsiteY13" fmla="*/ 1044436 h 1584503"/>
                  <a:gd name="connsiteX14" fmla="*/ 12924 w 1623190"/>
                  <a:gd name="connsiteY14" fmla="*/ 1194931 h 1584503"/>
                  <a:gd name="connsiteX15" fmla="*/ 127224 w 1623190"/>
                  <a:gd name="connsiteY15" fmla="*/ 1297801 h 1584503"/>
                  <a:gd name="connsiteX16" fmla="*/ 1428339 w 1623190"/>
                  <a:gd name="connsiteY16" fmla="*/ 1574026 h 1584503"/>
                  <a:gd name="connsiteX17" fmla="*/ 1575024 w 1623190"/>
                  <a:gd name="connsiteY17" fmla="*/ 1526401 h 1584503"/>
                  <a:gd name="connsiteX18" fmla="*/ 1607409 w 1623190"/>
                  <a:gd name="connsiteY18" fmla="*/ 1375906 h 1584503"/>
                  <a:gd name="connsiteX19" fmla="*/ 1197834 w 1623190"/>
                  <a:gd name="connsiteY19" fmla="*/ 111939 h 1584503"/>
                  <a:gd name="connsiteX20" fmla="*/ 1083534 w 1623190"/>
                  <a:gd name="connsiteY20" fmla="*/ 9069 h 1584503"/>
                  <a:gd name="connsiteX21" fmla="*/ 1050197 w 1623190"/>
                  <a:gd name="connsiteY21" fmla="*/ 5259 h 1584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23190" h="1584503">
                    <a:moveTo>
                      <a:pt x="1462629" y="1584504"/>
                    </a:moveTo>
                    <a:cubicBezTo>
                      <a:pt x="1451199" y="1584504"/>
                      <a:pt x="1439769" y="1583551"/>
                      <a:pt x="1428339" y="1580694"/>
                    </a:cubicBezTo>
                    <a:lnTo>
                      <a:pt x="127224" y="1304469"/>
                    </a:lnTo>
                    <a:cubicBezTo>
                      <a:pt x="71027" y="1292086"/>
                      <a:pt x="26259" y="1252081"/>
                      <a:pt x="8162" y="1197789"/>
                    </a:cubicBezTo>
                    <a:cubicBezTo>
                      <a:pt x="-9936" y="1142544"/>
                      <a:pt x="2447" y="1084441"/>
                      <a:pt x="41499" y="1041579"/>
                    </a:cubicBezTo>
                    <a:lnTo>
                      <a:pt x="932087" y="52884"/>
                    </a:lnTo>
                    <a:cubicBezTo>
                      <a:pt x="971139" y="10021"/>
                      <a:pt x="1027337" y="-8076"/>
                      <a:pt x="1084487" y="3354"/>
                    </a:cubicBezTo>
                    <a:cubicBezTo>
                      <a:pt x="1140684" y="15736"/>
                      <a:pt x="1185452" y="55741"/>
                      <a:pt x="1203549" y="110034"/>
                    </a:cubicBezTo>
                    <a:lnTo>
                      <a:pt x="1615029" y="1374954"/>
                    </a:lnTo>
                    <a:cubicBezTo>
                      <a:pt x="1633127" y="1430199"/>
                      <a:pt x="1620744" y="1488301"/>
                      <a:pt x="1581692" y="1531164"/>
                    </a:cubicBezTo>
                    <a:cubicBezTo>
                      <a:pt x="1549307" y="1566406"/>
                      <a:pt x="1507397" y="1584504"/>
                      <a:pt x="1462629" y="1584504"/>
                    </a:cubicBezTo>
                    <a:close/>
                    <a:moveTo>
                      <a:pt x="1050197" y="5259"/>
                    </a:moveTo>
                    <a:cubicBezTo>
                      <a:pt x="1007334" y="5259"/>
                      <a:pt x="966377" y="23356"/>
                      <a:pt x="935897" y="56694"/>
                    </a:cubicBezTo>
                    <a:lnTo>
                      <a:pt x="45309" y="1044436"/>
                    </a:lnTo>
                    <a:cubicBezTo>
                      <a:pt x="8162" y="1086346"/>
                      <a:pt x="-4221" y="1142544"/>
                      <a:pt x="12924" y="1194931"/>
                    </a:cubicBezTo>
                    <a:cubicBezTo>
                      <a:pt x="30069" y="1248271"/>
                      <a:pt x="72932" y="1286371"/>
                      <a:pt x="127224" y="1297801"/>
                    </a:cubicBezTo>
                    <a:lnTo>
                      <a:pt x="1428339" y="1574026"/>
                    </a:lnTo>
                    <a:cubicBezTo>
                      <a:pt x="1482632" y="1585456"/>
                      <a:pt x="1537877" y="1567359"/>
                      <a:pt x="1575024" y="1526401"/>
                    </a:cubicBezTo>
                    <a:cubicBezTo>
                      <a:pt x="1612172" y="1484491"/>
                      <a:pt x="1624554" y="1428294"/>
                      <a:pt x="1607409" y="1375906"/>
                    </a:cubicBezTo>
                    <a:lnTo>
                      <a:pt x="1197834" y="111939"/>
                    </a:lnTo>
                    <a:cubicBezTo>
                      <a:pt x="1180689" y="58599"/>
                      <a:pt x="1137827" y="20499"/>
                      <a:pt x="1083534" y="9069"/>
                    </a:cubicBezTo>
                    <a:cubicBezTo>
                      <a:pt x="1072104" y="6211"/>
                      <a:pt x="1060674" y="5259"/>
                      <a:pt x="1050197" y="5259"/>
                    </a:cubicBezTo>
                    <a:close/>
                  </a:path>
                </a:pathLst>
              </a:custGeom>
              <a:grpFill/>
              <a:ln w="9525" cap="flat">
                <a:noFill/>
                <a:prstDash val="solid"/>
                <a:miter/>
              </a:ln>
            </p:spPr>
            <p:txBody>
              <a:bodyPr rtlCol="0" anchor="ctr"/>
              <a:lstStyle/>
              <a:p>
                <a:endParaRPr lang="en-US" sz="1730"/>
              </a:p>
            </p:txBody>
          </p:sp>
          <p:sp>
            <p:nvSpPr>
              <p:cNvPr id="60" name="Freeform: Shape 59">
                <a:extLst>
                  <a:ext uri="{FF2B5EF4-FFF2-40B4-BE49-F238E27FC236}">
                    <a16:creationId xmlns:a16="http://schemas.microsoft.com/office/drawing/2014/main" id="{76CB3FBA-91B0-4DCE-AC92-F9A18FF4D65A}"/>
                  </a:ext>
                </a:extLst>
              </p:cNvPr>
              <p:cNvSpPr/>
              <p:nvPr/>
            </p:nvSpPr>
            <p:spPr>
              <a:xfrm>
                <a:off x="5197133" y="2512353"/>
                <a:ext cx="1483088" cy="1650706"/>
              </a:xfrm>
              <a:custGeom>
                <a:avLst/>
                <a:gdLst>
                  <a:gd name="connsiteX0" fmla="*/ 1300186 w 1483088"/>
                  <a:gd name="connsiteY0" fmla="*/ 1650706 h 1650706"/>
                  <a:gd name="connsiteX1" fmla="*/ 1218271 w 1483088"/>
                  <a:gd name="connsiteY1" fmla="*/ 1627846 h 1650706"/>
                  <a:gd name="connsiteX2" fmla="*/ 77176 w 1483088"/>
                  <a:gd name="connsiteY2" fmla="*/ 942046 h 1650706"/>
                  <a:gd name="connsiteX3" fmla="*/ 23 w 1483088"/>
                  <a:gd name="connsiteY3" fmla="*/ 802029 h 1650706"/>
                  <a:gd name="connsiteX4" fmla="*/ 81938 w 1483088"/>
                  <a:gd name="connsiteY4" fmla="*/ 664869 h 1650706"/>
                  <a:gd name="connsiteX5" fmla="*/ 1245893 w 1483088"/>
                  <a:gd name="connsiteY5" fmla="*/ 20026 h 1650706"/>
                  <a:gd name="connsiteX6" fmla="*/ 1405913 w 1483088"/>
                  <a:gd name="connsiteY6" fmla="*/ 22884 h 1650706"/>
                  <a:gd name="connsiteX7" fmla="*/ 1483066 w 1483088"/>
                  <a:gd name="connsiteY7" fmla="*/ 162901 h 1650706"/>
                  <a:gd name="connsiteX8" fmla="*/ 1460206 w 1483088"/>
                  <a:gd name="connsiteY8" fmla="*/ 1493544 h 1650706"/>
                  <a:gd name="connsiteX9" fmla="*/ 1378291 w 1483088"/>
                  <a:gd name="connsiteY9" fmla="*/ 1630704 h 1650706"/>
                  <a:gd name="connsiteX10" fmla="*/ 1300186 w 1483088"/>
                  <a:gd name="connsiteY10" fmla="*/ 1650706 h 1650706"/>
                  <a:gd name="connsiteX11" fmla="*/ 1323046 w 1483088"/>
                  <a:gd name="connsiteY11" fmla="*/ 5739 h 1650706"/>
                  <a:gd name="connsiteX12" fmla="*/ 1247798 w 1483088"/>
                  <a:gd name="connsiteY12" fmla="*/ 25741 h 1650706"/>
                  <a:gd name="connsiteX13" fmla="*/ 84796 w 1483088"/>
                  <a:gd name="connsiteY13" fmla="*/ 669631 h 1650706"/>
                  <a:gd name="connsiteX14" fmla="*/ 5738 w 1483088"/>
                  <a:gd name="connsiteY14" fmla="*/ 802029 h 1650706"/>
                  <a:gd name="connsiteX15" fmla="*/ 80033 w 1483088"/>
                  <a:gd name="connsiteY15" fmla="*/ 937284 h 1650706"/>
                  <a:gd name="connsiteX16" fmla="*/ 1220176 w 1483088"/>
                  <a:gd name="connsiteY16" fmla="*/ 1622131 h 1650706"/>
                  <a:gd name="connsiteX17" fmla="*/ 1374481 w 1483088"/>
                  <a:gd name="connsiteY17" fmla="*/ 1624989 h 1650706"/>
                  <a:gd name="connsiteX18" fmla="*/ 1453538 w 1483088"/>
                  <a:gd name="connsiteY18" fmla="*/ 1492591 h 1650706"/>
                  <a:gd name="connsiteX19" fmla="*/ 1456396 w 1483088"/>
                  <a:gd name="connsiteY19" fmla="*/ 1492591 h 1650706"/>
                  <a:gd name="connsiteX20" fmla="*/ 1453538 w 1483088"/>
                  <a:gd name="connsiteY20" fmla="*/ 1492591 h 1650706"/>
                  <a:gd name="connsiteX21" fmla="*/ 1476398 w 1483088"/>
                  <a:gd name="connsiteY21" fmla="*/ 161949 h 1650706"/>
                  <a:gd name="connsiteX22" fmla="*/ 1401151 w 1483088"/>
                  <a:gd name="connsiteY22" fmla="*/ 26694 h 1650706"/>
                  <a:gd name="connsiteX23" fmla="*/ 1323046 w 1483088"/>
                  <a:gd name="connsiteY23" fmla="*/ 5739 h 1650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83088" h="1650706">
                    <a:moveTo>
                      <a:pt x="1300186" y="1650706"/>
                    </a:moveTo>
                    <a:cubicBezTo>
                      <a:pt x="1271611" y="1650706"/>
                      <a:pt x="1243036" y="1643086"/>
                      <a:pt x="1218271" y="1627846"/>
                    </a:cubicBezTo>
                    <a:lnTo>
                      <a:pt x="77176" y="942046"/>
                    </a:lnTo>
                    <a:cubicBezTo>
                      <a:pt x="27646" y="912519"/>
                      <a:pt x="-929" y="860131"/>
                      <a:pt x="23" y="802029"/>
                    </a:cubicBezTo>
                    <a:cubicBezTo>
                      <a:pt x="976" y="743926"/>
                      <a:pt x="31456" y="693444"/>
                      <a:pt x="81938" y="664869"/>
                    </a:cubicBezTo>
                    <a:lnTo>
                      <a:pt x="1245893" y="20026"/>
                    </a:lnTo>
                    <a:cubicBezTo>
                      <a:pt x="1296376" y="-7596"/>
                      <a:pt x="1356383" y="-6644"/>
                      <a:pt x="1405913" y="22884"/>
                    </a:cubicBezTo>
                    <a:cubicBezTo>
                      <a:pt x="1455443" y="52411"/>
                      <a:pt x="1484018" y="104799"/>
                      <a:pt x="1483066" y="162901"/>
                    </a:cubicBezTo>
                    <a:lnTo>
                      <a:pt x="1460206" y="1493544"/>
                    </a:lnTo>
                    <a:cubicBezTo>
                      <a:pt x="1459253" y="1551646"/>
                      <a:pt x="1428773" y="1602129"/>
                      <a:pt x="1378291" y="1630704"/>
                    </a:cubicBezTo>
                    <a:cubicBezTo>
                      <a:pt x="1353526" y="1644039"/>
                      <a:pt x="1326856" y="1650706"/>
                      <a:pt x="1300186" y="1650706"/>
                    </a:cubicBezTo>
                    <a:close/>
                    <a:moveTo>
                      <a:pt x="1323046" y="5739"/>
                    </a:moveTo>
                    <a:cubicBezTo>
                      <a:pt x="1297328" y="5739"/>
                      <a:pt x="1271611" y="12406"/>
                      <a:pt x="1247798" y="25741"/>
                    </a:cubicBezTo>
                    <a:lnTo>
                      <a:pt x="84796" y="669631"/>
                    </a:lnTo>
                    <a:cubicBezTo>
                      <a:pt x="36218" y="696301"/>
                      <a:pt x="6691" y="745831"/>
                      <a:pt x="5738" y="802029"/>
                    </a:cubicBezTo>
                    <a:cubicBezTo>
                      <a:pt x="4786" y="858226"/>
                      <a:pt x="32408" y="908709"/>
                      <a:pt x="80033" y="937284"/>
                    </a:cubicBezTo>
                    <a:lnTo>
                      <a:pt x="1220176" y="1622131"/>
                    </a:lnTo>
                    <a:cubicBezTo>
                      <a:pt x="1267801" y="1650706"/>
                      <a:pt x="1325903" y="1651659"/>
                      <a:pt x="1374481" y="1624989"/>
                    </a:cubicBezTo>
                    <a:cubicBezTo>
                      <a:pt x="1423058" y="1598319"/>
                      <a:pt x="1452586" y="1548789"/>
                      <a:pt x="1453538" y="1492591"/>
                    </a:cubicBezTo>
                    <a:lnTo>
                      <a:pt x="1456396" y="1492591"/>
                    </a:lnTo>
                    <a:lnTo>
                      <a:pt x="1453538" y="1492591"/>
                    </a:lnTo>
                    <a:lnTo>
                      <a:pt x="1476398" y="161949"/>
                    </a:lnTo>
                    <a:cubicBezTo>
                      <a:pt x="1477351" y="105751"/>
                      <a:pt x="1449728" y="55269"/>
                      <a:pt x="1401151" y="26694"/>
                    </a:cubicBezTo>
                    <a:cubicBezTo>
                      <a:pt x="1378291" y="13359"/>
                      <a:pt x="1350668" y="5739"/>
                      <a:pt x="1323046" y="5739"/>
                    </a:cubicBezTo>
                    <a:close/>
                  </a:path>
                </a:pathLst>
              </a:custGeom>
              <a:grpFill/>
              <a:ln w="9525" cap="flat">
                <a:noFill/>
                <a:prstDash val="solid"/>
                <a:miter/>
              </a:ln>
            </p:spPr>
            <p:txBody>
              <a:bodyPr rtlCol="0" anchor="ctr"/>
              <a:lstStyle/>
              <a:p>
                <a:endParaRPr lang="en-US" sz="1730"/>
              </a:p>
            </p:txBody>
          </p:sp>
          <p:sp>
            <p:nvSpPr>
              <p:cNvPr id="61" name="Freeform: Shape 60">
                <a:extLst>
                  <a:ext uri="{FF2B5EF4-FFF2-40B4-BE49-F238E27FC236}">
                    <a16:creationId xmlns:a16="http://schemas.microsoft.com/office/drawing/2014/main" id="{22045ED4-534F-4B15-8795-D2C7547978FE}"/>
                  </a:ext>
                </a:extLst>
              </p:cNvPr>
              <p:cNvSpPr/>
              <p:nvPr/>
            </p:nvSpPr>
            <p:spPr>
              <a:xfrm>
                <a:off x="5302425" y="2655449"/>
                <a:ext cx="1631597" cy="1570475"/>
              </a:xfrm>
              <a:custGeom>
                <a:avLst/>
                <a:gdLst>
                  <a:gd name="connsiteX0" fmla="*/ 1014871 w 1631597"/>
                  <a:gd name="connsiteY0" fmla="*/ 1570476 h 1570475"/>
                  <a:gd name="connsiteX1" fmla="*/ 892951 w 1631597"/>
                  <a:gd name="connsiteY1" fmla="*/ 1513326 h 1570475"/>
                  <a:gd name="connsiteX2" fmla="*/ 37606 w 1631597"/>
                  <a:gd name="connsiteY2" fmla="*/ 494151 h 1570475"/>
                  <a:gd name="connsiteX3" fmla="*/ 9984 w 1631597"/>
                  <a:gd name="connsiteY3" fmla="*/ 336988 h 1570475"/>
                  <a:gd name="connsiteX4" fmla="*/ 132856 w 1631597"/>
                  <a:gd name="connsiteY4" fmla="*/ 234118 h 1570475"/>
                  <a:gd name="connsiteX5" fmla="*/ 1443496 w 1631597"/>
                  <a:gd name="connsiteY5" fmla="*/ 2660 h 1570475"/>
                  <a:gd name="connsiteX6" fmla="*/ 1593991 w 1631597"/>
                  <a:gd name="connsiteY6" fmla="*/ 56953 h 1570475"/>
                  <a:gd name="connsiteX7" fmla="*/ 1621614 w 1631597"/>
                  <a:gd name="connsiteY7" fmla="*/ 214115 h 1570475"/>
                  <a:gd name="connsiteX8" fmla="*/ 1166319 w 1631597"/>
                  <a:gd name="connsiteY8" fmla="*/ 1464748 h 1570475"/>
                  <a:gd name="connsiteX9" fmla="*/ 1043446 w 1631597"/>
                  <a:gd name="connsiteY9" fmla="*/ 1567618 h 1570475"/>
                  <a:gd name="connsiteX10" fmla="*/ 1014871 w 1631597"/>
                  <a:gd name="connsiteY10" fmla="*/ 1570476 h 1570475"/>
                  <a:gd name="connsiteX11" fmla="*/ 1471119 w 1631597"/>
                  <a:gd name="connsiteY11" fmla="*/ 6470 h 1570475"/>
                  <a:gd name="connsiteX12" fmla="*/ 1443496 w 1631597"/>
                  <a:gd name="connsiteY12" fmla="*/ 9328 h 1570475"/>
                  <a:gd name="connsiteX13" fmla="*/ 133809 w 1631597"/>
                  <a:gd name="connsiteY13" fmla="*/ 239833 h 1570475"/>
                  <a:gd name="connsiteX14" fmla="*/ 15699 w 1631597"/>
                  <a:gd name="connsiteY14" fmla="*/ 338893 h 1570475"/>
                  <a:gd name="connsiteX15" fmla="*/ 42369 w 1631597"/>
                  <a:gd name="connsiteY15" fmla="*/ 491293 h 1570475"/>
                  <a:gd name="connsiteX16" fmla="*/ 897714 w 1631597"/>
                  <a:gd name="connsiteY16" fmla="*/ 1510468 h 1570475"/>
                  <a:gd name="connsiteX17" fmla="*/ 1042494 w 1631597"/>
                  <a:gd name="connsiteY17" fmla="*/ 1562856 h 1570475"/>
                  <a:gd name="connsiteX18" fmla="*/ 1160604 w 1631597"/>
                  <a:gd name="connsiteY18" fmla="*/ 1463796 h 1570475"/>
                  <a:gd name="connsiteX19" fmla="*/ 1163461 w 1631597"/>
                  <a:gd name="connsiteY19" fmla="*/ 1464748 h 1570475"/>
                  <a:gd name="connsiteX20" fmla="*/ 1160604 w 1631597"/>
                  <a:gd name="connsiteY20" fmla="*/ 1463796 h 1570475"/>
                  <a:gd name="connsiteX21" fmla="*/ 1615899 w 1631597"/>
                  <a:gd name="connsiteY21" fmla="*/ 213163 h 1570475"/>
                  <a:gd name="connsiteX22" fmla="*/ 1589229 w 1631597"/>
                  <a:gd name="connsiteY22" fmla="*/ 60763 h 1570475"/>
                  <a:gd name="connsiteX23" fmla="*/ 1471119 w 1631597"/>
                  <a:gd name="connsiteY23" fmla="*/ 6470 h 1570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31597" h="1570475">
                    <a:moveTo>
                      <a:pt x="1014871" y="1570476"/>
                    </a:moveTo>
                    <a:cubicBezTo>
                      <a:pt x="968199" y="1570476"/>
                      <a:pt x="924384" y="1550473"/>
                      <a:pt x="892951" y="1513326"/>
                    </a:cubicBezTo>
                    <a:lnTo>
                      <a:pt x="37606" y="494151"/>
                    </a:lnTo>
                    <a:cubicBezTo>
                      <a:pt x="459" y="450336"/>
                      <a:pt x="-10019" y="391281"/>
                      <a:pt x="9984" y="336988"/>
                    </a:cubicBezTo>
                    <a:cubicBezTo>
                      <a:pt x="29986" y="282695"/>
                      <a:pt x="75706" y="244595"/>
                      <a:pt x="132856" y="234118"/>
                    </a:cubicBezTo>
                    <a:lnTo>
                      <a:pt x="1443496" y="2660"/>
                    </a:lnTo>
                    <a:cubicBezTo>
                      <a:pt x="1500646" y="-7817"/>
                      <a:pt x="1556844" y="13138"/>
                      <a:pt x="1593991" y="56953"/>
                    </a:cubicBezTo>
                    <a:cubicBezTo>
                      <a:pt x="1631139" y="100768"/>
                      <a:pt x="1641616" y="159823"/>
                      <a:pt x="1621614" y="214115"/>
                    </a:cubicBezTo>
                    <a:lnTo>
                      <a:pt x="1166319" y="1464748"/>
                    </a:lnTo>
                    <a:cubicBezTo>
                      <a:pt x="1146316" y="1519041"/>
                      <a:pt x="1100596" y="1557141"/>
                      <a:pt x="1043446" y="1567618"/>
                    </a:cubicBezTo>
                    <a:cubicBezTo>
                      <a:pt x="1033921" y="1569523"/>
                      <a:pt x="1024396" y="1570476"/>
                      <a:pt x="1014871" y="1570476"/>
                    </a:cubicBezTo>
                    <a:close/>
                    <a:moveTo>
                      <a:pt x="1471119" y="6470"/>
                    </a:moveTo>
                    <a:cubicBezTo>
                      <a:pt x="1461594" y="6470"/>
                      <a:pt x="1453021" y="7423"/>
                      <a:pt x="1443496" y="9328"/>
                    </a:cubicBezTo>
                    <a:lnTo>
                      <a:pt x="133809" y="239833"/>
                    </a:lnTo>
                    <a:cubicBezTo>
                      <a:pt x="78564" y="249358"/>
                      <a:pt x="34749" y="286506"/>
                      <a:pt x="15699" y="338893"/>
                    </a:cubicBezTo>
                    <a:cubicBezTo>
                      <a:pt x="-3351" y="391281"/>
                      <a:pt x="6174" y="448430"/>
                      <a:pt x="42369" y="491293"/>
                    </a:cubicBezTo>
                    <a:lnTo>
                      <a:pt x="897714" y="1510468"/>
                    </a:lnTo>
                    <a:cubicBezTo>
                      <a:pt x="933909" y="1553331"/>
                      <a:pt x="988201" y="1573333"/>
                      <a:pt x="1042494" y="1562856"/>
                    </a:cubicBezTo>
                    <a:cubicBezTo>
                      <a:pt x="1097739" y="1553331"/>
                      <a:pt x="1141554" y="1516183"/>
                      <a:pt x="1160604" y="1463796"/>
                    </a:cubicBezTo>
                    <a:lnTo>
                      <a:pt x="1163461" y="1464748"/>
                    </a:lnTo>
                    <a:lnTo>
                      <a:pt x="1160604" y="1463796"/>
                    </a:lnTo>
                    <a:lnTo>
                      <a:pt x="1615899" y="213163"/>
                    </a:lnTo>
                    <a:cubicBezTo>
                      <a:pt x="1634949" y="160775"/>
                      <a:pt x="1625424" y="103625"/>
                      <a:pt x="1589229" y="60763"/>
                    </a:cubicBezTo>
                    <a:cubicBezTo>
                      <a:pt x="1558749" y="25520"/>
                      <a:pt x="1515886" y="6470"/>
                      <a:pt x="1471119" y="6470"/>
                    </a:cubicBezTo>
                    <a:close/>
                  </a:path>
                </a:pathLst>
              </a:custGeom>
              <a:grpFill/>
              <a:ln w="9525" cap="flat">
                <a:noFill/>
                <a:prstDash val="solid"/>
                <a:miter/>
              </a:ln>
            </p:spPr>
            <p:txBody>
              <a:bodyPr rtlCol="0" anchor="ctr"/>
              <a:lstStyle/>
              <a:p>
                <a:endParaRPr lang="en-US" sz="1730"/>
              </a:p>
            </p:txBody>
          </p:sp>
          <p:sp>
            <p:nvSpPr>
              <p:cNvPr id="62" name="Freeform: Shape 61">
                <a:extLst>
                  <a:ext uri="{FF2B5EF4-FFF2-40B4-BE49-F238E27FC236}">
                    <a16:creationId xmlns:a16="http://schemas.microsoft.com/office/drawing/2014/main" id="{FEE68F87-0B6B-4885-866B-61423AE3724E}"/>
                  </a:ext>
                </a:extLst>
              </p:cNvPr>
              <p:cNvSpPr/>
              <p:nvPr/>
            </p:nvSpPr>
            <p:spPr>
              <a:xfrm>
                <a:off x="5490992" y="2665438"/>
                <a:ext cx="1634512" cy="1562390"/>
              </a:xfrm>
              <a:custGeom>
                <a:avLst/>
                <a:gdLst>
                  <a:gd name="connsiteX0" fmla="*/ 637710 w 1634512"/>
                  <a:gd name="connsiteY0" fmla="*/ 1562391 h 1562390"/>
                  <a:gd name="connsiteX1" fmla="*/ 611992 w 1634512"/>
                  <a:gd name="connsiteY1" fmla="*/ 1560486 h 1562390"/>
                  <a:gd name="connsiteX2" fmla="*/ 488167 w 1634512"/>
                  <a:gd name="connsiteY2" fmla="*/ 1459521 h 1562390"/>
                  <a:gd name="connsiteX3" fmla="*/ 10965 w 1634512"/>
                  <a:gd name="connsiteY3" fmla="*/ 217461 h 1562390"/>
                  <a:gd name="connsiteX4" fmla="*/ 35730 w 1634512"/>
                  <a:gd name="connsiteY4" fmla="*/ 59346 h 1562390"/>
                  <a:gd name="connsiteX5" fmla="*/ 185272 w 1634512"/>
                  <a:gd name="connsiteY5" fmla="*/ 2196 h 1562390"/>
                  <a:gd name="connsiteX6" fmla="*/ 1499723 w 1634512"/>
                  <a:gd name="connsiteY6" fmla="*/ 209841 h 1562390"/>
                  <a:gd name="connsiteX7" fmla="*/ 1623548 w 1634512"/>
                  <a:gd name="connsiteY7" fmla="*/ 310806 h 1562390"/>
                  <a:gd name="connsiteX8" fmla="*/ 1598782 w 1634512"/>
                  <a:gd name="connsiteY8" fmla="*/ 468921 h 1562390"/>
                  <a:gd name="connsiteX9" fmla="*/ 761535 w 1634512"/>
                  <a:gd name="connsiteY9" fmla="*/ 1502383 h 1562390"/>
                  <a:gd name="connsiteX10" fmla="*/ 759630 w 1634512"/>
                  <a:gd name="connsiteY10" fmla="*/ 1500478 h 1562390"/>
                  <a:gd name="connsiteX11" fmla="*/ 761535 w 1634512"/>
                  <a:gd name="connsiteY11" fmla="*/ 1502383 h 1562390"/>
                  <a:gd name="connsiteX12" fmla="*/ 637710 w 1634512"/>
                  <a:gd name="connsiteY12" fmla="*/ 1562391 h 1562390"/>
                  <a:gd name="connsiteX13" fmla="*/ 159555 w 1634512"/>
                  <a:gd name="connsiteY13" fmla="*/ 6006 h 1562390"/>
                  <a:gd name="connsiteX14" fmla="*/ 40492 w 1634512"/>
                  <a:gd name="connsiteY14" fmla="*/ 63156 h 1562390"/>
                  <a:gd name="connsiteX15" fmla="*/ 16680 w 1634512"/>
                  <a:gd name="connsiteY15" fmla="*/ 215556 h 1562390"/>
                  <a:gd name="connsiteX16" fmla="*/ 493882 w 1634512"/>
                  <a:gd name="connsiteY16" fmla="*/ 1457616 h 1562390"/>
                  <a:gd name="connsiteX17" fmla="*/ 613897 w 1634512"/>
                  <a:gd name="connsiteY17" fmla="*/ 1554771 h 1562390"/>
                  <a:gd name="connsiteX18" fmla="*/ 757725 w 1634512"/>
                  <a:gd name="connsiteY18" fmla="*/ 1499526 h 1562390"/>
                  <a:gd name="connsiteX19" fmla="*/ 1594020 w 1634512"/>
                  <a:gd name="connsiteY19" fmla="*/ 465111 h 1562390"/>
                  <a:gd name="connsiteX20" fmla="*/ 1617832 w 1634512"/>
                  <a:gd name="connsiteY20" fmla="*/ 312711 h 1562390"/>
                  <a:gd name="connsiteX21" fmla="*/ 1497817 w 1634512"/>
                  <a:gd name="connsiteY21" fmla="*/ 215556 h 1562390"/>
                  <a:gd name="connsiteX22" fmla="*/ 184320 w 1634512"/>
                  <a:gd name="connsiteY22" fmla="*/ 7911 h 1562390"/>
                  <a:gd name="connsiteX23" fmla="*/ 159555 w 1634512"/>
                  <a:gd name="connsiteY23" fmla="*/ 6006 h 1562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34512" h="1562390">
                    <a:moveTo>
                      <a:pt x="637710" y="1562391"/>
                    </a:moveTo>
                    <a:cubicBezTo>
                      <a:pt x="629137" y="1562391"/>
                      <a:pt x="620565" y="1561438"/>
                      <a:pt x="611992" y="1560486"/>
                    </a:cubicBezTo>
                    <a:cubicBezTo>
                      <a:pt x="554842" y="1551913"/>
                      <a:pt x="508170" y="1513813"/>
                      <a:pt x="488167" y="1459521"/>
                    </a:cubicBezTo>
                    <a:lnTo>
                      <a:pt x="10965" y="217461"/>
                    </a:lnTo>
                    <a:cubicBezTo>
                      <a:pt x="-9990" y="163168"/>
                      <a:pt x="-465" y="104113"/>
                      <a:pt x="35730" y="59346"/>
                    </a:cubicBezTo>
                    <a:cubicBezTo>
                      <a:pt x="71925" y="14578"/>
                      <a:pt x="128122" y="-7329"/>
                      <a:pt x="185272" y="2196"/>
                    </a:cubicBezTo>
                    <a:lnTo>
                      <a:pt x="1499723" y="209841"/>
                    </a:lnTo>
                    <a:cubicBezTo>
                      <a:pt x="1556873" y="218413"/>
                      <a:pt x="1603545" y="256513"/>
                      <a:pt x="1623548" y="310806"/>
                    </a:cubicBezTo>
                    <a:cubicBezTo>
                      <a:pt x="1644502" y="365098"/>
                      <a:pt x="1634977" y="424153"/>
                      <a:pt x="1598782" y="468921"/>
                    </a:cubicBezTo>
                    <a:lnTo>
                      <a:pt x="761535" y="1502383"/>
                    </a:lnTo>
                    <a:lnTo>
                      <a:pt x="759630" y="1500478"/>
                    </a:lnTo>
                    <a:lnTo>
                      <a:pt x="761535" y="1502383"/>
                    </a:lnTo>
                    <a:cubicBezTo>
                      <a:pt x="730102" y="1541436"/>
                      <a:pt x="685335" y="1562391"/>
                      <a:pt x="637710" y="1562391"/>
                    </a:cubicBezTo>
                    <a:close/>
                    <a:moveTo>
                      <a:pt x="159555" y="6006"/>
                    </a:moveTo>
                    <a:cubicBezTo>
                      <a:pt x="113835" y="6006"/>
                      <a:pt x="70020" y="26008"/>
                      <a:pt x="40492" y="63156"/>
                    </a:cubicBezTo>
                    <a:cubicBezTo>
                      <a:pt x="5250" y="106971"/>
                      <a:pt x="-3323" y="163168"/>
                      <a:pt x="16680" y="215556"/>
                    </a:cubicBezTo>
                    <a:lnTo>
                      <a:pt x="493882" y="1457616"/>
                    </a:lnTo>
                    <a:cubicBezTo>
                      <a:pt x="513885" y="1510003"/>
                      <a:pt x="558652" y="1546198"/>
                      <a:pt x="613897" y="1554771"/>
                    </a:cubicBezTo>
                    <a:cubicBezTo>
                      <a:pt x="669142" y="1563343"/>
                      <a:pt x="722482" y="1542388"/>
                      <a:pt x="757725" y="1499526"/>
                    </a:cubicBezTo>
                    <a:lnTo>
                      <a:pt x="1594020" y="465111"/>
                    </a:lnTo>
                    <a:cubicBezTo>
                      <a:pt x="1629262" y="421296"/>
                      <a:pt x="1637835" y="365098"/>
                      <a:pt x="1617832" y="312711"/>
                    </a:cubicBezTo>
                    <a:cubicBezTo>
                      <a:pt x="1597830" y="260323"/>
                      <a:pt x="1553062" y="224128"/>
                      <a:pt x="1497817" y="215556"/>
                    </a:cubicBezTo>
                    <a:lnTo>
                      <a:pt x="184320" y="7911"/>
                    </a:lnTo>
                    <a:cubicBezTo>
                      <a:pt x="175747" y="6958"/>
                      <a:pt x="167175" y="6006"/>
                      <a:pt x="159555" y="6006"/>
                    </a:cubicBezTo>
                    <a:close/>
                  </a:path>
                </a:pathLst>
              </a:custGeom>
              <a:grpFill/>
              <a:ln w="9525" cap="flat">
                <a:noFill/>
                <a:prstDash val="solid"/>
                <a:miter/>
              </a:ln>
            </p:spPr>
            <p:txBody>
              <a:bodyPr rtlCol="0" anchor="ctr"/>
              <a:lstStyle/>
              <a:p>
                <a:endParaRPr lang="en-US" sz="1730"/>
              </a:p>
            </p:txBody>
          </p:sp>
          <p:sp>
            <p:nvSpPr>
              <p:cNvPr id="63" name="Freeform: Shape 62">
                <a:extLst>
                  <a:ext uri="{FF2B5EF4-FFF2-40B4-BE49-F238E27FC236}">
                    <a16:creationId xmlns:a16="http://schemas.microsoft.com/office/drawing/2014/main" id="{E99B4F58-0E6C-41DE-99A2-C3FCE7F11DB0}"/>
                  </a:ext>
                </a:extLst>
              </p:cNvPr>
              <p:cNvSpPr/>
              <p:nvPr/>
            </p:nvSpPr>
            <p:spPr>
              <a:xfrm>
                <a:off x="5740942" y="2518472"/>
                <a:ext cx="1494657" cy="1649348"/>
              </a:xfrm>
              <a:custGeom>
                <a:avLst/>
                <a:gdLst>
                  <a:gd name="connsiteX0" fmla="*/ 206785 w 1494657"/>
                  <a:gd name="connsiteY0" fmla="*/ 1649349 h 1649348"/>
                  <a:gd name="connsiteX1" fmla="*/ 131537 w 1494657"/>
                  <a:gd name="connsiteY1" fmla="*/ 1630299 h 1649348"/>
                  <a:gd name="connsiteX2" fmla="*/ 46765 w 1494657"/>
                  <a:gd name="connsiteY2" fmla="*/ 1495044 h 1649348"/>
                  <a:gd name="connsiteX3" fmla="*/ 92 w 1494657"/>
                  <a:gd name="connsiteY3" fmla="*/ 165354 h 1649348"/>
                  <a:gd name="connsiteX4" fmla="*/ 75340 w 1494657"/>
                  <a:gd name="connsiteY4" fmla="*/ 24384 h 1649348"/>
                  <a:gd name="connsiteX5" fmla="*/ 235360 w 1494657"/>
                  <a:gd name="connsiteY5" fmla="*/ 18669 h 1649348"/>
                  <a:gd name="connsiteX6" fmla="*/ 1409792 w 1494657"/>
                  <a:gd name="connsiteY6" fmla="*/ 643509 h 1649348"/>
                  <a:gd name="connsiteX7" fmla="*/ 1494565 w 1494657"/>
                  <a:gd name="connsiteY7" fmla="*/ 778764 h 1649348"/>
                  <a:gd name="connsiteX8" fmla="*/ 1419317 w 1494657"/>
                  <a:gd name="connsiteY8" fmla="*/ 919734 h 1649348"/>
                  <a:gd name="connsiteX9" fmla="*/ 291557 w 1494657"/>
                  <a:gd name="connsiteY9" fmla="*/ 1624584 h 1649348"/>
                  <a:gd name="connsiteX10" fmla="*/ 206785 w 1494657"/>
                  <a:gd name="connsiteY10" fmla="*/ 1649349 h 1649348"/>
                  <a:gd name="connsiteX11" fmla="*/ 160112 w 1494657"/>
                  <a:gd name="connsiteY11" fmla="*/ 4381 h 1649348"/>
                  <a:gd name="connsiteX12" fmla="*/ 78197 w 1494657"/>
                  <a:gd name="connsiteY12" fmla="*/ 28194 h 1649348"/>
                  <a:gd name="connsiteX13" fmla="*/ 5807 w 1494657"/>
                  <a:gd name="connsiteY13" fmla="*/ 164402 h 1649348"/>
                  <a:gd name="connsiteX14" fmla="*/ 52480 w 1494657"/>
                  <a:gd name="connsiteY14" fmla="*/ 1494092 h 1649348"/>
                  <a:gd name="connsiteX15" fmla="*/ 134395 w 1494657"/>
                  <a:gd name="connsiteY15" fmla="*/ 1624584 h 1649348"/>
                  <a:gd name="connsiteX16" fmla="*/ 288700 w 1494657"/>
                  <a:gd name="connsiteY16" fmla="*/ 1618869 h 1649348"/>
                  <a:gd name="connsiteX17" fmla="*/ 290605 w 1494657"/>
                  <a:gd name="connsiteY17" fmla="*/ 1620774 h 1649348"/>
                  <a:gd name="connsiteX18" fmla="*/ 288700 w 1494657"/>
                  <a:gd name="connsiteY18" fmla="*/ 1618869 h 1649348"/>
                  <a:gd name="connsiteX19" fmla="*/ 1416460 w 1494657"/>
                  <a:gd name="connsiteY19" fmla="*/ 914019 h 1649348"/>
                  <a:gd name="connsiteX20" fmla="*/ 1488850 w 1494657"/>
                  <a:gd name="connsiteY20" fmla="*/ 777812 h 1649348"/>
                  <a:gd name="connsiteX21" fmla="*/ 1406935 w 1494657"/>
                  <a:gd name="connsiteY21" fmla="*/ 647319 h 1649348"/>
                  <a:gd name="connsiteX22" fmla="*/ 232502 w 1494657"/>
                  <a:gd name="connsiteY22" fmla="*/ 23431 h 1649348"/>
                  <a:gd name="connsiteX23" fmla="*/ 160112 w 1494657"/>
                  <a:gd name="connsiteY23" fmla="*/ 4381 h 1649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94657" h="1649348">
                    <a:moveTo>
                      <a:pt x="206785" y="1649349"/>
                    </a:moveTo>
                    <a:cubicBezTo>
                      <a:pt x="181067" y="1649349"/>
                      <a:pt x="155350" y="1642682"/>
                      <a:pt x="131537" y="1630299"/>
                    </a:cubicBezTo>
                    <a:cubicBezTo>
                      <a:pt x="80102" y="1603629"/>
                      <a:pt x="48670" y="1552194"/>
                      <a:pt x="46765" y="1495044"/>
                    </a:cubicBezTo>
                    <a:lnTo>
                      <a:pt x="92" y="165354"/>
                    </a:lnTo>
                    <a:cubicBezTo>
                      <a:pt x="-1813" y="107252"/>
                      <a:pt x="25810" y="54864"/>
                      <a:pt x="75340" y="24384"/>
                    </a:cubicBezTo>
                    <a:cubicBezTo>
                      <a:pt x="123917" y="-6096"/>
                      <a:pt x="183925" y="-8001"/>
                      <a:pt x="235360" y="18669"/>
                    </a:cubicBezTo>
                    <a:lnTo>
                      <a:pt x="1409792" y="643509"/>
                    </a:lnTo>
                    <a:cubicBezTo>
                      <a:pt x="1461228" y="670179"/>
                      <a:pt x="1492660" y="721614"/>
                      <a:pt x="1494565" y="778764"/>
                    </a:cubicBezTo>
                    <a:cubicBezTo>
                      <a:pt x="1496470" y="836867"/>
                      <a:pt x="1468848" y="889254"/>
                      <a:pt x="1419317" y="919734"/>
                    </a:cubicBezTo>
                    <a:lnTo>
                      <a:pt x="291557" y="1624584"/>
                    </a:lnTo>
                    <a:cubicBezTo>
                      <a:pt x="264887" y="1640777"/>
                      <a:pt x="236312" y="1649349"/>
                      <a:pt x="206785" y="1649349"/>
                    </a:cubicBezTo>
                    <a:close/>
                    <a:moveTo>
                      <a:pt x="160112" y="4381"/>
                    </a:moveTo>
                    <a:cubicBezTo>
                      <a:pt x="131537" y="4381"/>
                      <a:pt x="103915" y="12002"/>
                      <a:pt x="78197" y="28194"/>
                    </a:cubicBezTo>
                    <a:cubicBezTo>
                      <a:pt x="30572" y="57722"/>
                      <a:pt x="3902" y="109157"/>
                      <a:pt x="5807" y="164402"/>
                    </a:cubicBezTo>
                    <a:lnTo>
                      <a:pt x="52480" y="1494092"/>
                    </a:lnTo>
                    <a:cubicBezTo>
                      <a:pt x="54385" y="1550289"/>
                      <a:pt x="84865" y="1598867"/>
                      <a:pt x="134395" y="1624584"/>
                    </a:cubicBezTo>
                    <a:cubicBezTo>
                      <a:pt x="183925" y="1651254"/>
                      <a:pt x="241075" y="1648397"/>
                      <a:pt x="288700" y="1618869"/>
                    </a:cubicBezTo>
                    <a:lnTo>
                      <a:pt x="290605" y="1620774"/>
                    </a:lnTo>
                    <a:lnTo>
                      <a:pt x="288700" y="1618869"/>
                    </a:lnTo>
                    <a:lnTo>
                      <a:pt x="1416460" y="914019"/>
                    </a:lnTo>
                    <a:cubicBezTo>
                      <a:pt x="1464085" y="884492"/>
                      <a:pt x="1490755" y="833057"/>
                      <a:pt x="1488850" y="777812"/>
                    </a:cubicBezTo>
                    <a:cubicBezTo>
                      <a:pt x="1486945" y="721614"/>
                      <a:pt x="1456465" y="673037"/>
                      <a:pt x="1406935" y="647319"/>
                    </a:cubicBezTo>
                    <a:lnTo>
                      <a:pt x="232502" y="23431"/>
                    </a:lnTo>
                    <a:cubicBezTo>
                      <a:pt x="209642" y="11049"/>
                      <a:pt x="184877" y="4381"/>
                      <a:pt x="160112" y="4381"/>
                    </a:cubicBezTo>
                    <a:close/>
                  </a:path>
                </a:pathLst>
              </a:custGeom>
              <a:grpFill/>
              <a:ln w="9525" cap="flat">
                <a:noFill/>
                <a:prstDash val="solid"/>
                <a:miter/>
              </a:ln>
            </p:spPr>
            <p:txBody>
              <a:bodyPr rtlCol="0" anchor="ctr"/>
              <a:lstStyle/>
              <a:p>
                <a:endParaRPr lang="en-US" sz="1730"/>
              </a:p>
            </p:txBody>
          </p:sp>
          <p:sp>
            <p:nvSpPr>
              <p:cNvPr id="64" name="Freeform: Shape 63">
                <a:extLst>
                  <a:ext uri="{FF2B5EF4-FFF2-40B4-BE49-F238E27FC236}">
                    <a16:creationId xmlns:a16="http://schemas.microsoft.com/office/drawing/2014/main" id="{98213603-4044-4EDC-B3E0-CE20E3EE9BC2}"/>
                  </a:ext>
                </a:extLst>
              </p:cNvPr>
              <p:cNvSpPr/>
              <p:nvPr/>
            </p:nvSpPr>
            <p:spPr>
              <a:xfrm>
                <a:off x="5636186" y="2459480"/>
                <a:ext cx="1616538" cy="1592136"/>
              </a:xfrm>
              <a:custGeom>
                <a:avLst/>
                <a:gdLst>
                  <a:gd name="connsiteX0" fmla="*/ 159141 w 1616538"/>
                  <a:gd name="connsiteY0" fmla="*/ 1592136 h 1592136"/>
                  <a:gd name="connsiteX1" fmla="*/ 42936 w 1616538"/>
                  <a:gd name="connsiteY1" fmla="*/ 1541654 h 1592136"/>
                  <a:gd name="connsiteX2" fmla="*/ 6741 w 1616538"/>
                  <a:gd name="connsiteY2" fmla="*/ 1385444 h 1592136"/>
                  <a:gd name="connsiteX3" fmla="*/ 396313 w 1616538"/>
                  <a:gd name="connsiteY3" fmla="*/ 112904 h 1592136"/>
                  <a:gd name="connsiteX4" fmla="*/ 513471 w 1616538"/>
                  <a:gd name="connsiteY4" fmla="*/ 4319 h 1592136"/>
                  <a:gd name="connsiteX5" fmla="*/ 665871 w 1616538"/>
                  <a:gd name="connsiteY5" fmla="*/ 50991 h 1592136"/>
                  <a:gd name="connsiteX6" fmla="*/ 1573603 w 1616538"/>
                  <a:gd name="connsiteY6" fmla="*/ 1024446 h 1592136"/>
                  <a:gd name="connsiteX7" fmla="*/ 1609798 w 1616538"/>
                  <a:gd name="connsiteY7" fmla="*/ 1180656 h 1592136"/>
                  <a:gd name="connsiteX8" fmla="*/ 1492641 w 1616538"/>
                  <a:gd name="connsiteY8" fmla="*/ 1289241 h 1592136"/>
                  <a:gd name="connsiteX9" fmla="*/ 196288 w 1616538"/>
                  <a:gd name="connsiteY9" fmla="*/ 1588326 h 1592136"/>
                  <a:gd name="connsiteX10" fmla="*/ 195336 w 1616538"/>
                  <a:gd name="connsiteY10" fmla="*/ 1585469 h 1592136"/>
                  <a:gd name="connsiteX11" fmla="*/ 196288 w 1616538"/>
                  <a:gd name="connsiteY11" fmla="*/ 1588326 h 1592136"/>
                  <a:gd name="connsiteX12" fmla="*/ 159141 w 1616538"/>
                  <a:gd name="connsiteY12" fmla="*/ 1592136 h 1592136"/>
                  <a:gd name="connsiteX13" fmla="*/ 549666 w 1616538"/>
                  <a:gd name="connsiteY13" fmla="*/ 5271 h 1592136"/>
                  <a:gd name="connsiteX14" fmla="*/ 514423 w 1616538"/>
                  <a:gd name="connsiteY14" fmla="*/ 9081 h 1592136"/>
                  <a:gd name="connsiteX15" fmla="*/ 401076 w 1616538"/>
                  <a:gd name="connsiteY15" fmla="*/ 114809 h 1592136"/>
                  <a:gd name="connsiteX16" fmla="*/ 12456 w 1616538"/>
                  <a:gd name="connsiteY16" fmla="*/ 1387349 h 1592136"/>
                  <a:gd name="connsiteX17" fmla="*/ 46746 w 1616538"/>
                  <a:gd name="connsiteY17" fmla="*/ 1537844 h 1592136"/>
                  <a:gd name="connsiteX18" fmla="*/ 194383 w 1616538"/>
                  <a:gd name="connsiteY18" fmla="*/ 1582611 h 1592136"/>
                  <a:gd name="connsiteX19" fmla="*/ 1490736 w 1616538"/>
                  <a:gd name="connsiteY19" fmla="*/ 1283526 h 1592136"/>
                  <a:gd name="connsiteX20" fmla="*/ 1604083 w 1616538"/>
                  <a:gd name="connsiteY20" fmla="*/ 1177799 h 1592136"/>
                  <a:gd name="connsiteX21" fmla="*/ 1569793 w 1616538"/>
                  <a:gd name="connsiteY21" fmla="*/ 1027304 h 1592136"/>
                  <a:gd name="connsiteX22" fmla="*/ 662061 w 1616538"/>
                  <a:gd name="connsiteY22" fmla="*/ 54801 h 1592136"/>
                  <a:gd name="connsiteX23" fmla="*/ 549666 w 1616538"/>
                  <a:gd name="connsiteY23" fmla="*/ 5271 h 1592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16538" h="1592136">
                    <a:moveTo>
                      <a:pt x="159141" y="1592136"/>
                    </a:moveTo>
                    <a:cubicBezTo>
                      <a:pt x="115326" y="1592136"/>
                      <a:pt x="73416" y="1574039"/>
                      <a:pt x="42936" y="1541654"/>
                    </a:cubicBezTo>
                    <a:cubicBezTo>
                      <a:pt x="3883" y="1499744"/>
                      <a:pt x="-9452" y="1441641"/>
                      <a:pt x="6741" y="1385444"/>
                    </a:cubicBezTo>
                    <a:lnTo>
                      <a:pt x="396313" y="112904"/>
                    </a:lnTo>
                    <a:cubicBezTo>
                      <a:pt x="413458" y="57659"/>
                      <a:pt x="457273" y="16701"/>
                      <a:pt x="513471" y="4319"/>
                    </a:cubicBezTo>
                    <a:cubicBezTo>
                      <a:pt x="569668" y="-9016"/>
                      <a:pt x="626818" y="9081"/>
                      <a:pt x="665871" y="50991"/>
                    </a:cubicBezTo>
                    <a:lnTo>
                      <a:pt x="1573603" y="1024446"/>
                    </a:lnTo>
                    <a:cubicBezTo>
                      <a:pt x="1612656" y="1066356"/>
                      <a:pt x="1625991" y="1124459"/>
                      <a:pt x="1609798" y="1180656"/>
                    </a:cubicBezTo>
                    <a:cubicBezTo>
                      <a:pt x="1592653" y="1235901"/>
                      <a:pt x="1548838" y="1276859"/>
                      <a:pt x="1492641" y="1289241"/>
                    </a:cubicBezTo>
                    <a:lnTo>
                      <a:pt x="196288" y="1588326"/>
                    </a:lnTo>
                    <a:lnTo>
                      <a:pt x="195336" y="1585469"/>
                    </a:lnTo>
                    <a:lnTo>
                      <a:pt x="196288" y="1588326"/>
                    </a:lnTo>
                    <a:cubicBezTo>
                      <a:pt x="183905" y="1591184"/>
                      <a:pt x="171523" y="1592136"/>
                      <a:pt x="159141" y="1592136"/>
                    </a:cubicBezTo>
                    <a:close/>
                    <a:moveTo>
                      <a:pt x="549666" y="5271"/>
                    </a:moveTo>
                    <a:cubicBezTo>
                      <a:pt x="538236" y="5271"/>
                      <a:pt x="525853" y="6224"/>
                      <a:pt x="514423" y="9081"/>
                    </a:cubicBezTo>
                    <a:cubicBezTo>
                      <a:pt x="460131" y="21464"/>
                      <a:pt x="418221" y="60516"/>
                      <a:pt x="401076" y="114809"/>
                    </a:cubicBezTo>
                    <a:lnTo>
                      <a:pt x="12456" y="1387349"/>
                    </a:lnTo>
                    <a:cubicBezTo>
                      <a:pt x="-3737" y="1440689"/>
                      <a:pt x="8646" y="1496886"/>
                      <a:pt x="46746" y="1537844"/>
                    </a:cubicBezTo>
                    <a:cubicBezTo>
                      <a:pt x="84846" y="1578801"/>
                      <a:pt x="140091" y="1595946"/>
                      <a:pt x="194383" y="1582611"/>
                    </a:cubicBezTo>
                    <a:lnTo>
                      <a:pt x="1490736" y="1283526"/>
                    </a:lnTo>
                    <a:cubicBezTo>
                      <a:pt x="1545028" y="1271144"/>
                      <a:pt x="1586938" y="1232091"/>
                      <a:pt x="1604083" y="1177799"/>
                    </a:cubicBezTo>
                    <a:cubicBezTo>
                      <a:pt x="1620276" y="1124459"/>
                      <a:pt x="1606941" y="1068261"/>
                      <a:pt x="1569793" y="1027304"/>
                    </a:cubicBezTo>
                    <a:lnTo>
                      <a:pt x="662061" y="54801"/>
                    </a:lnTo>
                    <a:cubicBezTo>
                      <a:pt x="632533" y="22416"/>
                      <a:pt x="592528" y="5271"/>
                      <a:pt x="549666" y="5271"/>
                    </a:cubicBezTo>
                    <a:close/>
                  </a:path>
                </a:pathLst>
              </a:custGeom>
              <a:grpFill/>
              <a:ln w="9525" cap="flat">
                <a:noFill/>
                <a:prstDash val="solid"/>
                <a:miter/>
              </a:ln>
            </p:spPr>
            <p:txBody>
              <a:bodyPr rtlCol="0" anchor="ctr"/>
              <a:lstStyle/>
              <a:p>
                <a:endParaRPr lang="en-US" sz="1730"/>
              </a:p>
            </p:txBody>
          </p:sp>
          <p:sp>
            <p:nvSpPr>
              <p:cNvPr id="65" name="Freeform: Shape 64">
                <a:extLst>
                  <a:ext uri="{FF2B5EF4-FFF2-40B4-BE49-F238E27FC236}">
                    <a16:creationId xmlns:a16="http://schemas.microsoft.com/office/drawing/2014/main" id="{DB035EF0-F3DA-4581-9198-447F52894F88}"/>
                  </a:ext>
                </a:extLst>
              </p:cNvPr>
              <p:cNvSpPr/>
              <p:nvPr/>
            </p:nvSpPr>
            <p:spPr>
              <a:xfrm>
                <a:off x="5531644" y="2497017"/>
                <a:ext cx="1643695" cy="1534597"/>
              </a:xfrm>
              <a:custGeom>
                <a:avLst/>
                <a:gdLst>
                  <a:gd name="connsiteX0" fmla="*/ 1483835 w 1643695"/>
                  <a:gd name="connsiteY0" fmla="*/ 1534598 h 1534597"/>
                  <a:gd name="connsiteX1" fmla="*/ 1466690 w 1643695"/>
                  <a:gd name="connsiteY1" fmla="*/ 1533645 h 1534597"/>
                  <a:gd name="connsiteX2" fmla="*/ 143668 w 1643695"/>
                  <a:gd name="connsiteY2" fmla="*/ 1395532 h 1534597"/>
                  <a:gd name="connsiteX3" fmla="*/ 14128 w 1643695"/>
                  <a:gd name="connsiteY3" fmla="*/ 1301235 h 1534597"/>
                  <a:gd name="connsiteX4" fmla="*/ 31273 w 1643695"/>
                  <a:gd name="connsiteY4" fmla="*/ 1142167 h 1534597"/>
                  <a:gd name="connsiteX5" fmla="*/ 813275 w 1643695"/>
                  <a:gd name="connsiteY5" fmla="*/ 65842 h 1534597"/>
                  <a:gd name="connsiteX6" fmla="*/ 959008 w 1643695"/>
                  <a:gd name="connsiteY6" fmla="*/ 1072 h 1534597"/>
                  <a:gd name="connsiteX7" fmla="*/ 1088548 w 1643695"/>
                  <a:gd name="connsiteY7" fmla="*/ 95370 h 1534597"/>
                  <a:gd name="connsiteX8" fmla="*/ 1629568 w 1643695"/>
                  <a:gd name="connsiteY8" fmla="*/ 1310760 h 1534597"/>
                  <a:gd name="connsiteX9" fmla="*/ 1612423 w 1643695"/>
                  <a:gd name="connsiteY9" fmla="*/ 1469827 h 1534597"/>
                  <a:gd name="connsiteX10" fmla="*/ 1483835 w 1643695"/>
                  <a:gd name="connsiteY10" fmla="*/ 1534598 h 1534597"/>
                  <a:gd name="connsiteX11" fmla="*/ 940910 w 1643695"/>
                  <a:gd name="connsiteY11" fmla="*/ 5835 h 1534597"/>
                  <a:gd name="connsiteX12" fmla="*/ 816133 w 1643695"/>
                  <a:gd name="connsiteY12" fmla="*/ 69652 h 1534597"/>
                  <a:gd name="connsiteX13" fmla="*/ 34130 w 1643695"/>
                  <a:gd name="connsiteY13" fmla="*/ 1145977 h 1534597"/>
                  <a:gd name="connsiteX14" fmla="*/ 17938 w 1643695"/>
                  <a:gd name="connsiteY14" fmla="*/ 1299330 h 1534597"/>
                  <a:gd name="connsiteX15" fmla="*/ 142715 w 1643695"/>
                  <a:gd name="connsiteY15" fmla="*/ 1389817 h 1534597"/>
                  <a:gd name="connsiteX16" fmla="*/ 1465738 w 1643695"/>
                  <a:gd name="connsiteY16" fmla="*/ 1528882 h 1534597"/>
                  <a:gd name="connsiteX17" fmla="*/ 1606708 w 1643695"/>
                  <a:gd name="connsiteY17" fmla="*/ 1466017 h 1534597"/>
                  <a:gd name="connsiteX18" fmla="*/ 1622900 w 1643695"/>
                  <a:gd name="connsiteY18" fmla="*/ 1312665 h 1534597"/>
                  <a:gd name="connsiteX19" fmla="*/ 1082833 w 1643695"/>
                  <a:gd name="connsiteY19" fmla="*/ 97275 h 1534597"/>
                  <a:gd name="connsiteX20" fmla="*/ 958055 w 1643695"/>
                  <a:gd name="connsiteY20" fmla="*/ 6787 h 1534597"/>
                  <a:gd name="connsiteX21" fmla="*/ 940910 w 1643695"/>
                  <a:gd name="connsiteY21" fmla="*/ 5835 h 1534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43695" h="1534597">
                    <a:moveTo>
                      <a:pt x="1483835" y="1534598"/>
                    </a:moveTo>
                    <a:cubicBezTo>
                      <a:pt x="1478120" y="1534598"/>
                      <a:pt x="1472405" y="1534598"/>
                      <a:pt x="1466690" y="1533645"/>
                    </a:cubicBezTo>
                    <a:lnTo>
                      <a:pt x="143668" y="1395532"/>
                    </a:lnTo>
                    <a:cubicBezTo>
                      <a:pt x="86518" y="1389817"/>
                      <a:pt x="37940" y="1354575"/>
                      <a:pt x="14128" y="1301235"/>
                    </a:cubicBezTo>
                    <a:cubicBezTo>
                      <a:pt x="-9685" y="1248848"/>
                      <a:pt x="-3017" y="1188840"/>
                      <a:pt x="31273" y="1142167"/>
                    </a:cubicBezTo>
                    <a:lnTo>
                      <a:pt x="813275" y="65842"/>
                    </a:lnTo>
                    <a:cubicBezTo>
                      <a:pt x="847565" y="19170"/>
                      <a:pt x="901858" y="-5595"/>
                      <a:pt x="959008" y="1072"/>
                    </a:cubicBezTo>
                    <a:cubicBezTo>
                      <a:pt x="1016158" y="6787"/>
                      <a:pt x="1064735" y="42030"/>
                      <a:pt x="1088548" y="95370"/>
                    </a:cubicBezTo>
                    <a:lnTo>
                      <a:pt x="1629568" y="1310760"/>
                    </a:lnTo>
                    <a:cubicBezTo>
                      <a:pt x="1653380" y="1363148"/>
                      <a:pt x="1646713" y="1423155"/>
                      <a:pt x="1612423" y="1469827"/>
                    </a:cubicBezTo>
                    <a:cubicBezTo>
                      <a:pt x="1581943" y="1510785"/>
                      <a:pt x="1534318" y="1534598"/>
                      <a:pt x="1483835" y="1534598"/>
                    </a:cubicBezTo>
                    <a:close/>
                    <a:moveTo>
                      <a:pt x="940910" y="5835"/>
                    </a:moveTo>
                    <a:cubicBezTo>
                      <a:pt x="891380" y="5835"/>
                      <a:pt x="845660" y="28695"/>
                      <a:pt x="816133" y="69652"/>
                    </a:cubicBezTo>
                    <a:lnTo>
                      <a:pt x="34130" y="1145977"/>
                    </a:lnTo>
                    <a:cubicBezTo>
                      <a:pt x="1745" y="1190745"/>
                      <a:pt x="-4922" y="1248848"/>
                      <a:pt x="17938" y="1299330"/>
                    </a:cubicBezTo>
                    <a:cubicBezTo>
                      <a:pt x="40798" y="1350765"/>
                      <a:pt x="87470" y="1384102"/>
                      <a:pt x="142715" y="1389817"/>
                    </a:cubicBezTo>
                    <a:lnTo>
                      <a:pt x="1465738" y="1528882"/>
                    </a:lnTo>
                    <a:cubicBezTo>
                      <a:pt x="1520983" y="1534598"/>
                      <a:pt x="1574323" y="1510785"/>
                      <a:pt x="1606708" y="1466017"/>
                    </a:cubicBezTo>
                    <a:cubicBezTo>
                      <a:pt x="1639093" y="1421250"/>
                      <a:pt x="1645760" y="1363148"/>
                      <a:pt x="1622900" y="1312665"/>
                    </a:cubicBezTo>
                    <a:lnTo>
                      <a:pt x="1082833" y="97275"/>
                    </a:lnTo>
                    <a:cubicBezTo>
                      <a:pt x="1059973" y="45840"/>
                      <a:pt x="1013300" y="12502"/>
                      <a:pt x="958055" y="6787"/>
                    </a:cubicBezTo>
                    <a:cubicBezTo>
                      <a:pt x="952340" y="5835"/>
                      <a:pt x="946625" y="5835"/>
                      <a:pt x="940910" y="5835"/>
                    </a:cubicBezTo>
                    <a:close/>
                  </a:path>
                </a:pathLst>
              </a:custGeom>
              <a:grpFill/>
              <a:ln w="9525" cap="flat">
                <a:noFill/>
                <a:prstDash val="solid"/>
                <a:miter/>
              </a:ln>
            </p:spPr>
            <p:txBody>
              <a:bodyPr rtlCol="0" anchor="ctr"/>
              <a:lstStyle/>
              <a:p>
                <a:endParaRPr lang="en-US" sz="1730"/>
              </a:p>
            </p:txBody>
          </p:sp>
          <p:sp>
            <p:nvSpPr>
              <p:cNvPr id="66" name="Freeform: Shape 65">
                <a:extLst>
                  <a:ext uri="{FF2B5EF4-FFF2-40B4-BE49-F238E27FC236}">
                    <a16:creationId xmlns:a16="http://schemas.microsoft.com/office/drawing/2014/main" id="{41AE2AF0-7DD9-443B-8718-D31F62D3CF64}"/>
                  </a:ext>
                </a:extLst>
              </p:cNvPr>
              <p:cNvSpPr/>
              <p:nvPr/>
            </p:nvSpPr>
            <p:spPr>
              <a:xfrm>
                <a:off x="5484232" y="2627034"/>
                <a:ext cx="1525159" cy="1644610"/>
              </a:xfrm>
              <a:custGeom>
                <a:avLst/>
                <a:gdLst>
                  <a:gd name="connsiteX0" fmla="*/ 1365512 w 1525159"/>
                  <a:gd name="connsiteY0" fmla="*/ 1644610 h 1644610"/>
                  <a:gd name="connsiteX1" fmla="*/ 1297885 w 1525159"/>
                  <a:gd name="connsiteY1" fmla="*/ 1629370 h 1644610"/>
                  <a:gd name="connsiteX2" fmla="*/ 92020 w 1525159"/>
                  <a:gd name="connsiteY2" fmla="*/ 1067395 h 1644610"/>
                  <a:gd name="connsiteX3" fmla="*/ 580 w 1525159"/>
                  <a:gd name="connsiteY3" fmla="*/ 936903 h 1644610"/>
                  <a:gd name="connsiteX4" fmla="*/ 68207 w 1525159"/>
                  <a:gd name="connsiteY4" fmla="*/ 792123 h 1644610"/>
                  <a:gd name="connsiteX5" fmla="*/ 1157867 w 1525159"/>
                  <a:gd name="connsiteY5" fmla="*/ 29170 h 1644610"/>
                  <a:gd name="connsiteX6" fmla="*/ 1316935 w 1525159"/>
                  <a:gd name="connsiteY6" fmla="*/ 14883 h 1644610"/>
                  <a:gd name="connsiteX7" fmla="*/ 1408375 w 1525159"/>
                  <a:gd name="connsiteY7" fmla="*/ 145375 h 1644610"/>
                  <a:gd name="connsiteX8" fmla="*/ 1524580 w 1525159"/>
                  <a:gd name="connsiteY8" fmla="*/ 1470303 h 1644610"/>
                  <a:gd name="connsiteX9" fmla="*/ 1456952 w 1525159"/>
                  <a:gd name="connsiteY9" fmla="*/ 1615083 h 1644610"/>
                  <a:gd name="connsiteX10" fmla="*/ 1365512 w 1525159"/>
                  <a:gd name="connsiteY10" fmla="*/ 1644610 h 1644610"/>
                  <a:gd name="connsiteX11" fmla="*/ 1249307 w 1525159"/>
                  <a:gd name="connsiteY11" fmla="*/ 4405 h 1644610"/>
                  <a:gd name="connsiteX12" fmla="*/ 1160725 w 1525159"/>
                  <a:gd name="connsiteY12" fmla="*/ 32980 h 1644610"/>
                  <a:gd name="connsiteX13" fmla="*/ 71065 w 1525159"/>
                  <a:gd name="connsiteY13" fmla="*/ 795933 h 1644610"/>
                  <a:gd name="connsiteX14" fmla="*/ 6295 w 1525159"/>
                  <a:gd name="connsiteY14" fmla="*/ 935950 h 1644610"/>
                  <a:gd name="connsiteX15" fmla="*/ 94877 w 1525159"/>
                  <a:gd name="connsiteY15" fmla="*/ 1062633 h 1644610"/>
                  <a:gd name="connsiteX16" fmla="*/ 1300742 w 1525159"/>
                  <a:gd name="connsiteY16" fmla="*/ 1624608 h 1644610"/>
                  <a:gd name="connsiteX17" fmla="*/ 1454095 w 1525159"/>
                  <a:gd name="connsiteY17" fmla="*/ 1611273 h 1644610"/>
                  <a:gd name="connsiteX18" fmla="*/ 1518865 w 1525159"/>
                  <a:gd name="connsiteY18" fmla="*/ 1471255 h 1644610"/>
                  <a:gd name="connsiteX19" fmla="*/ 1403612 w 1525159"/>
                  <a:gd name="connsiteY19" fmla="*/ 145375 h 1644610"/>
                  <a:gd name="connsiteX20" fmla="*/ 1315030 w 1525159"/>
                  <a:gd name="connsiteY20" fmla="*/ 18693 h 1644610"/>
                  <a:gd name="connsiteX21" fmla="*/ 1249307 w 1525159"/>
                  <a:gd name="connsiteY21" fmla="*/ 4405 h 1644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25159" h="1644610">
                    <a:moveTo>
                      <a:pt x="1365512" y="1644610"/>
                    </a:moveTo>
                    <a:cubicBezTo>
                      <a:pt x="1342652" y="1644610"/>
                      <a:pt x="1319792" y="1639848"/>
                      <a:pt x="1297885" y="1629370"/>
                    </a:cubicBezTo>
                    <a:lnTo>
                      <a:pt x="92020" y="1067395"/>
                    </a:lnTo>
                    <a:cubicBezTo>
                      <a:pt x="39632" y="1042630"/>
                      <a:pt x="5342" y="994053"/>
                      <a:pt x="580" y="936903"/>
                    </a:cubicBezTo>
                    <a:cubicBezTo>
                      <a:pt x="-4183" y="879753"/>
                      <a:pt x="20582" y="825460"/>
                      <a:pt x="68207" y="792123"/>
                    </a:cubicBezTo>
                    <a:lnTo>
                      <a:pt x="1157867" y="29170"/>
                    </a:lnTo>
                    <a:cubicBezTo>
                      <a:pt x="1205492" y="-4167"/>
                      <a:pt x="1264547" y="-8930"/>
                      <a:pt x="1316935" y="14883"/>
                    </a:cubicBezTo>
                    <a:cubicBezTo>
                      <a:pt x="1369322" y="39648"/>
                      <a:pt x="1403612" y="88225"/>
                      <a:pt x="1408375" y="145375"/>
                    </a:cubicBezTo>
                    <a:lnTo>
                      <a:pt x="1524580" y="1470303"/>
                    </a:lnTo>
                    <a:cubicBezTo>
                      <a:pt x="1529342" y="1527453"/>
                      <a:pt x="1504577" y="1581745"/>
                      <a:pt x="1456952" y="1615083"/>
                    </a:cubicBezTo>
                    <a:cubicBezTo>
                      <a:pt x="1429330" y="1634133"/>
                      <a:pt x="1397897" y="1644610"/>
                      <a:pt x="1365512" y="1644610"/>
                    </a:cubicBezTo>
                    <a:close/>
                    <a:moveTo>
                      <a:pt x="1249307" y="4405"/>
                    </a:moveTo>
                    <a:cubicBezTo>
                      <a:pt x="1218827" y="4405"/>
                      <a:pt x="1187395" y="13930"/>
                      <a:pt x="1160725" y="32980"/>
                    </a:cubicBezTo>
                    <a:lnTo>
                      <a:pt x="71065" y="795933"/>
                    </a:lnTo>
                    <a:cubicBezTo>
                      <a:pt x="25345" y="828318"/>
                      <a:pt x="580" y="880705"/>
                      <a:pt x="6295" y="935950"/>
                    </a:cubicBezTo>
                    <a:cubicBezTo>
                      <a:pt x="12010" y="991195"/>
                      <a:pt x="44395" y="1038820"/>
                      <a:pt x="94877" y="1062633"/>
                    </a:cubicBezTo>
                    <a:lnTo>
                      <a:pt x="1300742" y="1624608"/>
                    </a:lnTo>
                    <a:cubicBezTo>
                      <a:pt x="1351225" y="1648420"/>
                      <a:pt x="1408375" y="1642705"/>
                      <a:pt x="1454095" y="1611273"/>
                    </a:cubicBezTo>
                    <a:cubicBezTo>
                      <a:pt x="1499815" y="1578888"/>
                      <a:pt x="1524580" y="1527453"/>
                      <a:pt x="1518865" y="1471255"/>
                    </a:cubicBezTo>
                    <a:lnTo>
                      <a:pt x="1403612" y="145375"/>
                    </a:lnTo>
                    <a:cubicBezTo>
                      <a:pt x="1398850" y="90130"/>
                      <a:pt x="1365512" y="42505"/>
                      <a:pt x="1315030" y="18693"/>
                    </a:cubicBezTo>
                    <a:cubicBezTo>
                      <a:pt x="1294075" y="9168"/>
                      <a:pt x="1271215" y="4405"/>
                      <a:pt x="1249307" y="4405"/>
                    </a:cubicBezTo>
                    <a:close/>
                  </a:path>
                </a:pathLst>
              </a:custGeom>
              <a:grpFill/>
              <a:ln w="9525" cap="flat">
                <a:noFill/>
                <a:prstDash val="solid"/>
                <a:miter/>
              </a:ln>
            </p:spPr>
            <p:txBody>
              <a:bodyPr rtlCol="0" anchor="ctr"/>
              <a:lstStyle/>
              <a:p>
                <a:endParaRPr lang="en-US" sz="1730"/>
              </a:p>
            </p:txBody>
          </p:sp>
          <p:sp>
            <p:nvSpPr>
              <p:cNvPr id="67" name="Freeform: Shape 66">
                <a:extLst>
                  <a:ext uri="{FF2B5EF4-FFF2-40B4-BE49-F238E27FC236}">
                    <a16:creationId xmlns:a16="http://schemas.microsoft.com/office/drawing/2014/main" id="{1CB79995-5784-46B8-8607-92B5827FD726}"/>
                  </a:ext>
                </a:extLst>
              </p:cNvPr>
              <p:cNvSpPr/>
              <p:nvPr/>
            </p:nvSpPr>
            <p:spPr>
              <a:xfrm>
                <a:off x="5498775" y="2833512"/>
                <a:ext cx="1599894" cy="1610534"/>
              </a:xfrm>
              <a:custGeom>
                <a:avLst/>
                <a:gdLst>
                  <a:gd name="connsiteX0" fmla="*/ 1116654 w 1599894"/>
                  <a:gd name="connsiteY0" fmla="*/ 1610535 h 1610534"/>
                  <a:gd name="connsiteX1" fmla="*/ 1006164 w 1599894"/>
                  <a:gd name="connsiteY1" fmla="*/ 1565767 h 1610534"/>
                  <a:gd name="connsiteX2" fmla="*/ 48901 w 1599894"/>
                  <a:gd name="connsiteY2" fmla="*/ 641842 h 1610534"/>
                  <a:gd name="connsiteX3" fmla="*/ 5086 w 1599894"/>
                  <a:gd name="connsiteY3" fmla="*/ 488490 h 1610534"/>
                  <a:gd name="connsiteX4" fmla="*/ 116529 w 1599894"/>
                  <a:gd name="connsiteY4" fmla="*/ 373237 h 1610534"/>
                  <a:gd name="connsiteX5" fmla="*/ 1395736 w 1599894"/>
                  <a:gd name="connsiteY5" fmla="*/ 6525 h 1610534"/>
                  <a:gd name="connsiteX6" fmla="*/ 1550994 w 1599894"/>
                  <a:gd name="connsiteY6" fmla="*/ 45577 h 1610534"/>
                  <a:gd name="connsiteX7" fmla="*/ 1594809 w 1599894"/>
                  <a:gd name="connsiteY7" fmla="*/ 198930 h 1610534"/>
                  <a:gd name="connsiteX8" fmla="*/ 1271911 w 1599894"/>
                  <a:gd name="connsiteY8" fmla="*/ 1488615 h 1610534"/>
                  <a:gd name="connsiteX9" fmla="*/ 1160469 w 1599894"/>
                  <a:gd name="connsiteY9" fmla="*/ 1603867 h 1610534"/>
                  <a:gd name="connsiteX10" fmla="*/ 1116654 w 1599894"/>
                  <a:gd name="connsiteY10" fmla="*/ 1610535 h 1610534"/>
                  <a:gd name="connsiteX11" fmla="*/ 1439551 w 1599894"/>
                  <a:gd name="connsiteY11" fmla="*/ 4620 h 1610534"/>
                  <a:gd name="connsiteX12" fmla="*/ 1396689 w 1599894"/>
                  <a:gd name="connsiteY12" fmla="*/ 10335 h 1610534"/>
                  <a:gd name="connsiteX13" fmla="*/ 117481 w 1599894"/>
                  <a:gd name="connsiteY13" fmla="*/ 378000 h 1610534"/>
                  <a:gd name="connsiteX14" fmla="*/ 9849 w 1599894"/>
                  <a:gd name="connsiteY14" fmla="*/ 489442 h 1610534"/>
                  <a:gd name="connsiteX15" fmla="*/ 52711 w 1599894"/>
                  <a:gd name="connsiteY15" fmla="*/ 638033 h 1610534"/>
                  <a:gd name="connsiteX16" fmla="*/ 1009974 w 1599894"/>
                  <a:gd name="connsiteY16" fmla="*/ 1561958 h 1610534"/>
                  <a:gd name="connsiteX17" fmla="*/ 1159516 w 1599894"/>
                  <a:gd name="connsiteY17" fmla="*/ 1599105 h 1610534"/>
                  <a:gd name="connsiteX18" fmla="*/ 1267149 w 1599894"/>
                  <a:gd name="connsiteY18" fmla="*/ 1487663 h 1610534"/>
                  <a:gd name="connsiteX19" fmla="*/ 1589094 w 1599894"/>
                  <a:gd name="connsiteY19" fmla="*/ 197025 h 1610534"/>
                  <a:gd name="connsiteX20" fmla="*/ 1546231 w 1599894"/>
                  <a:gd name="connsiteY20" fmla="*/ 48435 h 1610534"/>
                  <a:gd name="connsiteX21" fmla="*/ 1439551 w 1599894"/>
                  <a:gd name="connsiteY21" fmla="*/ 4620 h 1610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99894" h="1610534">
                    <a:moveTo>
                      <a:pt x="1116654" y="1610535"/>
                    </a:moveTo>
                    <a:cubicBezTo>
                      <a:pt x="1075696" y="1610535"/>
                      <a:pt x="1036644" y="1595295"/>
                      <a:pt x="1006164" y="1565767"/>
                    </a:cubicBezTo>
                    <a:lnTo>
                      <a:pt x="48901" y="641842"/>
                    </a:lnTo>
                    <a:cubicBezTo>
                      <a:pt x="6991" y="601837"/>
                      <a:pt x="-9201" y="544687"/>
                      <a:pt x="5086" y="488490"/>
                    </a:cubicBezTo>
                    <a:cubicBezTo>
                      <a:pt x="19374" y="432292"/>
                      <a:pt x="60331" y="389430"/>
                      <a:pt x="116529" y="373237"/>
                    </a:cubicBezTo>
                    <a:lnTo>
                      <a:pt x="1395736" y="6525"/>
                    </a:lnTo>
                    <a:cubicBezTo>
                      <a:pt x="1450981" y="-9668"/>
                      <a:pt x="1509084" y="4620"/>
                      <a:pt x="1550994" y="45577"/>
                    </a:cubicBezTo>
                    <a:cubicBezTo>
                      <a:pt x="1592904" y="85582"/>
                      <a:pt x="1609096" y="142732"/>
                      <a:pt x="1594809" y="198930"/>
                    </a:cubicBezTo>
                    <a:lnTo>
                      <a:pt x="1271911" y="1488615"/>
                    </a:lnTo>
                    <a:cubicBezTo>
                      <a:pt x="1257624" y="1544813"/>
                      <a:pt x="1216666" y="1587675"/>
                      <a:pt x="1160469" y="1603867"/>
                    </a:cubicBezTo>
                    <a:cubicBezTo>
                      <a:pt x="1146181" y="1607678"/>
                      <a:pt x="1130941" y="1610535"/>
                      <a:pt x="1116654" y="1610535"/>
                    </a:cubicBezTo>
                    <a:close/>
                    <a:moveTo>
                      <a:pt x="1439551" y="4620"/>
                    </a:moveTo>
                    <a:cubicBezTo>
                      <a:pt x="1425264" y="4620"/>
                      <a:pt x="1410976" y="6525"/>
                      <a:pt x="1396689" y="10335"/>
                    </a:cubicBezTo>
                    <a:lnTo>
                      <a:pt x="117481" y="378000"/>
                    </a:lnTo>
                    <a:cubicBezTo>
                      <a:pt x="64141" y="393240"/>
                      <a:pt x="24136" y="435150"/>
                      <a:pt x="9849" y="489442"/>
                    </a:cubicBezTo>
                    <a:cubicBezTo>
                      <a:pt x="-3487" y="543735"/>
                      <a:pt x="12706" y="598980"/>
                      <a:pt x="52711" y="638033"/>
                    </a:cubicBezTo>
                    <a:lnTo>
                      <a:pt x="1009974" y="1561958"/>
                    </a:lnTo>
                    <a:cubicBezTo>
                      <a:pt x="1049979" y="1601010"/>
                      <a:pt x="1106176" y="1614345"/>
                      <a:pt x="1159516" y="1599105"/>
                    </a:cubicBezTo>
                    <a:cubicBezTo>
                      <a:pt x="1212856" y="1583865"/>
                      <a:pt x="1252861" y="1541955"/>
                      <a:pt x="1267149" y="1487663"/>
                    </a:cubicBezTo>
                    <a:lnTo>
                      <a:pt x="1589094" y="197025"/>
                    </a:lnTo>
                    <a:cubicBezTo>
                      <a:pt x="1602429" y="142732"/>
                      <a:pt x="1586236" y="87487"/>
                      <a:pt x="1546231" y="48435"/>
                    </a:cubicBezTo>
                    <a:cubicBezTo>
                      <a:pt x="1516704" y="19860"/>
                      <a:pt x="1478604" y="4620"/>
                      <a:pt x="1439551" y="4620"/>
                    </a:cubicBezTo>
                    <a:close/>
                  </a:path>
                </a:pathLst>
              </a:custGeom>
              <a:grpFill/>
              <a:ln w="9525" cap="flat">
                <a:noFill/>
                <a:prstDash val="solid"/>
                <a:miter/>
              </a:ln>
            </p:spPr>
            <p:txBody>
              <a:bodyPr rtlCol="0" anchor="ctr"/>
              <a:lstStyle/>
              <a:p>
                <a:endParaRPr lang="en-US" sz="1730"/>
              </a:p>
            </p:txBody>
          </p:sp>
          <p:sp>
            <p:nvSpPr>
              <p:cNvPr id="68" name="Freeform: Shape 67">
                <a:extLst>
                  <a:ext uri="{FF2B5EF4-FFF2-40B4-BE49-F238E27FC236}">
                    <a16:creationId xmlns:a16="http://schemas.microsoft.com/office/drawing/2014/main" id="{C2CD6B3F-A5CA-4C9E-A462-6CF2EE2A5719}"/>
                  </a:ext>
                </a:extLst>
              </p:cNvPr>
              <p:cNvSpPr/>
              <p:nvPr/>
            </p:nvSpPr>
            <p:spPr>
              <a:xfrm>
                <a:off x="5574695" y="3024613"/>
                <a:ext cx="1649985" cy="1506110"/>
              </a:xfrm>
              <a:custGeom>
                <a:avLst/>
                <a:gdLst>
                  <a:gd name="connsiteX0" fmla="*/ 764509 w 1649985"/>
                  <a:gd name="connsiteY0" fmla="*/ 1506111 h 1506110"/>
                  <a:gd name="connsiteX1" fmla="*/ 755937 w 1649985"/>
                  <a:gd name="connsiteY1" fmla="*/ 1506111 h 1506110"/>
                  <a:gd name="connsiteX2" fmla="*/ 621634 w 1649985"/>
                  <a:gd name="connsiteY2" fmla="*/ 1419433 h 1506110"/>
                  <a:gd name="connsiteX3" fmla="*/ 17749 w 1649985"/>
                  <a:gd name="connsiteY3" fmla="*/ 232618 h 1506110"/>
                  <a:gd name="connsiteX4" fmla="*/ 26322 w 1649985"/>
                  <a:gd name="connsiteY4" fmla="*/ 72598 h 1506110"/>
                  <a:gd name="connsiteX5" fmla="*/ 169197 w 1649985"/>
                  <a:gd name="connsiteY5" fmla="*/ 208 h 1506110"/>
                  <a:gd name="connsiteX6" fmla="*/ 1497934 w 1649985"/>
                  <a:gd name="connsiteY6" fmla="*/ 69741 h 1506110"/>
                  <a:gd name="connsiteX7" fmla="*/ 1632237 w 1649985"/>
                  <a:gd name="connsiteY7" fmla="*/ 156418 h 1506110"/>
                  <a:gd name="connsiteX8" fmla="*/ 1623664 w 1649985"/>
                  <a:gd name="connsiteY8" fmla="*/ 316438 h 1506110"/>
                  <a:gd name="connsiteX9" fmla="*/ 898812 w 1649985"/>
                  <a:gd name="connsiteY9" fmla="*/ 1431816 h 1506110"/>
                  <a:gd name="connsiteX10" fmla="*/ 764509 w 1649985"/>
                  <a:gd name="connsiteY10" fmla="*/ 1506111 h 1506110"/>
                  <a:gd name="connsiteX11" fmla="*/ 22512 w 1649985"/>
                  <a:gd name="connsiteY11" fmla="*/ 230713 h 1506110"/>
                  <a:gd name="connsiteX12" fmla="*/ 626397 w 1649985"/>
                  <a:gd name="connsiteY12" fmla="*/ 1415623 h 1506110"/>
                  <a:gd name="connsiteX13" fmla="*/ 755937 w 1649985"/>
                  <a:gd name="connsiteY13" fmla="*/ 1499443 h 1506110"/>
                  <a:gd name="connsiteX14" fmla="*/ 893097 w 1649985"/>
                  <a:gd name="connsiteY14" fmla="*/ 1428958 h 1506110"/>
                  <a:gd name="connsiteX15" fmla="*/ 1617949 w 1649985"/>
                  <a:gd name="connsiteY15" fmla="*/ 313581 h 1506110"/>
                  <a:gd name="connsiteX16" fmla="*/ 1625569 w 1649985"/>
                  <a:gd name="connsiteY16" fmla="*/ 159276 h 1506110"/>
                  <a:gd name="connsiteX17" fmla="*/ 1496029 w 1649985"/>
                  <a:gd name="connsiteY17" fmla="*/ 75456 h 1506110"/>
                  <a:gd name="connsiteX18" fmla="*/ 168244 w 1649985"/>
                  <a:gd name="connsiteY18" fmla="*/ 5923 h 1506110"/>
                  <a:gd name="connsiteX19" fmla="*/ 31084 w 1649985"/>
                  <a:gd name="connsiteY19" fmla="*/ 76408 h 1506110"/>
                  <a:gd name="connsiteX20" fmla="*/ 22512 w 1649985"/>
                  <a:gd name="connsiteY20" fmla="*/ 230713 h 1506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649985" h="1506110">
                    <a:moveTo>
                      <a:pt x="764509" y="1506111"/>
                    </a:moveTo>
                    <a:cubicBezTo>
                      <a:pt x="761652" y="1506111"/>
                      <a:pt x="758794" y="1506111"/>
                      <a:pt x="755937" y="1506111"/>
                    </a:cubicBezTo>
                    <a:cubicBezTo>
                      <a:pt x="697834" y="1503253"/>
                      <a:pt x="648304" y="1470868"/>
                      <a:pt x="621634" y="1419433"/>
                    </a:cubicBezTo>
                    <a:lnTo>
                      <a:pt x="17749" y="232618"/>
                    </a:lnTo>
                    <a:cubicBezTo>
                      <a:pt x="-8921" y="181183"/>
                      <a:pt x="-5111" y="121176"/>
                      <a:pt x="26322" y="72598"/>
                    </a:cubicBezTo>
                    <a:cubicBezTo>
                      <a:pt x="57754" y="24021"/>
                      <a:pt x="111094" y="-2649"/>
                      <a:pt x="169197" y="208"/>
                    </a:cubicBezTo>
                    <a:lnTo>
                      <a:pt x="1497934" y="69741"/>
                    </a:lnTo>
                    <a:cubicBezTo>
                      <a:pt x="1556037" y="72598"/>
                      <a:pt x="1605567" y="104983"/>
                      <a:pt x="1632237" y="156418"/>
                    </a:cubicBezTo>
                    <a:cubicBezTo>
                      <a:pt x="1658907" y="207853"/>
                      <a:pt x="1655097" y="267861"/>
                      <a:pt x="1623664" y="316438"/>
                    </a:cubicBezTo>
                    <a:lnTo>
                      <a:pt x="898812" y="1431816"/>
                    </a:lnTo>
                    <a:cubicBezTo>
                      <a:pt x="868332" y="1478488"/>
                      <a:pt x="818802" y="1506111"/>
                      <a:pt x="764509" y="1506111"/>
                    </a:cubicBezTo>
                    <a:close/>
                    <a:moveTo>
                      <a:pt x="22512" y="230713"/>
                    </a:moveTo>
                    <a:lnTo>
                      <a:pt x="626397" y="1415623"/>
                    </a:lnTo>
                    <a:cubicBezTo>
                      <a:pt x="652114" y="1465153"/>
                      <a:pt x="699739" y="1496586"/>
                      <a:pt x="755937" y="1499443"/>
                    </a:cubicBezTo>
                    <a:cubicBezTo>
                      <a:pt x="812134" y="1502301"/>
                      <a:pt x="862617" y="1476583"/>
                      <a:pt x="893097" y="1428958"/>
                    </a:cubicBezTo>
                    <a:lnTo>
                      <a:pt x="1617949" y="313581"/>
                    </a:lnTo>
                    <a:cubicBezTo>
                      <a:pt x="1648429" y="266908"/>
                      <a:pt x="1651287" y="208806"/>
                      <a:pt x="1625569" y="159276"/>
                    </a:cubicBezTo>
                    <a:cubicBezTo>
                      <a:pt x="1599852" y="109746"/>
                      <a:pt x="1552227" y="78313"/>
                      <a:pt x="1496029" y="75456"/>
                    </a:cubicBezTo>
                    <a:lnTo>
                      <a:pt x="168244" y="5923"/>
                    </a:lnTo>
                    <a:cubicBezTo>
                      <a:pt x="112999" y="3066"/>
                      <a:pt x="61564" y="28783"/>
                      <a:pt x="31084" y="76408"/>
                    </a:cubicBezTo>
                    <a:cubicBezTo>
                      <a:pt x="604" y="123081"/>
                      <a:pt x="-3206" y="181183"/>
                      <a:pt x="22512" y="230713"/>
                    </a:cubicBezTo>
                    <a:close/>
                  </a:path>
                </a:pathLst>
              </a:custGeom>
              <a:grpFill/>
              <a:ln w="9525" cap="flat">
                <a:noFill/>
                <a:prstDash val="solid"/>
                <a:miter/>
              </a:ln>
            </p:spPr>
            <p:txBody>
              <a:bodyPr rtlCol="0" anchor="ctr"/>
              <a:lstStyle/>
              <a:p>
                <a:endParaRPr lang="en-US" sz="1730"/>
              </a:p>
            </p:txBody>
          </p:sp>
          <p:sp>
            <p:nvSpPr>
              <p:cNvPr id="69" name="Freeform: Shape 68">
                <a:extLst>
                  <a:ext uri="{FF2B5EF4-FFF2-40B4-BE49-F238E27FC236}">
                    <a16:creationId xmlns:a16="http://schemas.microsoft.com/office/drawing/2014/main" id="{078CAE18-6328-4577-A1E2-68D4E723AA5D}"/>
                  </a:ext>
                </a:extLst>
              </p:cNvPr>
              <p:cNvSpPr/>
              <p:nvPr/>
            </p:nvSpPr>
            <p:spPr>
              <a:xfrm>
                <a:off x="5703352" y="2884241"/>
                <a:ext cx="1552692" cy="1637910"/>
              </a:xfrm>
              <a:custGeom>
                <a:avLst/>
                <a:gdLst>
                  <a:gd name="connsiteX0" fmla="*/ 345340 w 1552692"/>
                  <a:gd name="connsiteY0" fmla="*/ 1637910 h 1637910"/>
                  <a:gd name="connsiteX1" fmla="*/ 285332 w 1552692"/>
                  <a:gd name="connsiteY1" fmla="*/ 1626480 h 1637910"/>
                  <a:gd name="connsiteX2" fmla="*/ 187225 w 1552692"/>
                  <a:gd name="connsiteY2" fmla="*/ 1500750 h 1637910"/>
                  <a:gd name="connsiteX3" fmla="*/ 1487 w 1552692"/>
                  <a:gd name="connsiteY3" fmla="*/ 182490 h 1637910"/>
                  <a:gd name="connsiteX4" fmla="*/ 61495 w 1552692"/>
                  <a:gd name="connsiteY4" fmla="*/ 33900 h 1637910"/>
                  <a:gd name="connsiteX5" fmla="*/ 219610 w 1552692"/>
                  <a:gd name="connsiteY5" fmla="*/ 11993 h 1637910"/>
                  <a:gd name="connsiteX6" fmla="*/ 1453097 w 1552692"/>
                  <a:gd name="connsiteY6" fmla="*/ 510150 h 1637910"/>
                  <a:gd name="connsiteX7" fmla="*/ 1551205 w 1552692"/>
                  <a:gd name="connsiteY7" fmla="*/ 635880 h 1637910"/>
                  <a:gd name="connsiteX8" fmla="*/ 1491197 w 1552692"/>
                  <a:gd name="connsiteY8" fmla="*/ 784470 h 1637910"/>
                  <a:gd name="connsiteX9" fmla="*/ 442495 w 1552692"/>
                  <a:gd name="connsiteY9" fmla="*/ 1603620 h 1637910"/>
                  <a:gd name="connsiteX10" fmla="*/ 345340 w 1552692"/>
                  <a:gd name="connsiteY10" fmla="*/ 1637910 h 1637910"/>
                  <a:gd name="connsiteX11" fmla="*/ 7202 w 1552692"/>
                  <a:gd name="connsiteY11" fmla="*/ 182490 h 1637910"/>
                  <a:gd name="connsiteX12" fmla="*/ 191987 w 1552692"/>
                  <a:gd name="connsiteY12" fmla="*/ 1499798 h 1637910"/>
                  <a:gd name="connsiteX13" fmla="*/ 287237 w 1552692"/>
                  <a:gd name="connsiteY13" fmla="*/ 1621718 h 1637910"/>
                  <a:gd name="connsiteX14" fmla="*/ 439637 w 1552692"/>
                  <a:gd name="connsiteY14" fmla="*/ 1599810 h 1637910"/>
                  <a:gd name="connsiteX15" fmla="*/ 1488340 w 1552692"/>
                  <a:gd name="connsiteY15" fmla="*/ 780660 h 1637910"/>
                  <a:gd name="connsiteX16" fmla="*/ 1546442 w 1552692"/>
                  <a:gd name="connsiteY16" fmla="*/ 637785 h 1637910"/>
                  <a:gd name="connsiteX17" fmla="*/ 1451192 w 1552692"/>
                  <a:gd name="connsiteY17" fmla="*/ 515865 h 1637910"/>
                  <a:gd name="connsiteX18" fmla="*/ 217705 w 1552692"/>
                  <a:gd name="connsiteY18" fmla="*/ 17708 h 1637910"/>
                  <a:gd name="connsiteX19" fmla="*/ 65305 w 1552692"/>
                  <a:gd name="connsiteY19" fmla="*/ 39615 h 1637910"/>
                  <a:gd name="connsiteX20" fmla="*/ 7202 w 1552692"/>
                  <a:gd name="connsiteY20" fmla="*/ 182490 h 163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552692" h="1637910">
                    <a:moveTo>
                      <a:pt x="345340" y="1637910"/>
                    </a:moveTo>
                    <a:cubicBezTo>
                      <a:pt x="325337" y="1637910"/>
                      <a:pt x="304382" y="1634100"/>
                      <a:pt x="285332" y="1626480"/>
                    </a:cubicBezTo>
                    <a:cubicBezTo>
                      <a:pt x="231992" y="1604573"/>
                      <a:pt x="194845" y="1557900"/>
                      <a:pt x="187225" y="1500750"/>
                    </a:cubicBezTo>
                    <a:lnTo>
                      <a:pt x="1487" y="182490"/>
                    </a:lnTo>
                    <a:cubicBezTo>
                      <a:pt x="-6133" y="125340"/>
                      <a:pt x="15775" y="70095"/>
                      <a:pt x="61495" y="33900"/>
                    </a:cubicBezTo>
                    <a:cubicBezTo>
                      <a:pt x="107215" y="-1342"/>
                      <a:pt x="166270" y="-9915"/>
                      <a:pt x="219610" y="11993"/>
                    </a:cubicBezTo>
                    <a:lnTo>
                      <a:pt x="1453097" y="510150"/>
                    </a:lnTo>
                    <a:cubicBezTo>
                      <a:pt x="1506437" y="532058"/>
                      <a:pt x="1543585" y="578730"/>
                      <a:pt x="1551205" y="635880"/>
                    </a:cubicBezTo>
                    <a:cubicBezTo>
                      <a:pt x="1558825" y="693030"/>
                      <a:pt x="1536917" y="748275"/>
                      <a:pt x="1491197" y="784470"/>
                    </a:cubicBezTo>
                    <a:lnTo>
                      <a:pt x="442495" y="1603620"/>
                    </a:lnTo>
                    <a:cubicBezTo>
                      <a:pt x="414872" y="1626480"/>
                      <a:pt x="380582" y="1637910"/>
                      <a:pt x="345340" y="1637910"/>
                    </a:cubicBezTo>
                    <a:close/>
                    <a:moveTo>
                      <a:pt x="7202" y="182490"/>
                    </a:moveTo>
                    <a:lnTo>
                      <a:pt x="191987" y="1499798"/>
                    </a:lnTo>
                    <a:cubicBezTo>
                      <a:pt x="199607" y="1555043"/>
                      <a:pt x="234850" y="1600763"/>
                      <a:pt x="287237" y="1621718"/>
                    </a:cubicBezTo>
                    <a:cubicBezTo>
                      <a:pt x="338672" y="1642673"/>
                      <a:pt x="395822" y="1635053"/>
                      <a:pt x="439637" y="1599810"/>
                    </a:cubicBezTo>
                    <a:lnTo>
                      <a:pt x="1488340" y="780660"/>
                    </a:lnTo>
                    <a:cubicBezTo>
                      <a:pt x="1532155" y="746370"/>
                      <a:pt x="1554062" y="693030"/>
                      <a:pt x="1546442" y="637785"/>
                    </a:cubicBezTo>
                    <a:cubicBezTo>
                      <a:pt x="1538822" y="582540"/>
                      <a:pt x="1503580" y="536820"/>
                      <a:pt x="1451192" y="515865"/>
                    </a:cubicBezTo>
                    <a:lnTo>
                      <a:pt x="217705" y="17708"/>
                    </a:lnTo>
                    <a:cubicBezTo>
                      <a:pt x="166270" y="-3247"/>
                      <a:pt x="109120" y="4373"/>
                      <a:pt x="65305" y="39615"/>
                    </a:cubicBezTo>
                    <a:cubicBezTo>
                      <a:pt x="20537" y="72953"/>
                      <a:pt x="-418" y="127245"/>
                      <a:pt x="7202" y="182490"/>
                    </a:cubicBezTo>
                    <a:close/>
                  </a:path>
                </a:pathLst>
              </a:custGeom>
              <a:grpFill/>
              <a:ln w="9525" cap="flat">
                <a:noFill/>
                <a:prstDash val="solid"/>
                <a:miter/>
              </a:ln>
            </p:spPr>
            <p:txBody>
              <a:bodyPr rtlCol="0" anchor="ctr"/>
              <a:lstStyle/>
              <a:p>
                <a:endParaRPr lang="en-US" sz="1730"/>
              </a:p>
            </p:txBody>
          </p:sp>
          <p:sp>
            <p:nvSpPr>
              <p:cNvPr id="70" name="Freeform: Shape 69">
                <a:extLst>
                  <a:ext uri="{FF2B5EF4-FFF2-40B4-BE49-F238E27FC236}">
                    <a16:creationId xmlns:a16="http://schemas.microsoft.com/office/drawing/2014/main" id="{EBA2E409-2F87-44E1-BDE0-C3F0C5F0EE68}"/>
                  </a:ext>
                </a:extLst>
              </p:cNvPr>
              <p:cNvSpPr/>
              <p:nvPr/>
            </p:nvSpPr>
            <p:spPr>
              <a:xfrm>
                <a:off x="5617251" y="2793839"/>
                <a:ext cx="1577256" cy="1626394"/>
              </a:xfrm>
              <a:custGeom>
                <a:avLst/>
                <a:gdLst>
                  <a:gd name="connsiteX0" fmla="*/ 159026 w 1577256"/>
                  <a:gd name="connsiteY0" fmla="*/ 1626395 h 1626394"/>
                  <a:gd name="connsiteX1" fmla="*/ 55203 w 1577256"/>
                  <a:gd name="connsiteY1" fmla="*/ 1587342 h 1626394"/>
                  <a:gd name="connsiteX2" fmla="*/ 2816 w 1577256"/>
                  <a:gd name="connsiteY2" fmla="*/ 1435895 h 1626394"/>
                  <a:gd name="connsiteX3" fmla="*/ 256181 w 1577256"/>
                  <a:gd name="connsiteY3" fmla="*/ 130017 h 1626394"/>
                  <a:gd name="connsiteX4" fmla="*/ 360956 w 1577256"/>
                  <a:gd name="connsiteY4" fmla="*/ 9050 h 1626394"/>
                  <a:gd name="connsiteX5" fmla="*/ 518118 w 1577256"/>
                  <a:gd name="connsiteY5" fmla="*/ 39530 h 1626394"/>
                  <a:gd name="connsiteX6" fmla="*/ 1522053 w 1577256"/>
                  <a:gd name="connsiteY6" fmla="*/ 912019 h 1626394"/>
                  <a:gd name="connsiteX7" fmla="*/ 1574441 w 1577256"/>
                  <a:gd name="connsiteY7" fmla="*/ 1063467 h 1626394"/>
                  <a:gd name="connsiteX8" fmla="*/ 1469666 w 1577256"/>
                  <a:gd name="connsiteY8" fmla="*/ 1184435 h 1626394"/>
                  <a:gd name="connsiteX9" fmla="*/ 211413 w 1577256"/>
                  <a:gd name="connsiteY9" fmla="*/ 1616870 h 1626394"/>
                  <a:gd name="connsiteX10" fmla="*/ 159026 w 1577256"/>
                  <a:gd name="connsiteY10" fmla="*/ 1626395 h 1626394"/>
                  <a:gd name="connsiteX11" fmla="*/ 259038 w 1577256"/>
                  <a:gd name="connsiteY11" fmla="*/ 130017 h 1626394"/>
                  <a:gd name="connsiteX12" fmla="*/ 261896 w 1577256"/>
                  <a:gd name="connsiteY12" fmla="*/ 130970 h 1626394"/>
                  <a:gd name="connsiteX13" fmla="*/ 7578 w 1577256"/>
                  <a:gd name="connsiteY13" fmla="*/ 1436847 h 1626394"/>
                  <a:gd name="connsiteX14" fmla="*/ 58061 w 1577256"/>
                  <a:gd name="connsiteY14" fmla="*/ 1582580 h 1626394"/>
                  <a:gd name="connsiteX15" fmla="*/ 209508 w 1577256"/>
                  <a:gd name="connsiteY15" fmla="*/ 1612107 h 1626394"/>
                  <a:gd name="connsiteX16" fmla="*/ 1467761 w 1577256"/>
                  <a:gd name="connsiteY16" fmla="*/ 1178720 h 1626394"/>
                  <a:gd name="connsiteX17" fmla="*/ 1568726 w 1577256"/>
                  <a:gd name="connsiteY17" fmla="*/ 1062515 h 1626394"/>
                  <a:gd name="connsiteX18" fmla="*/ 1518243 w 1577256"/>
                  <a:gd name="connsiteY18" fmla="*/ 916782 h 1626394"/>
                  <a:gd name="connsiteX19" fmla="*/ 514308 w 1577256"/>
                  <a:gd name="connsiteY19" fmla="*/ 43340 h 1626394"/>
                  <a:gd name="connsiteX20" fmla="*/ 362861 w 1577256"/>
                  <a:gd name="connsiteY20" fmla="*/ 13812 h 1626394"/>
                  <a:gd name="connsiteX21" fmla="*/ 261896 w 1577256"/>
                  <a:gd name="connsiteY21" fmla="*/ 130017 h 1626394"/>
                  <a:gd name="connsiteX22" fmla="*/ 259038 w 1577256"/>
                  <a:gd name="connsiteY22" fmla="*/ 130017 h 1626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577256" h="1626394">
                    <a:moveTo>
                      <a:pt x="159026" y="1626395"/>
                    </a:moveTo>
                    <a:cubicBezTo>
                      <a:pt x="120926" y="1626395"/>
                      <a:pt x="84731" y="1613060"/>
                      <a:pt x="55203" y="1587342"/>
                    </a:cubicBezTo>
                    <a:cubicBezTo>
                      <a:pt x="11388" y="1549242"/>
                      <a:pt x="-7662" y="1493045"/>
                      <a:pt x="2816" y="1435895"/>
                    </a:cubicBezTo>
                    <a:lnTo>
                      <a:pt x="256181" y="130017"/>
                    </a:lnTo>
                    <a:cubicBezTo>
                      <a:pt x="267611" y="72867"/>
                      <a:pt x="306663" y="28100"/>
                      <a:pt x="360956" y="9050"/>
                    </a:cubicBezTo>
                    <a:cubicBezTo>
                      <a:pt x="415248" y="-10000"/>
                      <a:pt x="474303" y="1430"/>
                      <a:pt x="518118" y="39530"/>
                    </a:cubicBezTo>
                    <a:lnTo>
                      <a:pt x="1522053" y="912019"/>
                    </a:lnTo>
                    <a:cubicBezTo>
                      <a:pt x="1565868" y="950119"/>
                      <a:pt x="1584918" y="1006317"/>
                      <a:pt x="1574441" y="1063467"/>
                    </a:cubicBezTo>
                    <a:cubicBezTo>
                      <a:pt x="1563011" y="1120617"/>
                      <a:pt x="1523958" y="1165385"/>
                      <a:pt x="1469666" y="1184435"/>
                    </a:cubicBezTo>
                    <a:lnTo>
                      <a:pt x="211413" y="1616870"/>
                    </a:lnTo>
                    <a:cubicBezTo>
                      <a:pt x="194268" y="1623537"/>
                      <a:pt x="176171" y="1626395"/>
                      <a:pt x="159026" y="1626395"/>
                    </a:cubicBezTo>
                    <a:close/>
                    <a:moveTo>
                      <a:pt x="259038" y="130017"/>
                    </a:moveTo>
                    <a:lnTo>
                      <a:pt x="261896" y="130970"/>
                    </a:lnTo>
                    <a:lnTo>
                      <a:pt x="7578" y="1436847"/>
                    </a:lnTo>
                    <a:cubicBezTo>
                      <a:pt x="-2899" y="1492092"/>
                      <a:pt x="16151" y="1546385"/>
                      <a:pt x="58061" y="1582580"/>
                    </a:cubicBezTo>
                    <a:cubicBezTo>
                      <a:pt x="99971" y="1618775"/>
                      <a:pt x="157121" y="1630205"/>
                      <a:pt x="209508" y="1612107"/>
                    </a:cubicBezTo>
                    <a:lnTo>
                      <a:pt x="1467761" y="1178720"/>
                    </a:lnTo>
                    <a:cubicBezTo>
                      <a:pt x="1520148" y="1160622"/>
                      <a:pt x="1558248" y="1116807"/>
                      <a:pt x="1568726" y="1062515"/>
                    </a:cubicBezTo>
                    <a:cubicBezTo>
                      <a:pt x="1579203" y="1007269"/>
                      <a:pt x="1560153" y="952977"/>
                      <a:pt x="1518243" y="916782"/>
                    </a:cubicBezTo>
                    <a:lnTo>
                      <a:pt x="514308" y="43340"/>
                    </a:lnTo>
                    <a:cubicBezTo>
                      <a:pt x="472398" y="7145"/>
                      <a:pt x="415248" y="-4285"/>
                      <a:pt x="362861" y="13812"/>
                    </a:cubicBezTo>
                    <a:cubicBezTo>
                      <a:pt x="310473" y="31910"/>
                      <a:pt x="272373" y="75725"/>
                      <a:pt x="261896" y="130017"/>
                    </a:cubicBezTo>
                    <a:lnTo>
                      <a:pt x="259038" y="130017"/>
                    </a:lnTo>
                    <a:close/>
                  </a:path>
                </a:pathLst>
              </a:custGeom>
              <a:grpFill/>
              <a:ln w="9525" cap="flat">
                <a:noFill/>
                <a:prstDash val="solid"/>
                <a:miter/>
              </a:ln>
            </p:spPr>
            <p:txBody>
              <a:bodyPr rtlCol="0" anchor="ctr"/>
              <a:lstStyle/>
              <a:p>
                <a:endParaRPr lang="en-US" sz="1730"/>
              </a:p>
            </p:txBody>
          </p:sp>
          <p:sp>
            <p:nvSpPr>
              <p:cNvPr id="71" name="Freeform: Shape 70">
                <a:extLst>
                  <a:ext uri="{FF2B5EF4-FFF2-40B4-BE49-F238E27FC236}">
                    <a16:creationId xmlns:a16="http://schemas.microsoft.com/office/drawing/2014/main" id="{4B3569C1-CDDE-4300-A777-F5A88095235D}"/>
                  </a:ext>
                </a:extLst>
              </p:cNvPr>
              <p:cNvSpPr/>
              <p:nvPr/>
            </p:nvSpPr>
            <p:spPr>
              <a:xfrm>
                <a:off x="5392895" y="2761931"/>
                <a:ext cx="1648777" cy="1472564"/>
              </a:xfrm>
              <a:custGeom>
                <a:avLst/>
                <a:gdLst>
                  <a:gd name="connsiteX0" fmla="*/ 1490186 w 1648777"/>
                  <a:gd name="connsiteY0" fmla="*/ 1472565 h 1472564"/>
                  <a:gd name="connsiteX1" fmla="*/ 159544 w 1648777"/>
                  <a:gd name="connsiteY1" fmla="*/ 1472565 h 1472564"/>
                  <a:gd name="connsiteX2" fmla="*/ 21431 w 1648777"/>
                  <a:gd name="connsiteY2" fmla="*/ 1392555 h 1472564"/>
                  <a:gd name="connsiteX3" fmla="*/ 21431 w 1648777"/>
                  <a:gd name="connsiteY3" fmla="*/ 1232535 h 1472564"/>
                  <a:gd name="connsiteX4" fmla="*/ 686276 w 1648777"/>
                  <a:gd name="connsiteY4" fmla="*/ 80010 h 1472564"/>
                  <a:gd name="connsiteX5" fmla="*/ 824389 w 1648777"/>
                  <a:gd name="connsiteY5" fmla="*/ 0 h 1472564"/>
                  <a:gd name="connsiteX6" fmla="*/ 824389 w 1648777"/>
                  <a:gd name="connsiteY6" fmla="*/ 0 h 1472564"/>
                  <a:gd name="connsiteX7" fmla="*/ 962501 w 1648777"/>
                  <a:gd name="connsiteY7" fmla="*/ 80010 h 1472564"/>
                  <a:gd name="connsiteX8" fmla="*/ 1627346 w 1648777"/>
                  <a:gd name="connsiteY8" fmla="*/ 1232535 h 1472564"/>
                  <a:gd name="connsiteX9" fmla="*/ 1627346 w 1648777"/>
                  <a:gd name="connsiteY9" fmla="*/ 1392555 h 1472564"/>
                  <a:gd name="connsiteX10" fmla="*/ 1490186 w 1648777"/>
                  <a:gd name="connsiteY10" fmla="*/ 1472565 h 1472564"/>
                  <a:gd name="connsiteX11" fmla="*/ 691039 w 1648777"/>
                  <a:gd name="connsiteY11" fmla="*/ 83820 h 1472564"/>
                  <a:gd name="connsiteX12" fmla="*/ 26194 w 1648777"/>
                  <a:gd name="connsiteY12" fmla="*/ 1236345 h 1472564"/>
                  <a:gd name="connsiteX13" fmla="*/ 26194 w 1648777"/>
                  <a:gd name="connsiteY13" fmla="*/ 1390650 h 1472564"/>
                  <a:gd name="connsiteX14" fmla="*/ 159544 w 1648777"/>
                  <a:gd name="connsiteY14" fmla="*/ 1467803 h 1472564"/>
                  <a:gd name="connsiteX15" fmla="*/ 1490186 w 1648777"/>
                  <a:gd name="connsiteY15" fmla="*/ 1467803 h 1472564"/>
                  <a:gd name="connsiteX16" fmla="*/ 1623536 w 1648777"/>
                  <a:gd name="connsiteY16" fmla="*/ 1390650 h 1472564"/>
                  <a:gd name="connsiteX17" fmla="*/ 1623536 w 1648777"/>
                  <a:gd name="connsiteY17" fmla="*/ 1236345 h 1472564"/>
                  <a:gd name="connsiteX18" fmla="*/ 958691 w 1648777"/>
                  <a:gd name="connsiteY18" fmla="*/ 83820 h 1472564"/>
                  <a:gd name="connsiteX19" fmla="*/ 825341 w 1648777"/>
                  <a:gd name="connsiteY19" fmla="*/ 6668 h 1472564"/>
                  <a:gd name="connsiteX20" fmla="*/ 691039 w 1648777"/>
                  <a:gd name="connsiteY20" fmla="*/ 83820 h 1472564"/>
                  <a:gd name="connsiteX21" fmla="*/ 691039 w 1648777"/>
                  <a:gd name="connsiteY21" fmla="*/ 83820 h 1472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48777" h="1472564">
                    <a:moveTo>
                      <a:pt x="1490186" y="1472565"/>
                    </a:moveTo>
                    <a:lnTo>
                      <a:pt x="159544" y="1472565"/>
                    </a:lnTo>
                    <a:cubicBezTo>
                      <a:pt x="101441" y="1472565"/>
                      <a:pt x="50006" y="1443038"/>
                      <a:pt x="21431" y="1392555"/>
                    </a:cubicBezTo>
                    <a:cubicBezTo>
                      <a:pt x="-7144" y="1342073"/>
                      <a:pt x="-7144" y="1283018"/>
                      <a:pt x="21431" y="1232535"/>
                    </a:cubicBezTo>
                    <a:lnTo>
                      <a:pt x="686276" y="80010"/>
                    </a:lnTo>
                    <a:cubicBezTo>
                      <a:pt x="714851" y="29528"/>
                      <a:pt x="767239" y="0"/>
                      <a:pt x="824389" y="0"/>
                    </a:cubicBezTo>
                    <a:cubicBezTo>
                      <a:pt x="824389" y="0"/>
                      <a:pt x="824389" y="0"/>
                      <a:pt x="824389" y="0"/>
                    </a:cubicBezTo>
                    <a:cubicBezTo>
                      <a:pt x="882491" y="0"/>
                      <a:pt x="933926" y="29528"/>
                      <a:pt x="962501" y="80010"/>
                    </a:cubicBezTo>
                    <a:lnTo>
                      <a:pt x="1627346" y="1232535"/>
                    </a:lnTo>
                    <a:cubicBezTo>
                      <a:pt x="1655921" y="1283018"/>
                      <a:pt x="1655921" y="1342073"/>
                      <a:pt x="1627346" y="1392555"/>
                    </a:cubicBezTo>
                    <a:cubicBezTo>
                      <a:pt x="1599724" y="1443038"/>
                      <a:pt x="1548289" y="1472565"/>
                      <a:pt x="1490186" y="1472565"/>
                    </a:cubicBezTo>
                    <a:close/>
                    <a:moveTo>
                      <a:pt x="691039" y="83820"/>
                    </a:moveTo>
                    <a:lnTo>
                      <a:pt x="26194" y="1236345"/>
                    </a:lnTo>
                    <a:cubicBezTo>
                      <a:pt x="-1429" y="1284923"/>
                      <a:pt x="-1429" y="1342073"/>
                      <a:pt x="26194" y="1390650"/>
                    </a:cubicBezTo>
                    <a:cubicBezTo>
                      <a:pt x="53816" y="1439228"/>
                      <a:pt x="104299" y="1467803"/>
                      <a:pt x="159544" y="1467803"/>
                    </a:cubicBezTo>
                    <a:lnTo>
                      <a:pt x="1490186" y="1467803"/>
                    </a:lnTo>
                    <a:cubicBezTo>
                      <a:pt x="1546384" y="1467803"/>
                      <a:pt x="1595914" y="1439228"/>
                      <a:pt x="1623536" y="1390650"/>
                    </a:cubicBezTo>
                    <a:cubicBezTo>
                      <a:pt x="1651159" y="1342073"/>
                      <a:pt x="1651159" y="1284923"/>
                      <a:pt x="1623536" y="1236345"/>
                    </a:cubicBezTo>
                    <a:lnTo>
                      <a:pt x="958691" y="83820"/>
                    </a:lnTo>
                    <a:cubicBezTo>
                      <a:pt x="931069" y="35243"/>
                      <a:pt x="880586" y="6668"/>
                      <a:pt x="825341" y="6668"/>
                    </a:cubicBezTo>
                    <a:cubicBezTo>
                      <a:pt x="769144" y="6668"/>
                      <a:pt x="719614" y="35243"/>
                      <a:pt x="691039" y="83820"/>
                    </a:cubicBezTo>
                    <a:lnTo>
                      <a:pt x="691039" y="83820"/>
                    </a:lnTo>
                    <a:close/>
                  </a:path>
                </a:pathLst>
              </a:custGeom>
              <a:grpFill/>
              <a:ln w="9525" cap="flat">
                <a:noFill/>
                <a:prstDash val="solid"/>
                <a:miter/>
              </a:ln>
            </p:spPr>
            <p:txBody>
              <a:bodyPr rtlCol="0" anchor="ctr"/>
              <a:lstStyle/>
              <a:p>
                <a:endParaRPr lang="en-US" sz="1730"/>
              </a:p>
            </p:txBody>
          </p:sp>
        </p:grpSp>
        <p:sp>
          <p:nvSpPr>
            <p:cNvPr id="39" name="Oval 38">
              <a:extLst>
                <a:ext uri="{FF2B5EF4-FFF2-40B4-BE49-F238E27FC236}">
                  <a16:creationId xmlns:a16="http://schemas.microsoft.com/office/drawing/2014/main" id="{9AE111FB-FF99-4626-BF15-A4F33CA3E1B5}"/>
                </a:ext>
              </a:extLst>
            </p:cNvPr>
            <p:cNvSpPr/>
            <p:nvPr userDrawn="1"/>
          </p:nvSpPr>
          <p:spPr bwMode="auto">
            <a:xfrm>
              <a:off x="7282905" y="3548967"/>
              <a:ext cx="124272" cy="124290"/>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0" name="Oval 39">
              <a:extLst>
                <a:ext uri="{FF2B5EF4-FFF2-40B4-BE49-F238E27FC236}">
                  <a16:creationId xmlns:a16="http://schemas.microsoft.com/office/drawing/2014/main" id="{EEBF4D1F-7718-4CBE-B978-16FFCC2E3239}"/>
                </a:ext>
              </a:extLst>
            </p:cNvPr>
            <p:cNvSpPr/>
            <p:nvPr userDrawn="1"/>
          </p:nvSpPr>
          <p:spPr bwMode="auto">
            <a:xfrm>
              <a:off x="10896617" y="2909240"/>
              <a:ext cx="124272" cy="124290"/>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1" name="Oval 40">
              <a:extLst>
                <a:ext uri="{FF2B5EF4-FFF2-40B4-BE49-F238E27FC236}">
                  <a16:creationId xmlns:a16="http://schemas.microsoft.com/office/drawing/2014/main" id="{59426D11-A3B4-4FDE-8641-D925588DAB39}"/>
                </a:ext>
              </a:extLst>
            </p:cNvPr>
            <p:cNvSpPr/>
            <p:nvPr userDrawn="1"/>
          </p:nvSpPr>
          <p:spPr bwMode="auto">
            <a:xfrm>
              <a:off x="9437993" y="5187887"/>
              <a:ext cx="124272" cy="124290"/>
            </a:xfrm>
            <a:prstGeom prst="ellipse">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2" name="Oval 41">
              <a:extLst>
                <a:ext uri="{FF2B5EF4-FFF2-40B4-BE49-F238E27FC236}">
                  <a16:creationId xmlns:a16="http://schemas.microsoft.com/office/drawing/2014/main" id="{57EDB010-9BE7-4344-984B-7453B4FF8307}"/>
                </a:ext>
              </a:extLst>
            </p:cNvPr>
            <p:cNvSpPr/>
            <p:nvPr userDrawn="1"/>
          </p:nvSpPr>
          <p:spPr bwMode="auto">
            <a:xfrm>
              <a:off x="9087616" y="1541433"/>
              <a:ext cx="124272" cy="124290"/>
            </a:xfrm>
            <a:prstGeom prst="ellipse">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3" name="Oval 42">
              <a:extLst>
                <a:ext uri="{FF2B5EF4-FFF2-40B4-BE49-F238E27FC236}">
                  <a16:creationId xmlns:a16="http://schemas.microsoft.com/office/drawing/2014/main" id="{786CA2CE-9797-4C92-9057-B3C8D9338727}"/>
                </a:ext>
              </a:extLst>
            </p:cNvPr>
            <p:cNvSpPr/>
            <p:nvPr userDrawn="1"/>
          </p:nvSpPr>
          <p:spPr bwMode="auto">
            <a:xfrm>
              <a:off x="9052314" y="3314275"/>
              <a:ext cx="229418" cy="229450"/>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4" name="Oval 43">
              <a:extLst>
                <a:ext uri="{FF2B5EF4-FFF2-40B4-BE49-F238E27FC236}">
                  <a16:creationId xmlns:a16="http://schemas.microsoft.com/office/drawing/2014/main" id="{F9A1662E-1481-432B-8DC4-FF834AA60F57}"/>
                </a:ext>
              </a:extLst>
            </p:cNvPr>
            <p:cNvSpPr/>
            <p:nvPr userDrawn="1"/>
          </p:nvSpPr>
          <p:spPr bwMode="auto">
            <a:xfrm>
              <a:off x="9104887" y="2889394"/>
              <a:ext cx="124272" cy="124290"/>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5" name="Oval 44">
              <a:extLst>
                <a:ext uri="{FF2B5EF4-FFF2-40B4-BE49-F238E27FC236}">
                  <a16:creationId xmlns:a16="http://schemas.microsoft.com/office/drawing/2014/main" id="{715F718A-84C5-42DA-9B9C-64E200753714}"/>
                </a:ext>
              </a:extLst>
            </p:cNvPr>
            <p:cNvSpPr/>
            <p:nvPr userDrawn="1"/>
          </p:nvSpPr>
          <p:spPr bwMode="auto">
            <a:xfrm>
              <a:off x="9104887" y="3844315"/>
              <a:ext cx="124272" cy="124290"/>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6" name="Oval 45">
              <a:extLst>
                <a:ext uri="{FF2B5EF4-FFF2-40B4-BE49-F238E27FC236}">
                  <a16:creationId xmlns:a16="http://schemas.microsoft.com/office/drawing/2014/main" id="{48AC1770-CB0D-4E0F-BBE4-41A23A7256AC}"/>
                </a:ext>
              </a:extLst>
            </p:cNvPr>
            <p:cNvSpPr/>
            <p:nvPr userDrawn="1"/>
          </p:nvSpPr>
          <p:spPr bwMode="auto">
            <a:xfrm rot="16200000">
              <a:off x="8628699" y="3366864"/>
              <a:ext cx="124290" cy="124272"/>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7" name="Oval 46">
              <a:extLst>
                <a:ext uri="{FF2B5EF4-FFF2-40B4-BE49-F238E27FC236}">
                  <a16:creationId xmlns:a16="http://schemas.microsoft.com/office/drawing/2014/main" id="{4DE4736B-6655-4B31-833F-1C130B67E3D0}"/>
                </a:ext>
              </a:extLst>
            </p:cNvPr>
            <p:cNvSpPr/>
            <p:nvPr userDrawn="1"/>
          </p:nvSpPr>
          <p:spPr bwMode="auto">
            <a:xfrm rot="16200000">
              <a:off x="9583486" y="3366864"/>
              <a:ext cx="124290" cy="124272"/>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31954254"/>
      </p:ext>
    </p:extLst>
  </p:cSld>
  <p:clrMapOvr>
    <a:masterClrMapping/>
  </p:clrMapOvr>
  <p:transition>
    <p:fade/>
  </p:transition>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Bulleted Text Layout_two columns_half tex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p:spPr>
        <p:txBody>
          <a:bodyPr/>
          <a:lstStyle/>
          <a:p>
            <a:r>
              <a:rPr lang="en-US"/>
              <a:t>Click to edit Master title style</a:t>
            </a:r>
            <a:endParaRPr lang="en-US" dirty="0"/>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418643" y="1456897"/>
            <a:ext cx="5394960" cy="2487861"/>
          </a:xfrm>
        </p:spPr>
        <p:txBody>
          <a:bodyPr/>
          <a:lstStyle>
            <a:lvl1pPr>
              <a:spcBef>
                <a:spcPts val="392"/>
              </a:spcBef>
              <a:spcAft>
                <a:spcPts val="588"/>
              </a:spcAft>
              <a:defRPr sz="2400"/>
            </a:lvl1pPr>
            <a:lvl2pPr marL="336145" indent="-224097">
              <a:spcBef>
                <a:spcPts val="392"/>
              </a:spcBef>
              <a:spcAft>
                <a:spcPts val="588"/>
              </a:spcAft>
              <a:buFont typeface="Arial" panose="020B0604020202020204" pitchFamily="34" charset="0"/>
              <a:buChar char="•"/>
              <a:defRPr>
                <a:solidFill>
                  <a:schemeClr val="tx1"/>
                </a:solidFill>
                <a:latin typeface="+mn-lt"/>
              </a:defRPr>
            </a:lvl2pPr>
            <a:lvl3pPr marL="280121" indent="-280121">
              <a:spcBef>
                <a:spcPts val="392"/>
              </a:spcBef>
              <a:spcAft>
                <a:spcPts val="588"/>
              </a:spcAft>
              <a:buFont typeface="Arial" panose="020B0604020202020204" pitchFamily="34" charset="0"/>
              <a:buChar char="•"/>
              <a:defRPr>
                <a:solidFill>
                  <a:schemeClr val="tx1"/>
                </a:solidFill>
                <a:latin typeface="+mn-lt"/>
              </a:defRPr>
            </a:lvl3pPr>
            <a:lvl4pPr marL="672290" indent="-280121">
              <a:spcBef>
                <a:spcPts val="392"/>
              </a:spcBef>
              <a:spcAft>
                <a:spcPts val="588"/>
              </a:spcAft>
              <a:buSzPct val="100000"/>
              <a:buFont typeface="Arial" panose="020B0604020202020204" pitchFamily="34" charset="0"/>
              <a:buChar char="‒"/>
              <a:defRPr>
                <a:solidFill>
                  <a:schemeClr val="tx1"/>
                </a:solidFill>
                <a:latin typeface="+mn-lt"/>
              </a:defRPr>
            </a:lvl4pPr>
            <a:lvl5pPr marL="168072" indent="-168072">
              <a:spcBef>
                <a:spcPts val="392"/>
              </a:spcBef>
              <a:spcAft>
                <a:spcPts val="588"/>
              </a:spcAft>
              <a:buFont typeface="Arial" panose="020B0604020202020204" pitchFamily="34" charset="0"/>
              <a:buChar char="•"/>
              <a:defRPr>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6" name="Straight Connector 5">
            <a:extLst>
              <a:ext uri="{FF2B5EF4-FFF2-40B4-BE49-F238E27FC236}">
                <a16:creationId xmlns:a16="http://schemas.microsoft.com/office/drawing/2014/main" id="{59500235-F506-479A-8FC5-E0FA2D9B07C5}"/>
              </a:ext>
              <a:ext uri="{C183D7F6-B498-43B3-948B-1728B52AA6E4}">
                <adec:decorative xmlns:adec="http://schemas.microsoft.com/office/drawing/2017/decorative" val="1"/>
              </a:ext>
            </a:extLst>
          </p:cNvPr>
          <p:cNvCxnSpPr>
            <a:cxnSpLocks/>
          </p:cNvCxnSpPr>
          <p:nvPr/>
        </p:nvCxnSpPr>
        <p:spPr>
          <a:xfrm>
            <a:off x="6089277" y="1611250"/>
            <a:ext cx="0" cy="225458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7" name="Content Placeholder 4">
            <a:extLst>
              <a:ext uri="{FF2B5EF4-FFF2-40B4-BE49-F238E27FC236}">
                <a16:creationId xmlns:a16="http://schemas.microsoft.com/office/drawing/2014/main" id="{D17555C6-D911-440E-98E2-C7A43ED55E60}"/>
              </a:ext>
            </a:extLst>
          </p:cNvPr>
          <p:cNvSpPr>
            <a:spLocks noGrp="1"/>
          </p:cNvSpPr>
          <p:nvPr>
            <p:ph sz="quarter" idx="12"/>
          </p:nvPr>
        </p:nvSpPr>
        <p:spPr>
          <a:xfrm>
            <a:off x="6364951" y="1456897"/>
            <a:ext cx="5394960" cy="2487861"/>
          </a:xfrm>
        </p:spPr>
        <p:txBody>
          <a:bodyPr/>
          <a:lstStyle>
            <a:lvl1pPr>
              <a:spcBef>
                <a:spcPts val="392"/>
              </a:spcBef>
              <a:spcAft>
                <a:spcPts val="588"/>
              </a:spcAft>
              <a:defRPr sz="2400"/>
            </a:lvl1pPr>
            <a:lvl2pPr marL="336145" indent="-224097">
              <a:spcBef>
                <a:spcPts val="392"/>
              </a:spcBef>
              <a:spcAft>
                <a:spcPts val="588"/>
              </a:spcAft>
              <a:buFont typeface="Arial" panose="020B0604020202020204" pitchFamily="34" charset="0"/>
              <a:buChar char="•"/>
              <a:defRPr>
                <a:solidFill>
                  <a:schemeClr val="tx1"/>
                </a:solidFill>
                <a:latin typeface="+mn-lt"/>
              </a:defRPr>
            </a:lvl2pPr>
            <a:lvl3pPr marL="280121" indent="-280121">
              <a:spcBef>
                <a:spcPts val="392"/>
              </a:spcBef>
              <a:spcAft>
                <a:spcPts val="588"/>
              </a:spcAft>
              <a:buFont typeface="Arial" panose="020B0604020202020204" pitchFamily="34" charset="0"/>
              <a:buChar char="•"/>
              <a:defRPr>
                <a:solidFill>
                  <a:schemeClr val="tx1"/>
                </a:solidFill>
                <a:latin typeface="+mn-lt"/>
              </a:defRPr>
            </a:lvl3pPr>
            <a:lvl4pPr marL="672290" indent="-280121">
              <a:spcBef>
                <a:spcPts val="392"/>
              </a:spcBef>
              <a:spcAft>
                <a:spcPts val="588"/>
              </a:spcAft>
              <a:buSzPct val="100000"/>
              <a:buFont typeface="Arial" panose="020B0604020202020204" pitchFamily="34" charset="0"/>
              <a:buChar char="‒"/>
              <a:defRPr>
                <a:solidFill>
                  <a:schemeClr val="tx1"/>
                </a:solidFill>
                <a:latin typeface="+mn-lt"/>
              </a:defRPr>
            </a:lvl4pPr>
            <a:lvl5pPr marL="168072" indent="-168072">
              <a:spcBef>
                <a:spcPts val="392"/>
              </a:spcBef>
              <a:spcAft>
                <a:spcPts val="588"/>
              </a:spcAft>
              <a:buFont typeface="Arial" panose="020B0604020202020204" pitchFamily="34" charset="0"/>
              <a:buChar char="•"/>
              <a:defRPr>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54534314"/>
      </p:ext>
    </p:extLst>
  </p:cSld>
  <p:clrMapOvr>
    <a:masterClrMapping/>
  </p:clrMapOvr>
  <p:transition>
    <p:fade/>
  </p:transition>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1_Bulleted Text Layout_two columns_full tex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p:spPr>
        <p:txBody>
          <a:bodyPr/>
          <a:lstStyle/>
          <a:p>
            <a:r>
              <a:rPr lang="en-US"/>
              <a:t>Click to edit Master title style</a:t>
            </a:r>
            <a:endParaRPr lang="en-US" dirty="0"/>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418642" y="1456897"/>
            <a:ext cx="5394960" cy="2544286"/>
          </a:xfrm>
        </p:spPr>
        <p:txBody>
          <a:bodyPr/>
          <a:lstStyle>
            <a:lvl1pPr>
              <a:spcBef>
                <a:spcPts val="392"/>
              </a:spcBef>
              <a:spcAft>
                <a:spcPts val="588"/>
              </a:spcAft>
              <a:defRPr sz="2400" b="0">
                <a:latin typeface="+mn-lt"/>
              </a:defRPr>
            </a:lvl1pPr>
            <a:lvl2pPr marL="336145" indent="-224097">
              <a:spcBef>
                <a:spcPts val="392"/>
              </a:spcBef>
              <a:spcAft>
                <a:spcPts val="588"/>
              </a:spcAft>
              <a:buFont typeface="Arial" panose="020B0604020202020204" pitchFamily="34" charset="0"/>
              <a:buChar char="•"/>
              <a:defRPr sz="2400" b="0">
                <a:solidFill>
                  <a:schemeClr val="tx1"/>
                </a:solidFill>
                <a:latin typeface="+mn-lt"/>
              </a:defRPr>
            </a:lvl2pPr>
            <a:lvl3pPr marL="280121" indent="-280121">
              <a:spcBef>
                <a:spcPts val="392"/>
              </a:spcBef>
              <a:spcAft>
                <a:spcPts val="588"/>
              </a:spcAft>
              <a:buFont typeface="Arial" panose="020B0604020202020204" pitchFamily="34" charset="0"/>
              <a:buChar char="•"/>
              <a:defRPr sz="2400" b="0">
                <a:solidFill>
                  <a:schemeClr val="tx1"/>
                </a:solidFill>
                <a:latin typeface="+mn-lt"/>
              </a:defRPr>
            </a:lvl3pPr>
            <a:lvl4pPr marL="672290" indent="-280121">
              <a:spcBef>
                <a:spcPts val="392"/>
              </a:spcBef>
              <a:spcAft>
                <a:spcPts val="588"/>
              </a:spcAft>
              <a:buSzPct val="100000"/>
              <a:buFont typeface="Arial" panose="020B0604020202020204" pitchFamily="34" charset="0"/>
              <a:buChar char="‒"/>
              <a:defRPr sz="2400" b="0">
                <a:solidFill>
                  <a:schemeClr val="tx1"/>
                </a:solidFill>
                <a:latin typeface="+mn-lt"/>
              </a:defRPr>
            </a:lvl4pPr>
            <a:lvl5pPr marL="168072" indent="-168072">
              <a:spcBef>
                <a:spcPts val="392"/>
              </a:spcBef>
              <a:spcAft>
                <a:spcPts val="588"/>
              </a:spcAft>
              <a:buFont typeface="Arial" panose="020B0604020202020204" pitchFamily="34" charset="0"/>
              <a:buChar char="•"/>
              <a:defRPr sz="2400" b="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6" name="Straight Connector 5">
            <a:extLst>
              <a:ext uri="{FF2B5EF4-FFF2-40B4-BE49-F238E27FC236}">
                <a16:creationId xmlns:a16="http://schemas.microsoft.com/office/drawing/2014/main" id="{59500235-F506-479A-8FC5-E0FA2D9B07C5}"/>
              </a:ext>
              <a:ext uri="{C183D7F6-B498-43B3-948B-1728B52AA6E4}">
                <adec:decorative xmlns:adec="http://schemas.microsoft.com/office/drawing/2017/decorative" val="1"/>
              </a:ext>
            </a:extLst>
          </p:cNvPr>
          <p:cNvCxnSpPr>
            <a:cxnSpLocks/>
          </p:cNvCxnSpPr>
          <p:nvPr/>
        </p:nvCxnSpPr>
        <p:spPr>
          <a:xfrm>
            <a:off x="6089276" y="1611250"/>
            <a:ext cx="0" cy="4563213"/>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7" name="Content Placeholder 4">
            <a:extLst>
              <a:ext uri="{FF2B5EF4-FFF2-40B4-BE49-F238E27FC236}">
                <a16:creationId xmlns:a16="http://schemas.microsoft.com/office/drawing/2014/main" id="{D17555C6-D911-440E-98E2-C7A43ED55E60}"/>
              </a:ext>
            </a:extLst>
          </p:cNvPr>
          <p:cNvSpPr>
            <a:spLocks noGrp="1"/>
          </p:cNvSpPr>
          <p:nvPr>
            <p:ph sz="quarter" idx="12"/>
          </p:nvPr>
        </p:nvSpPr>
        <p:spPr>
          <a:xfrm>
            <a:off x="6364951" y="1456897"/>
            <a:ext cx="5394960" cy="2544286"/>
          </a:xfrm>
        </p:spPr>
        <p:txBody>
          <a:bodyPr/>
          <a:lstStyle>
            <a:lvl1pPr>
              <a:spcBef>
                <a:spcPts val="392"/>
              </a:spcBef>
              <a:spcAft>
                <a:spcPts val="588"/>
              </a:spcAft>
              <a:defRPr sz="2400" b="0">
                <a:latin typeface="+mn-lt"/>
              </a:defRPr>
            </a:lvl1pPr>
            <a:lvl2pPr marL="336145" indent="-224097">
              <a:spcBef>
                <a:spcPts val="392"/>
              </a:spcBef>
              <a:spcAft>
                <a:spcPts val="588"/>
              </a:spcAft>
              <a:buFont typeface="Arial" panose="020B0604020202020204" pitchFamily="34" charset="0"/>
              <a:buChar char="•"/>
              <a:defRPr sz="2400" b="0">
                <a:solidFill>
                  <a:schemeClr val="tx1"/>
                </a:solidFill>
                <a:latin typeface="+mn-lt"/>
              </a:defRPr>
            </a:lvl2pPr>
            <a:lvl3pPr marL="280121" indent="-280121">
              <a:spcBef>
                <a:spcPts val="392"/>
              </a:spcBef>
              <a:spcAft>
                <a:spcPts val="588"/>
              </a:spcAft>
              <a:buFont typeface="Arial" panose="020B0604020202020204" pitchFamily="34" charset="0"/>
              <a:buChar char="•"/>
              <a:defRPr sz="2400" b="0">
                <a:solidFill>
                  <a:schemeClr val="tx1"/>
                </a:solidFill>
                <a:latin typeface="+mn-lt"/>
              </a:defRPr>
            </a:lvl3pPr>
            <a:lvl4pPr marL="672290" indent="-280121">
              <a:spcBef>
                <a:spcPts val="392"/>
              </a:spcBef>
              <a:spcAft>
                <a:spcPts val="588"/>
              </a:spcAft>
              <a:buSzPct val="100000"/>
              <a:buFont typeface="Arial" panose="020B0604020202020204" pitchFamily="34" charset="0"/>
              <a:buChar char="‒"/>
              <a:defRPr sz="2400" b="0">
                <a:solidFill>
                  <a:schemeClr val="tx1"/>
                </a:solidFill>
                <a:latin typeface="+mn-lt"/>
              </a:defRPr>
            </a:lvl4pPr>
            <a:lvl5pPr marL="168072" indent="-168072">
              <a:spcBef>
                <a:spcPts val="392"/>
              </a:spcBef>
              <a:spcAft>
                <a:spcPts val="588"/>
              </a:spcAft>
              <a:buFont typeface="Arial" panose="020B0604020202020204" pitchFamily="34" charset="0"/>
              <a:buChar char="•"/>
              <a:defRPr sz="2400" b="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51876660"/>
      </p:ext>
    </p:extLst>
  </p:cSld>
  <p:clrMapOvr>
    <a:masterClrMapping/>
  </p:clrMapOvr>
  <p:transition>
    <p:fade/>
  </p:transition>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Agenda 6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p:nvSpPr>
        <p:spPr bwMode="auto">
          <a:xfrm>
            <a:off x="0" y="0"/>
            <a:ext cx="2743200"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p:spPr>
        <p:txBody>
          <a:bodyPr anchor="ctr"/>
          <a:lstStyle>
            <a:lvl1pPr>
              <a:defRPr>
                <a:solidFill>
                  <a:schemeClr val="bg1"/>
                </a:solidFill>
              </a:defRPr>
            </a:lvl1pPr>
          </a:lstStyle>
          <a:p>
            <a:r>
              <a:rPr lang="en-US" dirty="0"/>
              <a:t>Agenda</a:t>
            </a:r>
            <a:br>
              <a:rPr lang="en-US" dirty="0"/>
            </a:br>
            <a:r>
              <a:rPr lang="en-US" dirty="0"/>
              <a:t>6 rows</a:t>
            </a:r>
          </a:p>
        </p:txBody>
      </p:sp>
      <p:sp>
        <p:nvSpPr>
          <p:cNvPr id="5" name="Text Placeholder 4"/>
          <p:cNvSpPr>
            <a:spLocks noGrp="1"/>
          </p:cNvSpPr>
          <p:nvPr>
            <p:ph type="body" sz="quarter" idx="11" hasCustomPrompt="1"/>
          </p:nvPr>
        </p:nvSpPr>
        <p:spPr>
          <a:xfrm>
            <a:off x="4078288" y="691125"/>
            <a:ext cx="7695070" cy="822645"/>
          </a:xfrm>
        </p:spPr>
        <p:txBody>
          <a:bodyPr vert="horz" wrap="square" lIns="0" tIns="0" rIns="0" bIns="0" rtlCol="0" anchor="ctr">
            <a:noAutofit/>
          </a:bodyPr>
          <a:lstStyle>
            <a:lvl2pPr>
              <a:defRPr lang="en-US" sz="1800" b="0" dirty="0"/>
            </a:lvl2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14" name="Text Placeholder 4"/>
          <p:cNvSpPr>
            <a:spLocks noGrp="1"/>
          </p:cNvSpPr>
          <p:nvPr>
            <p:ph type="body" sz="quarter" idx="15" hasCustomPrompt="1"/>
          </p:nvPr>
        </p:nvSpPr>
        <p:spPr>
          <a:xfrm>
            <a:off x="4078288" y="1619933"/>
            <a:ext cx="7695070" cy="822645"/>
          </a:xfrm>
        </p:spPr>
        <p:txBody>
          <a:bodyPr vert="horz" wrap="square" lIns="0" tIns="0" rIns="0" bIns="0" rtlCol="0" anchor="ctr">
            <a:noAutofit/>
          </a:bodyPr>
          <a:lstStyle>
            <a:lvl2pPr>
              <a:defRPr lang="en-US" sz="1800" b="0"/>
            </a:lvl2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16" name="Text Placeholder 4"/>
          <p:cNvSpPr>
            <a:spLocks noGrp="1"/>
          </p:cNvSpPr>
          <p:nvPr>
            <p:ph type="body" sz="quarter" idx="17" hasCustomPrompt="1"/>
          </p:nvPr>
        </p:nvSpPr>
        <p:spPr>
          <a:xfrm>
            <a:off x="4078288" y="2548741"/>
            <a:ext cx="7695070" cy="822645"/>
          </a:xfrm>
        </p:spPr>
        <p:txBody>
          <a:bodyPr vert="horz" wrap="square" lIns="0" tIns="0" rIns="0" bIns="0" rtlCol="0" anchor="ctr">
            <a:noAutofit/>
          </a:bodyPr>
          <a:lstStyle>
            <a:lvl2pPr>
              <a:defRPr lang="en-US" sz="1800" b="0"/>
            </a:lvl2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18" name="Text Placeholder 4"/>
          <p:cNvSpPr>
            <a:spLocks noGrp="1"/>
          </p:cNvSpPr>
          <p:nvPr>
            <p:ph type="body" sz="quarter" idx="19" hasCustomPrompt="1"/>
          </p:nvPr>
        </p:nvSpPr>
        <p:spPr>
          <a:xfrm>
            <a:off x="4078288" y="3477549"/>
            <a:ext cx="7695070" cy="822645"/>
          </a:xfrm>
        </p:spPr>
        <p:txBody>
          <a:bodyPr vert="horz" wrap="square" lIns="0" tIns="0" rIns="0" bIns="0" rtlCol="0" anchor="ctr">
            <a:noAutofit/>
          </a:bodyPr>
          <a:lstStyle>
            <a:lvl2pPr>
              <a:defRPr lang="en-US" sz="1800" b="0"/>
            </a:lvl2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20" name="Text Placeholder 4"/>
          <p:cNvSpPr>
            <a:spLocks noGrp="1"/>
          </p:cNvSpPr>
          <p:nvPr>
            <p:ph type="body" sz="quarter" idx="21" hasCustomPrompt="1"/>
          </p:nvPr>
        </p:nvSpPr>
        <p:spPr>
          <a:xfrm>
            <a:off x="4078288" y="4406357"/>
            <a:ext cx="7695070" cy="822645"/>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9" name="Text Placeholder 4">
            <a:extLst>
              <a:ext uri="{FF2B5EF4-FFF2-40B4-BE49-F238E27FC236}">
                <a16:creationId xmlns:a16="http://schemas.microsoft.com/office/drawing/2014/main" id="{94990F64-B54A-4123-AFAA-1BF57A1145A0}"/>
              </a:ext>
            </a:extLst>
          </p:cNvPr>
          <p:cNvSpPr>
            <a:spLocks noGrp="1"/>
          </p:cNvSpPr>
          <p:nvPr>
            <p:ph type="body" sz="quarter" idx="22" hasCustomPrompt="1"/>
          </p:nvPr>
        </p:nvSpPr>
        <p:spPr>
          <a:xfrm>
            <a:off x="4078288" y="5335167"/>
            <a:ext cx="7695070" cy="822645"/>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Tree>
    <p:extLst>
      <p:ext uri="{BB962C8B-B14F-4D97-AF65-F5344CB8AC3E}">
        <p14:creationId xmlns:p14="http://schemas.microsoft.com/office/powerpoint/2010/main" val="2200977355"/>
      </p:ext>
    </p:extLst>
  </p:cSld>
  <p:clrMapOvr>
    <a:masterClrMapping/>
  </p:clrMapOvr>
  <p:transition>
    <p:fade/>
  </p:transition>
  <p:hf sldNum="0" hdr="0" ftr="0" dt="0"/>
  <p:extLst>
    <p:ext uri="{DCECCB84-F9BA-43D5-87BE-67443E8EF086}">
      <p15:sldGuideLst xmlns:p15="http://schemas.microsoft.com/office/powerpoint/2012/main">
        <p15:guide id="1" pos="1728">
          <p15:clr>
            <a:srgbClr val="FBAE40"/>
          </p15:clr>
        </p15:guide>
        <p15:guide id="2" pos="2352">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1_Text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p:txBody>
          <a:bodyPr/>
          <a:lstStyle/>
          <a:p>
            <a:r>
              <a:rPr lang="en-US"/>
              <a:t>Click to edit Master title style</a:t>
            </a:r>
            <a:endParaRPr lang="en-US" dirty="0"/>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419100" y="1456897"/>
            <a:ext cx="11340811" cy="2544286"/>
          </a:xfrm>
        </p:spPr>
        <p:txBody>
          <a:bodyPr/>
          <a:lstStyle>
            <a:lvl1pPr>
              <a:spcBef>
                <a:spcPts val="392"/>
              </a:spcBef>
              <a:spcAft>
                <a:spcPts val="588"/>
              </a:spcAft>
              <a:defRPr sz="2400" b="0">
                <a:latin typeface="+mn-lt"/>
              </a:defRPr>
            </a:lvl1pPr>
            <a:lvl2pPr>
              <a:spcBef>
                <a:spcPts val="392"/>
              </a:spcBef>
              <a:spcAft>
                <a:spcPts val="588"/>
              </a:spcAft>
              <a:defRPr sz="2400" b="0">
                <a:latin typeface="+mn-lt"/>
              </a:defRPr>
            </a:lvl2pPr>
            <a:lvl3pPr>
              <a:spcBef>
                <a:spcPts val="392"/>
              </a:spcBef>
              <a:spcAft>
                <a:spcPts val="588"/>
              </a:spcAft>
              <a:defRPr sz="2400" b="0">
                <a:latin typeface="+mn-lt"/>
              </a:defRPr>
            </a:lvl3pPr>
            <a:lvl4pPr>
              <a:spcBef>
                <a:spcPts val="392"/>
              </a:spcBef>
              <a:spcAft>
                <a:spcPts val="588"/>
              </a:spcAft>
              <a:defRPr sz="2400" b="0">
                <a:latin typeface="+mn-lt"/>
              </a:defRPr>
            </a:lvl4pPr>
            <a:lvl5pPr>
              <a:spcBef>
                <a:spcPts val="392"/>
              </a:spcBef>
              <a:spcAft>
                <a:spcPts val="588"/>
              </a:spcAft>
              <a:defRPr sz="2400" b="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66374372"/>
      </p:ext>
    </p:extLst>
  </p:cSld>
  <p:clrMapOvr>
    <a:masterClrMapping/>
  </p:clrMapOvr>
  <p:transition>
    <p:fade/>
  </p:transition>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3975021-D137-46D0-82F6-29DA4A59E29D}" type="datetimeFigureOut">
              <a:rPr lang="en-US" smtClean="0"/>
              <a:t>6/25/2022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9177E49-D4A8-453D-BD81-6514F1ECD789}" type="slidenum">
              <a:rPr lang="en-US" smtClean="0"/>
              <a:t>‹#›</a:t>
            </a:fld>
            <a:endParaRPr lang="en-US"/>
          </a:p>
        </p:txBody>
      </p:sp>
    </p:spTree>
    <p:extLst>
      <p:ext uri="{BB962C8B-B14F-4D97-AF65-F5344CB8AC3E}">
        <p14:creationId xmlns:p14="http://schemas.microsoft.com/office/powerpoint/2010/main" val="36855265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3975021-D137-46D0-82F6-29DA4A59E29D}" type="datetimeFigureOut">
              <a:rPr lang="en-US" smtClean="0"/>
              <a:t>6/25/2022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9177E49-D4A8-453D-BD81-6514F1ECD789}" type="slidenum">
              <a:rPr lang="en-US" smtClean="0"/>
              <a:t>‹#›</a:t>
            </a:fld>
            <a:endParaRPr lang="en-US"/>
          </a:p>
        </p:txBody>
      </p:sp>
    </p:spTree>
    <p:extLst>
      <p:ext uri="{BB962C8B-B14F-4D97-AF65-F5344CB8AC3E}">
        <p14:creationId xmlns:p14="http://schemas.microsoft.com/office/powerpoint/2010/main" val="37318756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3975021-D137-46D0-82F6-29DA4A59E29D}" type="datetimeFigureOut">
              <a:rPr lang="en-US" smtClean="0"/>
              <a:t>6/25/2022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9177E49-D4A8-453D-BD81-6514F1ECD789}" type="slidenum">
              <a:rPr lang="en-US" smtClean="0"/>
              <a:t>‹#›</a:t>
            </a:fld>
            <a:endParaRPr lang="en-US"/>
          </a:p>
        </p:txBody>
      </p:sp>
    </p:spTree>
    <p:extLst>
      <p:ext uri="{BB962C8B-B14F-4D97-AF65-F5344CB8AC3E}">
        <p14:creationId xmlns:p14="http://schemas.microsoft.com/office/powerpoint/2010/main" val="42124750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3975021-D137-46D0-82F6-29DA4A59E29D}" type="datetimeFigureOut">
              <a:rPr lang="en-US" smtClean="0"/>
              <a:t>6/25/2022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9177E49-D4A8-453D-BD81-6514F1ECD789}" type="slidenum">
              <a:rPr lang="en-US" smtClean="0"/>
              <a:t>‹#›</a:t>
            </a:fld>
            <a:endParaRPr lang="en-US"/>
          </a:p>
        </p:txBody>
      </p:sp>
    </p:spTree>
    <p:extLst>
      <p:ext uri="{BB962C8B-B14F-4D97-AF65-F5344CB8AC3E}">
        <p14:creationId xmlns:p14="http://schemas.microsoft.com/office/powerpoint/2010/main" val="8322157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3975021-D137-46D0-82F6-29DA4A59E29D}" type="datetimeFigureOut">
              <a:rPr lang="en-US" smtClean="0"/>
              <a:t>6/25/2022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9177E49-D4A8-453D-BD81-6514F1ECD789}" type="slidenum">
              <a:rPr lang="en-US" smtClean="0"/>
              <a:t>‹#›</a:t>
            </a:fld>
            <a:endParaRPr lang="en-US"/>
          </a:p>
        </p:txBody>
      </p:sp>
    </p:spTree>
    <p:extLst>
      <p:ext uri="{BB962C8B-B14F-4D97-AF65-F5344CB8AC3E}">
        <p14:creationId xmlns:p14="http://schemas.microsoft.com/office/powerpoint/2010/main" val="35755783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3975021-D137-46D0-82F6-29DA4A59E29D}" type="datetimeFigureOut">
              <a:rPr lang="en-US" smtClean="0"/>
              <a:t>6/25/2022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9177E49-D4A8-453D-BD81-6514F1ECD789}" type="slidenum">
              <a:rPr lang="en-US" smtClean="0"/>
              <a:t>‹#›</a:t>
            </a:fld>
            <a:endParaRPr lang="en-US"/>
          </a:p>
        </p:txBody>
      </p:sp>
    </p:spTree>
    <p:extLst>
      <p:ext uri="{BB962C8B-B14F-4D97-AF65-F5344CB8AC3E}">
        <p14:creationId xmlns:p14="http://schemas.microsoft.com/office/powerpoint/2010/main" val="27668105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3975021-D137-46D0-82F6-29DA4A59E29D}" type="datetimeFigureOut">
              <a:rPr lang="en-US" smtClean="0"/>
              <a:t>6/25/2022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9177E49-D4A8-453D-BD81-6514F1ECD789}" type="slidenum">
              <a:rPr lang="en-US" smtClean="0"/>
              <a:t>‹#›</a:t>
            </a:fld>
            <a:endParaRPr lang="en-US"/>
          </a:p>
        </p:txBody>
      </p:sp>
    </p:spTree>
    <p:extLst>
      <p:ext uri="{BB962C8B-B14F-4D97-AF65-F5344CB8AC3E}">
        <p14:creationId xmlns:p14="http://schemas.microsoft.com/office/powerpoint/2010/main" val="2267058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3975021-D137-46D0-82F6-29DA4A59E29D}" type="datetimeFigureOut">
              <a:rPr lang="en-US" smtClean="0"/>
              <a:t>6/25/2022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9177E49-D4A8-453D-BD81-6514F1ECD789}" type="slidenum">
              <a:rPr lang="en-US" smtClean="0"/>
              <a:t>‹#›</a:t>
            </a:fld>
            <a:endParaRPr lang="en-US"/>
          </a:p>
        </p:txBody>
      </p:sp>
    </p:spTree>
    <p:extLst>
      <p:ext uri="{BB962C8B-B14F-4D97-AF65-F5344CB8AC3E}">
        <p14:creationId xmlns:p14="http://schemas.microsoft.com/office/powerpoint/2010/main" val="12887371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3975021-D137-46D0-82F6-29DA4A59E29D}" type="datetimeFigureOut">
              <a:rPr lang="en-US" smtClean="0"/>
              <a:t>6/25/2022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9177E49-D4A8-453D-BD81-6514F1ECD789}" type="slidenum">
              <a:rPr lang="en-US" smtClean="0"/>
              <a:t>‹#›</a:t>
            </a:fld>
            <a:endParaRPr lang="en-US"/>
          </a:p>
        </p:txBody>
      </p:sp>
    </p:spTree>
    <p:extLst>
      <p:ext uri="{BB962C8B-B14F-4D97-AF65-F5344CB8AC3E}">
        <p14:creationId xmlns:p14="http://schemas.microsoft.com/office/powerpoint/2010/main" val="18761071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2" r:id="rId13"/>
    <p:sldLayoutId id="2147483663" r:id="rId14"/>
    <p:sldLayoutId id="2147483664" r:id="rId15"/>
    <p:sldLayoutId id="2147483666"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tiff"/><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16.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3" Type="http://schemas.openxmlformats.org/officeDocument/2006/relationships/hyperlink" Target="https://azure.microsoft.com/overview/cloudnative" TargetMode="External"/><Relationship Id="rId2" Type="http://schemas.openxmlformats.org/officeDocument/2006/relationships/notesSlide" Target="../notesSlides/notesSlide17.xml"/><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notesSlide" Target="../notesSlides/notesSlide28.xml"/><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1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41315" y="240877"/>
            <a:ext cx="6956269" cy="1312666"/>
          </a:xfrm>
        </p:spPr>
        <p:txBody>
          <a:bodyPr wrap="square" anchor="b">
            <a:normAutofit fontScale="90000"/>
          </a:bodyPr>
          <a:lstStyle/>
          <a:p>
            <a:r>
              <a:rPr lang="en-US" sz="4400" b="1" dirty="0">
                <a:solidFill>
                  <a:schemeClr val="accent1">
                    <a:lumMod val="50000"/>
                  </a:schemeClr>
                </a:solidFill>
                <a:latin typeface="Segoe UI" panose="020B0502040204020203" pitchFamily="34" charset="0"/>
                <a:ea typeface="Segoe UI" panose="020B0502040204020203" pitchFamily="34" charset="0"/>
                <a:cs typeface="Segoe UI" panose="020B0502040204020203" pitchFamily="34" charset="0"/>
              </a:rPr>
              <a:t>Azure Migration &amp; Modernization Assessment</a:t>
            </a:r>
          </a:p>
        </p:txBody>
      </p:sp>
      <p:pic>
        <p:nvPicPr>
          <p:cNvPr id="1028" name="Picture 4" descr="Study guide for AZ 204 — Microsoft Certified: Azure Developer Associate |  by Sachin M S | Medium">
            <a:extLst>
              <a:ext uri="{FF2B5EF4-FFF2-40B4-BE49-F238E27FC236}">
                <a16:creationId xmlns:a16="http://schemas.microsoft.com/office/drawing/2014/main" id="{7A1D768B-03E7-4DB4-B1BF-4D2B734E2D7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52350" y="5161122"/>
            <a:ext cx="1140261" cy="1140261"/>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AZ-104 Study Guide: Microsoft Azure Administrator">
            <a:extLst>
              <a:ext uri="{FF2B5EF4-FFF2-40B4-BE49-F238E27FC236}">
                <a16:creationId xmlns:a16="http://schemas.microsoft.com/office/drawing/2014/main" id="{EE46FCB7-C88A-4419-93CA-D725E45B810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8844" y="5161124"/>
            <a:ext cx="1140260" cy="1140260"/>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Microsoft Certified: Azure Data Engineer Associate - Credly">
            <a:extLst>
              <a:ext uri="{FF2B5EF4-FFF2-40B4-BE49-F238E27FC236}">
                <a16:creationId xmlns:a16="http://schemas.microsoft.com/office/drawing/2014/main" id="{2E674D30-EDDB-454B-BDF1-BB6BC770C01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763959" y="5161122"/>
            <a:ext cx="1140262" cy="1140262"/>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Microsoft Certified: Azure Security Engineer Associate - Credly">
            <a:extLst>
              <a:ext uri="{FF2B5EF4-FFF2-40B4-BE49-F238E27FC236}">
                <a16:creationId xmlns:a16="http://schemas.microsoft.com/office/drawing/2014/main" id="{0EC28452-7E1B-4430-9B99-F77992EC9012}"/>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902071" y="5161122"/>
            <a:ext cx="1140262" cy="1140262"/>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Microsoft Certified: Azure Solutions Architect Expert - Credly">
            <a:extLst>
              <a:ext uri="{FF2B5EF4-FFF2-40B4-BE49-F238E27FC236}">
                <a16:creationId xmlns:a16="http://schemas.microsoft.com/office/drawing/2014/main" id="{3F96C4B6-F8DD-4E3B-9D4B-1FB65EF59F50}"/>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026929" y="5161120"/>
            <a:ext cx="1140263" cy="1140263"/>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Google Cloud Certification : Associate Cloud Engineer | by Raj.k | FAUN  Publication">
            <a:extLst>
              <a:ext uri="{FF2B5EF4-FFF2-40B4-BE49-F238E27FC236}">
                <a16:creationId xmlns:a16="http://schemas.microsoft.com/office/drawing/2014/main" id="{7D4D88C1-5893-4509-99CF-A336BDB7E3B2}"/>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26561" y="3773797"/>
            <a:ext cx="954108" cy="954108"/>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descr="Prepare for AWS Solution Architect Associate | ReviewNPrep">
            <a:extLst>
              <a:ext uri="{FF2B5EF4-FFF2-40B4-BE49-F238E27FC236}">
                <a16:creationId xmlns:a16="http://schemas.microsoft.com/office/drawing/2014/main" id="{0066852E-2E36-4E36-AE04-80398E8C882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690431" y="3767012"/>
            <a:ext cx="954109" cy="954109"/>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26" descr="How To Pass The AWS Certified Developer Associate Exam | by Zak | FAUN  Publication">
            <a:extLst>
              <a:ext uri="{FF2B5EF4-FFF2-40B4-BE49-F238E27FC236}">
                <a16:creationId xmlns:a16="http://schemas.microsoft.com/office/drawing/2014/main" id="{EF18127E-695F-4FCF-8F67-08CB42A8137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754302" y="3759121"/>
            <a:ext cx="993727" cy="993727"/>
          </a:xfrm>
          <a:prstGeom prst="rect">
            <a:avLst/>
          </a:prstGeom>
          <a:noFill/>
          <a:extLst>
            <a:ext uri="{909E8E84-426E-40DD-AFC4-6F175D3DCCD1}">
              <a14:hiddenFill xmlns:a14="http://schemas.microsoft.com/office/drawing/2010/main">
                <a:solidFill>
                  <a:srgbClr val="FFFFFF"/>
                </a:solidFill>
              </a14:hiddenFill>
            </a:ext>
          </a:extLst>
        </p:spPr>
      </p:pic>
      <p:pic>
        <p:nvPicPr>
          <p:cNvPr id="1054" name="Picture 30" descr="Become an AWS Certified SysOps Administrator">
            <a:extLst>
              <a:ext uri="{FF2B5EF4-FFF2-40B4-BE49-F238E27FC236}">
                <a16:creationId xmlns:a16="http://schemas.microsoft.com/office/drawing/2014/main" id="{29366422-856B-4F43-BE84-EB73410CB8CD}"/>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3857791" y="3759121"/>
            <a:ext cx="954109" cy="999905"/>
          </a:xfrm>
          <a:prstGeom prst="rect">
            <a:avLst/>
          </a:prstGeom>
          <a:noFill/>
          <a:extLst>
            <a:ext uri="{909E8E84-426E-40DD-AFC4-6F175D3DCCD1}">
              <a14:hiddenFill xmlns:a14="http://schemas.microsoft.com/office/drawing/2010/main">
                <a:solidFill>
                  <a:srgbClr val="FFFFFF"/>
                </a:solidFill>
              </a14:hiddenFill>
            </a:ext>
          </a:extLst>
        </p:spPr>
      </p:pic>
      <p:pic>
        <p:nvPicPr>
          <p:cNvPr id="1056" name="Picture 32" descr="Gregor Reimling #AzureBonn on Twitter: &quot;I am very proud to have received my  confirmation as a #Microsoft certified trainer for 2021 2022 🤗 Thanks to  the community and Microsoft for this great">
            <a:extLst>
              <a:ext uri="{FF2B5EF4-FFF2-40B4-BE49-F238E27FC236}">
                <a16:creationId xmlns:a16="http://schemas.microsoft.com/office/drawing/2014/main" id="{4D152FB4-A0D2-4A1E-88D3-E0BAD71CB9FF}"/>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6210676" y="5254171"/>
            <a:ext cx="1032697" cy="10326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 Placeholder 1">
            <a:extLst>
              <a:ext uri="{FF2B5EF4-FFF2-40B4-BE49-F238E27FC236}">
                <a16:creationId xmlns:a16="http://schemas.microsoft.com/office/drawing/2014/main" id="{8E409F4D-C245-4C67-98B1-2C7AEECB071A}"/>
              </a:ext>
            </a:extLst>
          </p:cNvPr>
          <p:cNvSpPr>
            <a:spLocks noGrp="1"/>
          </p:cNvSpPr>
          <p:nvPr/>
        </p:nvSpPr>
        <p:spPr>
          <a:xfrm>
            <a:off x="2398691" y="2346094"/>
            <a:ext cx="4060046" cy="709810"/>
          </a:xfrm>
          <a:prstGeom prst="rect">
            <a:avLst/>
          </a:prstGeom>
        </p:spPr>
        <p:txBody>
          <a:bodyPr vert="horz" wrap="square" lIns="0" tIns="68580" rIns="109728" bIns="68580" rtlCol="0">
            <a:spAutoFit/>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392"/>
              </a:spcBef>
              <a:spcAft>
                <a:spcPts val="588"/>
              </a:spcAft>
              <a:buClrTx/>
              <a:buSzPct val="90000"/>
              <a:buFontTx/>
              <a:buNone/>
              <a:tabLst/>
              <a:defRPr sz="1765"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372" kern="1200" spc="0" baseline="0">
                <a:solidFill>
                  <a:schemeClr val="tx1"/>
                </a:solidFill>
                <a:latin typeface="+mj-lt"/>
                <a:ea typeface="+mn-ea"/>
                <a:cs typeface="+mn-cs"/>
              </a:defRPr>
            </a:lvl3pPr>
            <a:lvl4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372"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029"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nSpc>
                <a:spcPct val="114000"/>
              </a:lnSpc>
            </a:pPr>
            <a:r>
              <a:rPr lang="en-US" sz="1700" dirty="0">
                <a:latin typeface="+mn-lt"/>
                <a:cs typeface="Arial" panose="020B0604020202020204" pitchFamily="34" charset="0"/>
              </a:rPr>
              <a:t>An </a:t>
            </a:r>
            <a:r>
              <a:rPr lang="en-US" sz="1700" dirty="0" err="1">
                <a:latin typeface="+mn-lt"/>
                <a:cs typeface="Arial" panose="020B0604020202020204" pitchFamily="34" charset="0"/>
              </a:rPr>
              <a:t>Quoc</a:t>
            </a:r>
            <a:r>
              <a:rPr lang="en-US" sz="1700" dirty="0">
                <a:latin typeface="+mn-lt"/>
                <a:cs typeface="Arial" panose="020B0604020202020204" pitchFamily="34" charset="0"/>
              </a:rPr>
              <a:t> </a:t>
            </a:r>
            <a:r>
              <a:rPr lang="en-US" sz="1700" dirty="0" err="1">
                <a:latin typeface="+mn-lt"/>
                <a:cs typeface="Arial" panose="020B0604020202020204" pitchFamily="34" charset="0"/>
              </a:rPr>
              <a:t>Huy</a:t>
            </a:r>
            <a:endParaRPr lang="en-US" sz="1700" dirty="0">
              <a:latin typeface="+mn-lt"/>
              <a:cs typeface="Arial" panose="020B0604020202020204" pitchFamily="34" charset="0"/>
            </a:endParaRPr>
          </a:p>
          <a:p>
            <a:pPr>
              <a:lnSpc>
                <a:spcPct val="114000"/>
              </a:lnSpc>
            </a:pPr>
            <a:r>
              <a:rPr lang="en-US" sz="1700" b="1" dirty="0">
                <a:latin typeface="+mn-lt"/>
                <a:cs typeface="Arial" panose="020B0604020202020204" pitchFamily="34" charset="0"/>
              </a:rPr>
              <a:t>Microsoft certified trainer</a:t>
            </a:r>
          </a:p>
        </p:txBody>
      </p:sp>
      <p:pic>
        <p:nvPicPr>
          <p:cNvPr id="15" name="Picture 14">
            <a:extLst>
              <a:ext uri="{FF2B5EF4-FFF2-40B4-BE49-F238E27FC236}">
                <a16:creationId xmlns:a16="http://schemas.microsoft.com/office/drawing/2014/main" id="{17FBF435-79B7-934D-9BFA-42AC2BC6434A}"/>
              </a:ext>
            </a:extLst>
          </p:cNvPr>
          <p:cNvPicPr>
            <a:picLocks noChangeAspect="1"/>
          </p:cNvPicPr>
          <p:nvPr/>
        </p:nvPicPr>
        <p:blipFill>
          <a:blip r:embed="rId13"/>
          <a:stretch>
            <a:fillRect/>
          </a:stretch>
        </p:blipFill>
        <p:spPr>
          <a:xfrm>
            <a:off x="741316" y="1696876"/>
            <a:ext cx="1408380" cy="1532588"/>
          </a:xfrm>
          <a:prstGeom prst="ellipse">
            <a:avLst/>
          </a:prstGeom>
        </p:spPr>
      </p:pic>
    </p:spTree>
    <p:extLst>
      <p:ext uri="{BB962C8B-B14F-4D97-AF65-F5344CB8AC3E}">
        <p14:creationId xmlns:p14="http://schemas.microsoft.com/office/powerpoint/2010/main" val="2697929636"/>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358252" y="134414"/>
            <a:ext cx="11341268" cy="680196"/>
          </a:xfrm>
        </p:spPr>
        <p:txBody>
          <a:bodyPr>
            <a:normAutofit/>
          </a:bodyPr>
          <a:lstStyle/>
          <a:p>
            <a:r>
              <a:rPr lang="en-US" sz="3600" b="1" dirty="0">
                <a:solidFill>
                  <a:schemeClr val="accent1">
                    <a:lumMod val="50000"/>
                  </a:schemeClr>
                </a:solidFill>
                <a:latin typeface="Segoe UI" panose="020B0502040204020203" pitchFamily="34" charset="0"/>
                <a:ea typeface="Segoe UI" panose="020B0502040204020203" pitchFamily="34" charset="0"/>
              </a:rPr>
              <a:t>Assessment and planning</a:t>
            </a:r>
          </a:p>
        </p:txBody>
      </p:sp>
      <p:sp>
        <p:nvSpPr>
          <p:cNvPr id="109" name="TextBox 108">
            <a:extLst>
              <a:ext uri="{FF2B5EF4-FFF2-40B4-BE49-F238E27FC236}">
                <a16:creationId xmlns:a16="http://schemas.microsoft.com/office/drawing/2014/main" id="{D36D9BB5-A6C5-4D43-A685-30447CB46AA7}"/>
              </a:ext>
            </a:extLst>
          </p:cNvPr>
          <p:cNvSpPr txBox="1"/>
          <p:nvPr/>
        </p:nvSpPr>
        <p:spPr>
          <a:xfrm>
            <a:off x="4170707" y="1004838"/>
            <a:ext cx="4559820" cy="2511184"/>
          </a:xfrm>
          <a:prstGeom prst="rect">
            <a:avLst/>
          </a:prstGeom>
          <a:noFill/>
          <a:extLst>
            <a:ext uri="{909E8E84-426E-40DD-AFC4-6F175D3DCCD1}">
              <a14:hiddenFill xmlns:a14="http://schemas.microsoft.com/office/drawing/2010/main">
                <a:solidFill>
                  <a:srgbClr val="FFFFFF"/>
                </a:solidFill>
              </a14:hiddenFill>
            </a:ext>
          </a:extLst>
        </p:spPr>
        <p:txBody>
          <a:bodyPr wrap="square" lIns="186521" tIns="149217" rIns="186521" bIns="149217" rtlCol="0">
            <a:spAutoFit/>
          </a:bodyPr>
          <a:lstStyle/>
          <a:p>
            <a:pPr defTabSz="932597">
              <a:lnSpc>
                <a:spcPct val="90000"/>
              </a:lnSpc>
              <a:spcAft>
                <a:spcPts val="612"/>
              </a:spcAft>
              <a:defRPr/>
            </a:pPr>
            <a:r>
              <a:rPr lang="en-US" sz="1400" b="1" kern="0" dirty="0">
                <a:solidFill>
                  <a:srgbClr val="171616"/>
                </a:solidFill>
                <a:latin typeface="Segoe UI"/>
              </a:rPr>
              <a:t>What is App, Data &amp; Infrastructure Assessment?</a:t>
            </a:r>
          </a:p>
          <a:p>
            <a:pPr algn="just" defTabSz="932597">
              <a:lnSpc>
                <a:spcPct val="90000"/>
              </a:lnSpc>
              <a:spcAft>
                <a:spcPts val="612"/>
              </a:spcAft>
              <a:defRPr/>
            </a:pPr>
            <a:r>
              <a:rPr lang="en-US" sz="1400" b="1" kern="0" dirty="0">
                <a:solidFill>
                  <a:srgbClr val="171616"/>
                </a:solidFill>
                <a:latin typeface="Segoe UI"/>
              </a:rPr>
              <a:t>Assessments</a:t>
            </a:r>
            <a:r>
              <a:rPr lang="en-US" sz="1400" kern="0" dirty="0">
                <a:solidFill>
                  <a:srgbClr val="505050">
                    <a:lumMod val="50000"/>
                  </a:srgbClr>
                </a:solidFill>
                <a:latin typeface="Segoe UI"/>
              </a:rPr>
              <a:t> provide the customer with an end-to-end analysis and mapping of their entire IT estate, taking into consideration current deployment, usage, processes and data. The analysis will be the basis for the evaluation of your overall infrastructure in relation to on-premises and cloud-strategy, helping the customer optimize their current application and server workloads while providing insights on the business and technology benefits to moving additional workloads to the cloud.</a:t>
            </a:r>
          </a:p>
        </p:txBody>
      </p:sp>
      <p:sp>
        <p:nvSpPr>
          <p:cNvPr id="110" name="server" title="Icon of a server tower">
            <a:extLst>
              <a:ext uri="{FF2B5EF4-FFF2-40B4-BE49-F238E27FC236}">
                <a16:creationId xmlns:a16="http://schemas.microsoft.com/office/drawing/2014/main" id="{9F364BF8-5CE9-4298-891A-E03DE1198ECD}"/>
              </a:ext>
            </a:extLst>
          </p:cNvPr>
          <p:cNvSpPr>
            <a:spLocks noChangeAspect="1" noEditPoints="1"/>
          </p:cNvSpPr>
          <p:nvPr/>
        </p:nvSpPr>
        <p:spPr bwMode="auto">
          <a:xfrm>
            <a:off x="2123254" y="4712092"/>
            <a:ext cx="344838" cy="652822"/>
          </a:xfrm>
          <a:custGeom>
            <a:avLst/>
            <a:gdLst>
              <a:gd name="T0" fmla="*/ 131 w 131"/>
              <a:gd name="T1" fmla="*/ 117 h 248"/>
              <a:gd name="T2" fmla="*/ 131 w 131"/>
              <a:gd name="T3" fmla="*/ 248 h 248"/>
              <a:gd name="T4" fmla="*/ 0 w 131"/>
              <a:gd name="T5" fmla="*/ 248 h 248"/>
              <a:gd name="T6" fmla="*/ 0 w 131"/>
              <a:gd name="T7" fmla="*/ 0 h 248"/>
              <a:gd name="T8" fmla="*/ 131 w 131"/>
              <a:gd name="T9" fmla="*/ 0 h 248"/>
              <a:gd name="T10" fmla="*/ 131 w 131"/>
              <a:gd name="T11" fmla="*/ 117 h 248"/>
              <a:gd name="T12" fmla="*/ 28 w 131"/>
              <a:gd name="T13" fmla="*/ 40 h 248"/>
              <a:gd name="T14" fmla="*/ 102 w 131"/>
              <a:gd name="T15" fmla="*/ 40 h 248"/>
              <a:gd name="T16" fmla="*/ 28 w 131"/>
              <a:gd name="T17" fmla="*/ 170 h 248"/>
              <a:gd name="T18" fmla="*/ 102 w 131"/>
              <a:gd name="T19" fmla="*/ 170 h 248"/>
              <a:gd name="T20" fmla="*/ 28 w 131"/>
              <a:gd name="T21" fmla="*/ 207 h 248"/>
              <a:gd name="T22" fmla="*/ 102 w 131"/>
              <a:gd name="T23" fmla="*/ 207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1" h="248">
                <a:moveTo>
                  <a:pt x="131" y="117"/>
                </a:moveTo>
                <a:lnTo>
                  <a:pt x="131" y="248"/>
                </a:lnTo>
                <a:lnTo>
                  <a:pt x="0" y="248"/>
                </a:lnTo>
                <a:lnTo>
                  <a:pt x="0" y="0"/>
                </a:lnTo>
                <a:lnTo>
                  <a:pt x="131" y="0"/>
                </a:lnTo>
                <a:lnTo>
                  <a:pt x="131" y="117"/>
                </a:lnTo>
                <a:moveTo>
                  <a:pt x="28" y="40"/>
                </a:moveTo>
                <a:lnTo>
                  <a:pt x="102" y="40"/>
                </a:lnTo>
                <a:moveTo>
                  <a:pt x="28" y="170"/>
                </a:moveTo>
                <a:lnTo>
                  <a:pt x="102" y="170"/>
                </a:lnTo>
                <a:moveTo>
                  <a:pt x="28" y="207"/>
                </a:moveTo>
                <a:lnTo>
                  <a:pt x="102" y="207"/>
                </a:lnTo>
              </a:path>
            </a:pathLst>
          </a:custGeom>
          <a:noFill/>
          <a:ln w="15875" cap="sq">
            <a:solidFill>
              <a:srgbClr val="33B2C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w="0"/>
              <a:solidFill>
                <a:srgbClr val="33B2C1"/>
              </a:solidFill>
              <a:effectLst>
                <a:outerShdw blurRad="38100" dist="25400" dir="5400000" algn="ctr" rotWithShape="0">
                  <a:srgbClr val="6E747A">
                    <a:alpha val="43000"/>
                  </a:srgbClr>
                </a:outerShdw>
              </a:effectLst>
              <a:uLnTx/>
              <a:uFillTx/>
              <a:latin typeface="Segoe UI"/>
            </a:endParaRPr>
          </a:p>
        </p:txBody>
      </p:sp>
      <p:sp>
        <p:nvSpPr>
          <p:cNvPr id="111" name="TextBox 110">
            <a:extLst>
              <a:ext uri="{FF2B5EF4-FFF2-40B4-BE49-F238E27FC236}">
                <a16:creationId xmlns:a16="http://schemas.microsoft.com/office/drawing/2014/main" id="{7D14AF6D-02E3-4CF0-A6D3-90CBED0398D1}"/>
              </a:ext>
            </a:extLst>
          </p:cNvPr>
          <p:cNvSpPr txBox="1"/>
          <p:nvPr/>
        </p:nvSpPr>
        <p:spPr>
          <a:xfrm>
            <a:off x="1469392" y="5432749"/>
            <a:ext cx="1556671" cy="337355"/>
          </a:xfrm>
          <a:prstGeom prst="rect">
            <a:avLst/>
          </a:prstGeom>
          <a:noFill/>
        </p:spPr>
        <p:txBody>
          <a:bodyPr wrap="square" lIns="0" tIns="0" rIns="0" bIns="0" rtlCol="0">
            <a:noAutofit/>
          </a:bodyPr>
          <a:lstStyle/>
          <a:p>
            <a:pPr algn="ctr" defTabSz="1039099">
              <a:spcAft>
                <a:spcPts val="918"/>
              </a:spcAft>
              <a:defRPr/>
            </a:pPr>
            <a:r>
              <a:rPr lang="en-GB" sz="1632" kern="0" dirty="0">
                <a:solidFill>
                  <a:srgbClr val="034EA2"/>
                </a:solidFill>
                <a:latin typeface="Segoe UI"/>
              </a:rPr>
              <a:t>Up-to-date Infrastructure landscape </a:t>
            </a:r>
          </a:p>
        </p:txBody>
      </p:sp>
      <p:sp>
        <p:nvSpPr>
          <p:cNvPr id="112" name="TextBox 111">
            <a:extLst>
              <a:ext uri="{FF2B5EF4-FFF2-40B4-BE49-F238E27FC236}">
                <a16:creationId xmlns:a16="http://schemas.microsoft.com/office/drawing/2014/main" id="{25DE6047-6118-4C8C-B711-579D50C0972C}"/>
              </a:ext>
            </a:extLst>
          </p:cNvPr>
          <p:cNvSpPr txBox="1"/>
          <p:nvPr/>
        </p:nvSpPr>
        <p:spPr>
          <a:xfrm>
            <a:off x="3949238" y="5432750"/>
            <a:ext cx="1556671" cy="337355"/>
          </a:xfrm>
          <a:prstGeom prst="rect">
            <a:avLst/>
          </a:prstGeom>
          <a:noFill/>
        </p:spPr>
        <p:txBody>
          <a:bodyPr wrap="square" lIns="0" tIns="0" rIns="0" bIns="0" rtlCol="0">
            <a:noAutofit/>
          </a:bodyPr>
          <a:lstStyle/>
          <a:p>
            <a:pPr algn="ctr" defTabSz="1039099">
              <a:spcAft>
                <a:spcPts val="918"/>
              </a:spcAft>
              <a:defRPr/>
            </a:pPr>
            <a:r>
              <a:rPr lang="en-GB" sz="1632" kern="0" dirty="0">
                <a:solidFill>
                  <a:srgbClr val="034EA2"/>
                </a:solidFill>
                <a:latin typeface="Segoe UI"/>
              </a:rPr>
              <a:t>Cloud readiness</a:t>
            </a:r>
          </a:p>
        </p:txBody>
      </p:sp>
      <p:sp>
        <p:nvSpPr>
          <p:cNvPr id="113" name="TextBox 112">
            <a:extLst>
              <a:ext uri="{FF2B5EF4-FFF2-40B4-BE49-F238E27FC236}">
                <a16:creationId xmlns:a16="http://schemas.microsoft.com/office/drawing/2014/main" id="{2856DEFE-9BD3-4D9D-BA63-5F2E90D7DEAD}"/>
              </a:ext>
            </a:extLst>
          </p:cNvPr>
          <p:cNvSpPr txBox="1"/>
          <p:nvPr/>
        </p:nvSpPr>
        <p:spPr>
          <a:xfrm>
            <a:off x="6359891" y="5443335"/>
            <a:ext cx="1556671" cy="337355"/>
          </a:xfrm>
          <a:prstGeom prst="rect">
            <a:avLst/>
          </a:prstGeom>
          <a:noFill/>
        </p:spPr>
        <p:txBody>
          <a:bodyPr wrap="square" lIns="0" tIns="0" rIns="0" bIns="0" rtlCol="0">
            <a:noAutofit/>
          </a:bodyPr>
          <a:lstStyle/>
          <a:p>
            <a:pPr algn="ctr" defTabSz="1039099">
              <a:spcAft>
                <a:spcPts val="918"/>
              </a:spcAft>
              <a:defRPr/>
            </a:pPr>
            <a:r>
              <a:rPr lang="en-GB" sz="1632" kern="0" dirty="0">
                <a:solidFill>
                  <a:srgbClr val="034EA2"/>
                </a:solidFill>
                <a:latin typeface="Segoe UI"/>
              </a:rPr>
              <a:t>Cloud total cost of ownership (TCO)</a:t>
            </a:r>
          </a:p>
        </p:txBody>
      </p:sp>
      <p:sp>
        <p:nvSpPr>
          <p:cNvPr id="114" name="TextBox 113">
            <a:extLst>
              <a:ext uri="{FF2B5EF4-FFF2-40B4-BE49-F238E27FC236}">
                <a16:creationId xmlns:a16="http://schemas.microsoft.com/office/drawing/2014/main" id="{B48E6099-7007-4383-AF5D-DB15B72445FA}"/>
              </a:ext>
            </a:extLst>
          </p:cNvPr>
          <p:cNvSpPr txBox="1"/>
          <p:nvPr/>
        </p:nvSpPr>
        <p:spPr>
          <a:xfrm>
            <a:off x="9082519" y="5443335"/>
            <a:ext cx="1556671" cy="337355"/>
          </a:xfrm>
          <a:prstGeom prst="rect">
            <a:avLst/>
          </a:prstGeom>
          <a:noFill/>
        </p:spPr>
        <p:txBody>
          <a:bodyPr wrap="square" lIns="0" tIns="0" rIns="0" bIns="0" rtlCol="0">
            <a:noAutofit/>
          </a:bodyPr>
          <a:lstStyle/>
          <a:p>
            <a:pPr algn="ctr" defTabSz="1039099">
              <a:spcAft>
                <a:spcPts val="918"/>
              </a:spcAft>
              <a:defRPr/>
            </a:pPr>
            <a:r>
              <a:rPr lang="en-GB" sz="1632" kern="0" dirty="0">
                <a:solidFill>
                  <a:srgbClr val="034EA2"/>
                </a:solidFill>
                <a:latin typeface="Segoe UI"/>
              </a:rPr>
              <a:t>Cloud migration roadmap</a:t>
            </a:r>
          </a:p>
        </p:txBody>
      </p:sp>
      <p:sp>
        <p:nvSpPr>
          <p:cNvPr id="115" name="cloud" title="Icon of a cloud">
            <a:extLst>
              <a:ext uri="{FF2B5EF4-FFF2-40B4-BE49-F238E27FC236}">
                <a16:creationId xmlns:a16="http://schemas.microsoft.com/office/drawing/2014/main" id="{65729DCE-F3C9-4FB1-BAFA-7057B8F7DE88}"/>
              </a:ext>
            </a:extLst>
          </p:cNvPr>
          <p:cNvSpPr>
            <a:spLocks noChangeAspect="1"/>
          </p:cNvSpPr>
          <p:nvPr/>
        </p:nvSpPr>
        <p:spPr bwMode="auto">
          <a:xfrm>
            <a:off x="4361615" y="4889081"/>
            <a:ext cx="731916" cy="466302"/>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5875" cap="sq">
            <a:solidFill>
              <a:srgbClr val="33B2C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w="0"/>
              <a:solidFill>
                <a:srgbClr val="33B2C1"/>
              </a:solidFill>
              <a:effectLst>
                <a:outerShdw blurRad="38100" dist="25400" dir="5400000" algn="ctr" rotWithShape="0">
                  <a:srgbClr val="6E747A">
                    <a:alpha val="43000"/>
                  </a:srgbClr>
                </a:outerShdw>
              </a:effectLst>
              <a:uLnTx/>
              <a:uFillTx/>
              <a:latin typeface="Segoe UI"/>
            </a:endParaRPr>
          </a:p>
        </p:txBody>
      </p:sp>
      <p:sp>
        <p:nvSpPr>
          <p:cNvPr id="116" name="Money_3" title="Icon of a dollar sign">
            <a:extLst>
              <a:ext uri="{FF2B5EF4-FFF2-40B4-BE49-F238E27FC236}">
                <a16:creationId xmlns:a16="http://schemas.microsoft.com/office/drawing/2014/main" id="{FFD7D618-BFFC-48B1-B55D-54E519214E7A}"/>
              </a:ext>
            </a:extLst>
          </p:cNvPr>
          <p:cNvSpPr>
            <a:spLocks noChangeAspect="1" noEditPoints="1"/>
          </p:cNvSpPr>
          <p:nvPr/>
        </p:nvSpPr>
        <p:spPr bwMode="auto">
          <a:xfrm>
            <a:off x="6957910" y="4712092"/>
            <a:ext cx="360631" cy="652822"/>
          </a:xfrm>
          <a:custGeom>
            <a:avLst/>
            <a:gdLst>
              <a:gd name="T0" fmla="*/ 0 w 153"/>
              <a:gd name="T1" fmla="*/ 223 h 279"/>
              <a:gd name="T2" fmla="*/ 111 w 153"/>
              <a:gd name="T3" fmla="*/ 223 h 279"/>
              <a:gd name="T4" fmla="*/ 153 w 153"/>
              <a:gd name="T5" fmla="*/ 182 h 279"/>
              <a:gd name="T6" fmla="*/ 111 w 153"/>
              <a:gd name="T7" fmla="*/ 141 h 279"/>
              <a:gd name="T8" fmla="*/ 41 w 153"/>
              <a:gd name="T9" fmla="*/ 139 h 279"/>
              <a:gd name="T10" fmla="*/ 0 w 153"/>
              <a:gd name="T11" fmla="*/ 98 h 279"/>
              <a:gd name="T12" fmla="*/ 41 w 153"/>
              <a:gd name="T13" fmla="*/ 56 h 279"/>
              <a:gd name="T14" fmla="*/ 150 w 153"/>
              <a:gd name="T15" fmla="*/ 56 h 279"/>
              <a:gd name="T16" fmla="*/ 76 w 153"/>
              <a:gd name="T17" fmla="*/ 0 h 279"/>
              <a:gd name="T18" fmla="*/ 76 w 153"/>
              <a:gd name="T19" fmla="*/ 279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3" h="279">
                <a:moveTo>
                  <a:pt x="0" y="223"/>
                </a:moveTo>
                <a:cubicBezTo>
                  <a:pt x="111" y="223"/>
                  <a:pt x="111" y="223"/>
                  <a:pt x="111" y="223"/>
                </a:cubicBezTo>
                <a:cubicBezTo>
                  <a:pt x="134" y="223"/>
                  <a:pt x="153" y="205"/>
                  <a:pt x="153" y="182"/>
                </a:cubicBezTo>
                <a:cubicBezTo>
                  <a:pt x="153" y="159"/>
                  <a:pt x="134" y="141"/>
                  <a:pt x="111" y="141"/>
                </a:cubicBezTo>
                <a:cubicBezTo>
                  <a:pt x="41" y="139"/>
                  <a:pt x="41" y="139"/>
                  <a:pt x="41" y="139"/>
                </a:cubicBezTo>
                <a:cubicBezTo>
                  <a:pt x="19" y="139"/>
                  <a:pt x="0" y="120"/>
                  <a:pt x="0" y="98"/>
                </a:cubicBezTo>
                <a:cubicBezTo>
                  <a:pt x="0" y="75"/>
                  <a:pt x="19" y="56"/>
                  <a:pt x="41" y="56"/>
                </a:cubicBezTo>
                <a:cubicBezTo>
                  <a:pt x="150" y="56"/>
                  <a:pt x="150" y="56"/>
                  <a:pt x="150" y="56"/>
                </a:cubicBezTo>
                <a:moveTo>
                  <a:pt x="76" y="0"/>
                </a:moveTo>
                <a:cubicBezTo>
                  <a:pt x="76" y="279"/>
                  <a:pt x="76" y="279"/>
                  <a:pt x="76" y="279"/>
                </a:cubicBezTo>
              </a:path>
            </a:pathLst>
          </a:custGeom>
          <a:noFill/>
          <a:ln w="15875" cap="sq">
            <a:solidFill>
              <a:srgbClr val="33B2C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w="0"/>
              <a:solidFill>
                <a:srgbClr val="33B2C1"/>
              </a:solidFill>
              <a:effectLst>
                <a:outerShdw blurRad="38100" dist="25400" dir="5400000" algn="ctr" rotWithShape="0">
                  <a:srgbClr val="6E747A">
                    <a:alpha val="43000"/>
                  </a:srgbClr>
                </a:outerShdw>
              </a:effectLst>
              <a:uLnTx/>
              <a:uFillTx/>
              <a:latin typeface="Segoe UI"/>
            </a:endParaRPr>
          </a:p>
        </p:txBody>
      </p:sp>
      <p:sp>
        <p:nvSpPr>
          <p:cNvPr id="117" name="Digital_Transformation" title="Icon of a cloud of which half is made of dots">
            <a:extLst>
              <a:ext uri="{FF2B5EF4-FFF2-40B4-BE49-F238E27FC236}">
                <a16:creationId xmlns:a16="http://schemas.microsoft.com/office/drawing/2014/main" id="{53D83962-CAE5-4FB4-807D-6D1B096F42ED}"/>
              </a:ext>
            </a:extLst>
          </p:cNvPr>
          <p:cNvSpPr>
            <a:spLocks noChangeAspect="1" noEditPoints="1"/>
          </p:cNvSpPr>
          <p:nvPr/>
        </p:nvSpPr>
        <p:spPr bwMode="auto">
          <a:xfrm>
            <a:off x="9351724" y="4712092"/>
            <a:ext cx="1219464" cy="652822"/>
          </a:xfrm>
          <a:custGeom>
            <a:avLst/>
            <a:gdLst>
              <a:gd name="T0" fmla="*/ 0 w 357"/>
              <a:gd name="T1" fmla="*/ 95 h 190"/>
              <a:gd name="T2" fmla="*/ 7 w 357"/>
              <a:gd name="T3" fmla="*/ 95 h 190"/>
              <a:gd name="T4" fmla="*/ 0 w 357"/>
              <a:gd name="T5" fmla="*/ 143 h 190"/>
              <a:gd name="T6" fmla="*/ 7 w 357"/>
              <a:gd name="T7" fmla="*/ 143 h 190"/>
              <a:gd name="T8" fmla="*/ 47 w 357"/>
              <a:gd name="T9" fmla="*/ 190 h 190"/>
              <a:gd name="T10" fmla="*/ 54 w 357"/>
              <a:gd name="T11" fmla="*/ 190 h 190"/>
              <a:gd name="T12" fmla="*/ 47 w 357"/>
              <a:gd name="T13" fmla="*/ 47 h 190"/>
              <a:gd name="T14" fmla="*/ 54 w 357"/>
              <a:gd name="T15" fmla="*/ 47 h 190"/>
              <a:gd name="T16" fmla="*/ 47 w 357"/>
              <a:gd name="T17" fmla="*/ 95 h 190"/>
              <a:gd name="T18" fmla="*/ 54 w 357"/>
              <a:gd name="T19" fmla="*/ 95 h 190"/>
              <a:gd name="T20" fmla="*/ 47 w 357"/>
              <a:gd name="T21" fmla="*/ 143 h 190"/>
              <a:gd name="T22" fmla="*/ 54 w 357"/>
              <a:gd name="T23" fmla="*/ 143 h 190"/>
              <a:gd name="T24" fmla="*/ 141 w 357"/>
              <a:gd name="T25" fmla="*/ 0 h 190"/>
              <a:gd name="T26" fmla="*/ 148 w 357"/>
              <a:gd name="T27" fmla="*/ 0 h 190"/>
              <a:gd name="T28" fmla="*/ 141 w 357"/>
              <a:gd name="T29" fmla="*/ 95 h 190"/>
              <a:gd name="T30" fmla="*/ 148 w 357"/>
              <a:gd name="T31" fmla="*/ 95 h 190"/>
              <a:gd name="T32" fmla="*/ 141 w 357"/>
              <a:gd name="T33" fmla="*/ 143 h 190"/>
              <a:gd name="T34" fmla="*/ 148 w 357"/>
              <a:gd name="T35" fmla="*/ 143 h 190"/>
              <a:gd name="T36" fmla="*/ 94 w 357"/>
              <a:gd name="T37" fmla="*/ 190 h 190"/>
              <a:gd name="T38" fmla="*/ 101 w 357"/>
              <a:gd name="T39" fmla="*/ 190 h 190"/>
              <a:gd name="T40" fmla="*/ 94 w 357"/>
              <a:gd name="T41" fmla="*/ 47 h 190"/>
              <a:gd name="T42" fmla="*/ 101 w 357"/>
              <a:gd name="T43" fmla="*/ 47 h 190"/>
              <a:gd name="T44" fmla="*/ 94 w 357"/>
              <a:gd name="T45" fmla="*/ 95 h 190"/>
              <a:gd name="T46" fmla="*/ 101 w 357"/>
              <a:gd name="T47" fmla="*/ 95 h 190"/>
              <a:gd name="T48" fmla="*/ 94 w 357"/>
              <a:gd name="T49" fmla="*/ 143 h 190"/>
              <a:gd name="T50" fmla="*/ 101 w 357"/>
              <a:gd name="T51" fmla="*/ 143 h 190"/>
              <a:gd name="T52" fmla="*/ 132 w 357"/>
              <a:gd name="T53" fmla="*/ 190 h 190"/>
              <a:gd name="T54" fmla="*/ 298 w 357"/>
              <a:gd name="T55" fmla="*/ 190 h 190"/>
              <a:gd name="T56" fmla="*/ 357 w 357"/>
              <a:gd name="T57" fmla="*/ 131 h 190"/>
              <a:gd name="T58" fmla="*/ 298 w 357"/>
              <a:gd name="T59" fmla="*/ 71 h 190"/>
              <a:gd name="T60" fmla="*/ 285 w 357"/>
              <a:gd name="T61" fmla="*/ 73 h 190"/>
              <a:gd name="T62" fmla="*/ 192 w 357"/>
              <a:gd name="T63" fmla="*/ 0 h 190"/>
              <a:gd name="T64" fmla="*/ 179 w 357"/>
              <a:gd name="T65" fmla="*/ 0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57" h="190">
                <a:moveTo>
                  <a:pt x="0" y="95"/>
                </a:moveTo>
                <a:cubicBezTo>
                  <a:pt x="7" y="95"/>
                  <a:pt x="7" y="95"/>
                  <a:pt x="7" y="95"/>
                </a:cubicBezTo>
                <a:moveTo>
                  <a:pt x="0" y="143"/>
                </a:moveTo>
                <a:cubicBezTo>
                  <a:pt x="7" y="143"/>
                  <a:pt x="7" y="143"/>
                  <a:pt x="7" y="143"/>
                </a:cubicBezTo>
                <a:moveTo>
                  <a:pt x="47" y="190"/>
                </a:moveTo>
                <a:cubicBezTo>
                  <a:pt x="54" y="190"/>
                  <a:pt x="54" y="190"/>
                  <a:pt x="54" y="190"/>
                </a:cubicBezTo>
                <a:moveTo>
                  <a:pt x="47" y="47"/>
                </a:moveTo>
                <a:cubicBezTo>
                  <a:pt x="54" y="47"/>
                  <a:pt x="54" y="47"/>
                  <a:pt x="54" y="47"/>
                </a:cubicBezTo>
                <a:moveTo>
                  <a:pt x="47" y="95"/>
                </a:moveTo>
                <a:cubicBezTo>
                  <a:pt x="54" y="95"/>
                  <a:pt x="54" y="95"/>
                  <a:pt x="54" y="95"/>
                </a:cubicBezTo>
                <a:moveTo>
                  <a:pt x="47" y="143"/>
                </a:moveTo>
                <a:cubicBezTo>
                  <a:pt x="54" y="143"/>
                  <a:pt x="54" y="143"/>
                  <a:pt x="54" y="143"/>
                </a:cubicBezTo>
                <a:moveTo>
                  <a:pt x="141" y="0"/>
                </a:moveTo>
                <a:cubicBezTo>
                  <a:pt x="148" y="0"/>
                  <a:pt x="148" y="0"/>
                  <a:pt x="148" y="0"/>
                </a:cubicBezTo>
                <a:moveTo>
                  <a:pt x="141" y="95"/>
                </a:moveTo>
                <a:cubicBezTo>
                  <a:pt x="148" y="95"/>
                  <a:pt x="148" y="95"/>
                  <a:pt x="148" y="95"/>
                </a:cubicBezTo>
                <a:moveTo>
                  <a:pt x="141" y="143"/>
                </a:moveTo>
                <a:cubicBezTo>
                  <a:pt x="148" y="143"/>
                  <a:pt x="148" y="143"/>
                  <a:pt x="148" y="143"/>
                </a:cubicBezTo>
                <a:moveTo>
                  <a:pt x="94" y="190"/>
                </a:moveTo>
                <a:cubicBezTo>
                  <a:pt x="101" y="190"/>
                  <a:pt x="101" y="190"/>
                  <a:pt x="101" y="190"/>
                </a:cubicBezTo>
                <a:moveTo>
                  <a:pt x="94" y="47"/>
                </a:moveTo>
                <a:cubicBezTo>
                  <a:pt x="101" y="47"/>
                  <a:pt x="101" y="47"/>
                  <a:pt x="101" y="47"/>
                </a:cubicBezTo>
                <a:moveTo>
                  <a:pt x="94" y="95"/>
                </a:moveTo>
                <a:cubicBezTo>
                  <a:pt x="101" y="95"/>
                  <a:pt x="101" y="95"/>
                  <a:pt x="101" y="95"/>
                </a:cubicBezTo>
                <a:moveTo>
                  <a:pt x="94" y="143"/>
                </a:moveTo>
                <a:cubicBezTo>
                  <a:pt x="101" y="143"/>
                  <a:pt x="101" y="143"/>
                  <a:pt x="101" y="143"/>
                </a:cubicBezTo>
                <a:moveTo>
                  <a:pt x="132" y="190"/>
                </a:moveTo>
                <a:cubicBezTo>
                  <a:pt x="155" y="190"/>
                  <a:pt x="279" y="190"/>
                  <a:pt x="298" y="190"/>
                </a:cubicBezTo>
                <a:cubicBezTo>
                  <a:pt x="330" y="190"/>
                  <a:pt x="357" y="163"/>
                  <a:pt x="357" y="131"/>
                </a:cubicBezTo>
                <a:cubicBezTo>
                  <a:pt x="357" y="98"/>
                  <a:pt x="330" y="71"/>
                  <a:pt x="298" y="71"/>
                </a:cubicBezTo>
                <a:cubicBezTo>
                  <a:pt x="293" y="71"/>
                  <a:pt x="289" y="72"/>
                  <a:pt x="285" y="73"/>
                </a:cubicBezTo>
                <a:cubicBezTo>
                  <a:pt x="275" y="31"/>
                  <a:pt x="237" y="0"/>
                  <a:pt x="192" y="0"/>
                </a:cubicBezTo>
                <a:cubicBezTo>
                  <a:pt x="179" y="0"/>
                  <a:pt x="179" y="0"/>
                  <a:pt x="179" y="0"/>
                </a:cubicBezTo>
              </a:path>
            </a:pathLst>
          </a:custGeom>
          <a:noFill/>
          <a:ln w="15875" cap="sq">
            <a:solidFill>
              <a:srgbClr val="33B2C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w="0"/>
              <a:solidFill>
                <a:srgbClr val="33B2C1"/>
              </a:solidFill>
              <a:effectLst>
                <a:outerShdw blurRad="38100" dist="25400" dir="5400000" algn="ctr" rotWithShape="0">
                  <a:srgbClr val="6E747A">
                    <a:alpha val="43000"/>
                  </a:srgbClr>
                </a:outerShdw>
              </a:effectLst>
              <a:uLnTx/>
              <a:uFillTx/>
              <a:latin typeface="Segoe UI"/>
            </a:endParaRPr>
          </a:p>
        </p:txBody>
      </p:sp>
      <p:sp>
        <p:nvSpPr>
          <p:cNvPr id="118" name="Rectangle 117"/>
          <p:cNvSpPr/>
          <p:nvPr/>
        </p:nvSpPr>
        <p:spPr>
          <a:xfrm>
            <a:off x="8730527" y="1105347"/>
            <a:ext cx="3282233" cy="1815882"/>
          </a:xfrm>
          <a:prstGeom prst="rect">
            <a:avLst/>
          </a:prstGeom>
        </p:spPr>
        <p:txBody>
          <a:bodyPr wrap="square">
            <a:spAutoFit/>
          </a:bodyPr>
          <a:lstStyle/>
          <a:p>
            <a:r>
              <a:rPr lang="en-US" sz="1400" b="1" dirty="0">
                <a:solidFill>
                  <a:srgbClr val="171616"/>
                </a:solidFill>
                <a:latin typeface="Segoe UI"/>
              </a:rPr>
              <a:t>Critical Key Findings:</a:t>
            </a:r>
          </a:p>
          <a:p>
            <a:pPr marL="285750" indent="-285750">
              <a:buFont typeface="Arial" panose="020B0604020202020204" pitchFamily="34" charset="0"/>
              <a:buChar char="•"/>
            </a:pPr>
            <a:r>
              <a:rPr lang="en-US" sz="1400" dirty="0">
                <a:solidFill>
                  <a:srgbClr val="171616"/>
                </a:solidFill>
                <a:latin typeface="Segoe UI"/>
              </a:rPr>
              <a:t>Remediate Windows Servers which are no longer supported or at the end of Extended Support.</a:t>
            </a:r>
          </a:p>
          <a:p>
            <a:pPr marL="285750" indent="-285750">
              <a:buFont typeface="Arial" panose="020B0604020202020204" pitchFamily="34" charset="0"/>
              <a:buChar char="•"/>
            </a:pPr>
            <a:r>
              <a:rPr lang="en-US" sz="1400" dirty="0">
                <a:solidFill>
                  <a:srgbClr val="171616"/>
                </a:solidFill>
                <a:latin typeface="Segoe UI"/>
              </a:rPr>
              <a:t>Plan for Windows Server 2012, SQL Server 2014 upcoming end of life events.</a:t>
            </a:r>
          </a:p>
          <a:p>
            <a:pPr marL="285750" indent="-285750">
              <a:buFont typeface="Arial" panose="020B0604020202020204" pitchFamily="34" charset="0"/>
              <a:buChar char="•"/>
            </a:pPr>
            <a:endParaRPr lang="en-US" sz="1400" dirty="0">
              <a:solidFill>
                <a:srgbClr val="034EA2"/>
              </a:solidFill>
              <a:latin typeface="Segoe UI"/>
            </a:endParaRPr>
          </a:p>
        </p:txBody>
      </p:sp>
      <p:sp>
        <p:nvSpPr>
          <p:cNvPr id="119" name="Rectangle 118"/>
          <p:cNvSpPr/>
          <p:nvPr/>
        </p:nvSpPr>
        <p:spPr>
          <a:xfrm>
            <a:off x="496905" y="4065100"/>
            <a:ext cx="8233622" cy="341632"/>
          </a:xfrm>
          <a:prstGeom prst="rect">
            <a:avLst/>
          </a:prstGeom>
        </p:spPr>
        <p:txBody>
          <a:bodyPr wrap="square">
            <a:spAutoFit/>
          </a:bodyPr>
          <a:lstStyle/>
          <a:p>
            <a:pPr defTabSz="932597">
              <a:lnSpc>
                <a:spcPct val="90000"/>
              </a:lnSpc>
              <a:spcAft>
                <a:spcPts val="612"/>
              </a:spcAft>
              <a:defRPr/>
            </a:pPr>
            <a:r>
              <a:rPr lang="en-US" b="1" kern="0" dirty="0">
                <a:solidFill>
                  <a:srgbClr val="505050">
                    <a:lumMod val="50000"/>
                  </a:srgbClr>
                </a:solidFill>
                <a:latin typeface="Segoe UI"/>
              </a:rPr>
              <a:t>This engagement will provide you with key insights on the following:</a:t>
            </a:r>
          </a:p>
        </p:txBody>
      </p:sp>
      <p:sp>
        <p:nvSpPr>
          <p:cNvPr id="120" name="Rectangle 119"/>
          <p:cNvSpPr/>
          <p:nvPr/>
        </p:nvSpPr>
        <p:spPr>
          <a:xfrm>
            <a:off x="426428" y="1105347"/>
            <a:ext cx="3642597" cy="2462213"/>
          </a:xfrm>
          <a:prstGeom prst="rect">
            <a:avLst/>
          </a:prstGeom>
        </p:spPr>
        <p:txBody>
          <a:bodyPr wrap="square">
            <a:spAutoFit/>
          </a:bodyPr>
          <a:lstStyle/>
          <a:p>
            <a:r>
              <a:rPr lang="en-US" sz="1400" b="1" dirty="0">
                <a:solidFill>
                  <a:srgbClr val="171616"/>
                </a:solidFill>
                <a:latin typeface="Segoe UI"/>
              </a:rPr>
              <a:t>Why do you need assessment and planning service?</a:t>
            </a:r>
          </a:p>
          <a:p>
            <a:pPr marL="285750" indent="-285750">
              <a:buFont typeface="Arial" panose="020B0604020202020204" pitchFamily="34" charset="0"/>
              <a:buChar char="•"/>
            </a:pPr>
            <a:r>
              <a:rPr lang="en-US" sz="1400" dirty="0">
                <a:solidFill>
                  <a:srgbClr val="171616"/>
                </a:solidFill>
                <a:latin typeface="Segoe UI"/>
              </a:rPr>
              <a:t>A large and complex system</a:t>
            </a:r>
          </a:p>
          <a:p>
            <a:pPr marL="285750" indent="-285750">
              <a:buFont typeface="Arial" panose="020B0604020202020204" pitchFamily="34" charset="0"/>
              <a:buChar char="•"/>
            </a:pPr>
            <a:r>
              <a:rPr lang="en-US" sz="1400" dirty="0">
                <a:solidFill>
                  <a:srgbClr val="171616"/>
                </a:solidFill>
                <a:latin typeface="Segoe UI"/>
              </a:rPr>
              <a:t>Outdated technology</a:t>
            </a:r>
          </a:p>
          <a:p>
            <a:pPr marL="285750" indent="-285750">
              <a:buFont typeface="Arial" panose="020B0604020202020204" pitchFamily="34" charset="0"/>
              <a:buChar char="•"/>
            </a:pPr>
            <a:r>
              <a:rPr lang="en-US" sz="1400" dirty="0">
                <a:solidFill>
                  <a:srgbClr val="171616"/>
                </a:solidFill>
                <a:latin typeface="Segoe UI"/>
              </a:rPr>
              <a:t>Difficulty evaluating and planning to migrate to the Cloud</a:t>
            </a:r>
          </a:p>
          <a:p>
            <a:pPr marL="285750" indent="-285750">
              <a:buFont typeface="Arial" panose="020B0604020202020204" pitchFamily="34" charset="0"/>
              <a:buChar char="•"/>
            </a:pPr>
            <a:r>
              <a:rPr lang="en-US" sz="1400" dirty="0">
                <a:solidFill>
                  <a:srgbClr val="171616"/>
                </a:solidFill>
                <a:latin typeface="Segoe UI"/>
              </a:rPr>
              <a:t>Difficulty budgeting</a:t>
            </a:r>
          </a:p>
          <a:p>
            <a:pPr marL="285750" indent="-285750">
              <a:buFont typeface="Arial" panose="020B0604020202020204" pitchFamily="34" charset="0"/>
              <a:buChar char="•"/>
            </a:pPr>
            <a:r>
              <a:rPr lang="en-US" sz="1400" dirty="0">
                <a:solidFill>
                  <a:srgbClr val="171616"/>
                </a:solidFill>
                <a:latin typeface="Segoe UI"/>
              </a:rPr>
              <a:t>Difficulty choosing technology when migration to Cloud</a:t>
            </a:r>
          </a:p>
          <a:p>
            <a:pPr marL="285750" indent="-285750">
              <a:buFont typeface="Arial" panose="020B0604020202020204" pitchFamily="34" charset="0"/>
              <a:buChar char="•"/>
            </a:pPr>
            <a:r>
              <a:rPr lang="en-US" sz="1400" dirty="0">
                <a:solidFill>
                  <a:srgbClr val="171616"/>
                </a:solidFill>
                <a:latin typeface="Segoe UI"/>
              </a:rPr>
              <a:t>Difficulty choosing resource configuration when migrating to Cloud</a:t>
            </a:r>
          </a:p>
        </p:txBody>
      </p:sp>
    </p:spTree>
    <p:extLst>
      <p:ext uri="{BB962C8B-B14F-4D97-AF65-F5344CB8AC3E}">
        <p14:creationId xmlns:p14="http://schemas.microsoft.com/office/powerpoint/2010/main" val="24160485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358252" y="134414"/>
            <a:ext cx="11341268" cy="680196"/>
          </a:xfrm>
        </p:spPr>
        <p:txBody>
          <a:bodyPr>
            <a:normAutofit/>
          </a:bodyPr>
          <a:lstStyle/>
          <a:p>
            <a:r>
              <a:rPr lang="en-US" sz="3600" b="1" dirty="0">
                <a:solidFill>
                  <a:schemeClr val="accent1">
                    <a:lumMod val="50000"/>
                  </a:schemeClr>
                </a:solidFill>
                <a:latin typeface="Segoe UI" panose="020B0502040204020203" pitchFamily="34" charset="0"/>
                <a:ea typeface="Segoe UI" panose="020B0502040204020203" pitchFamily="34" charset="0"/>
              </a:rPr>
              <a:t>Design the big picture with Cloud discovery</a:t>
            </a:r>
          </a:p>
        </p:txBody>
      </p:sp>
      <p:grpSp>
        <p:nvGrpSpPr>
          <p:cNvPr id="79" name="Group 78">
            <a:extLst>
              <a:ext uri="{FF2B5EF4-FFF2-40B4-BE49-F238E27FC236}">
                <a16:creationId xmlns:a16="http://schemas.microsoft.com/office/drawing/2014/main" id="{5853F66F-B9B3-4564-AFD2-E9C5CF311F90}"/>
              </a:ext>
            </a:extLst>
          </p:cNvPr>
          <p:cNvGrpSpPr/>
          <p:nvPr/>
        </p:nvGrpSpPr>
        <p:grpSpPr>
          <a:xfrm>
            <a:off x="184538" y="952880"/>
            <a:ext cx="11822924" cy="5223201"/>
            <a:chOff x="181478" y="1413627"/>
            <a:chExt cx="11822924" cy="5223201"/>
          </a:xfrm>
        </p:grpSpPr>
        <p:grpSp>
          <p:nvGrpSpPr>
            <p:cNvPr id="80" name="Group 79">
              <a:extLst>
                <a:ext uri="{FF2B5EF4-FFF2-40B4-BE49-F238E27FC236}">
                  <a16:creationId xmlns:a16="http://schemas.microsoft.com/office/drawing/2014/main" id="{8E9EC0A6-711D-4A0D-9E0A-7F0D851E6766}"/>
                </a:ext>
              </a:extLst>
            </p:cNvPr>
            <p:cNvGrpSpPr/>
            <p:nvPr/>
          </p:nvGrpSpPr>
          <p:grpSpPr>
            <a:xfrm>
              <a:off x="181478" y="1413627"/>
              <a:ext cx="11818505" cy="4184976"/>
              <a:chOff x="181478" y="1581352"/>
              <a:chExt cx="11818505" cy="4184976"/>
            </a:xfrm>
          </p:grpSpPr>
          <p:sp>
            <p:nvSpPr>
              <p:cNvPr id="106" name="Chevron 105">
                <a:extLst>
                  <a:ext uri="{FF2B5EF4-FFF2-40B4-BE49-F238E27FC236}">
                    <a16:creationId xmlns:a16="http://schemas.microsoft.com/office/drawing/2014/main" id="{9448F7E3-9140-48A6-9D1C-554363FD3B33}"/>
                  </a:ext>
                </a:extLst>
              </p:cNvPr>
              <p:cNvSpPr/>
              <p:nvPr/>
            </p:nvSpPr>
            <p:spPr bwMode="auto">
              <a:xfrm rot="5400000">
                <a:off x="1285600" y="911343"/>
                <a:ext cx="156903" cy="2365145"/>
              </a:xfrm>
              <a:prstGeom prst="chevron">
                <a:avLst>
                  <a:gd name="adj" fmla="val 82723"/>
                </a:avLst>
              </a:prstGeom>
              <a:gradFill rotWithShape="1">
                <a:gsLst>
                  <a:gs pos="0">
                    <a:srgbClr val="034EA2">
                      <a:satMod val="103000"/>
                      <a:lumMod val="102000"/>
                      <a:tint val="94000"/>
                    </a:srgbClr>
                  </a:gs>
                  <a:gs pos="50000">
                    <a:srgbClr val="034EA2">
                      <a:satMod val="110000"/>
                      <a:lumMod val="100000"/>
                      <a:shade val="100000"/>
                    </a:srgbClr>
                  </a:gs>
                  <a:gs pos="100000">
                    <a:srgbClr val="034EA2">
                      <a:lumMod val="99000"/>
                      <a:satMod val="120000"/>
                      <a:shade val="78000"/>
                    </a:srgbClr>
                  </a:gs>
                </a:gsLst>
                <a:lin ang="5400000" scaled="0"/>
              </a:gradFill>
              <a:ln>
                <a:noFill/>
                <a:headEnd type="none" w="med" len="med"/>
                <a:tailEnd type="none" w="med" len="med"/>
              </a:ln>
              <a:effectLst>
                <a:outerShdw blurRad="57150" dist="19050" dir="5400000" algn="ctr" rotWithShape="0">
                  <a:srgbClr val="000000">
                    <a:alpha val="63000"/>
                  </a:srgbClr>
                </a:outerShdw>
              </a:effectLst>
            </p:spPr>
            <p:txBody>
              <a:bodyPr vert="horz" wrap="square" lIns="91436" tIns="45718" rIns="91436" bIns="4571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107" name="Chevron 106">
                <a:extLst>
                  <a:ext uri="{FF2B5EF4-FFF2-40B4-BE49-F238E27FC236}">
                    <a16:creationId xmlns:a16="http://schemas.microsoft.com/office/drawing/2014/main" id="{35CD2A0B-7932-4FDD-8B99-8655CFEF43A6}"/>
                  </a:ext>
                </a:extLst>
              </p:cNvPr>
              <p:cNvSpPr/>
              <p:nvPr/>
            </p:nvSpPr>
            <p:spPr bwMode="auto">
              <a:xfrm rot="5400000">
                <a:off x="9671232" y="-125907"/>
                <a:ext cx="181867" cy="4464607"/>
              </a:xfrm>
              <a:prstGeom prst="chevron">
                <a:avLst>
                  <a:gd name="adj" fmla="val 82723"/>
                </a:avLst>
              </a:prstGeom>
              <a:gradFill rotWithShape="1">
                <a:gsLst>
                  <a:gs pos="0">
                    <a:srgbClr val="034EA2">
                      <a:satMod val="103000"/>
                      <a:lumMod val="102000"/>
                      <a:tint val="94000"/>
                    </a:srgbClr>
                  </a:gs>
                  <a:gs pos="50000">
                    <a:srgbClr val="034EA2">
                      <a:satMod val="110000"/>
                      <a:lumMod val="100000"/>
                      <a:shade val="100000"/>
                    </a:srgbClr>
                  </a:gs>
                  <a:gs pos="100000">
                    <a:srgbClr val="034EA2">
                      <a:lumMod val="99000"/>
                      <a:satMod val="120000"/>
                      <a:shade val="78000"/>
                    </a:srgbClr>
                  </a:gs>
                </a:gsLst>
                <a:lin ang="5400000" scaled="0"/>
              </a:gradFill>
              <a:ln>
                <a:noFill/>
                <a:headEnd type="none" w="med" len="med"/>
                <a:tailEnd type="none" w="med" len="med"/>
              </a:ln>
              <a:effectLst>
                <a:outerShdw blurRad="57150" dist="19050" dir="5400000" algn="ctr" rotWithShape="0">
                  <a:srgbClr val="000000">
                    <a:alpha val="63000"/>
                  </a:srgbClr>
                </a:outerShdw>
              </a:effectLst>
            </p:spPr>
            <p:txBody>
              <a:bodyPr vert="horz" wrap="square" lIns="91436" tIns="45718" rIns="91436" bIns="4571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108" name="Right Arrow 107">
                <a:extLst>
                  <a:ext uri="{FF2B5EF4-FFF2-40B4-BE49-F238E27FC236}">
                    <a16:creationId xmlns:a16="http://schemas.microsoft.com/office/drawing/2014/main" id="{C8E371BF-A880-4A51-8FAF-7943B8EA7485}"/>
                  </a:ext>
                </a:extLst>
              </p:cNvPr>
              <p:cNvSpPr/>
              <p:nvPr/>
            </p:nvSpPr>
            <p:spPr bwMode="auto">
              <a:xfrm>
                <a:off x="183178" y="5177467"/>
                <a:ext cx="11816804" cy="588861"/>
              </a:xfrm>
              <a:prstGeom prst="rightArrow">
                <a:avLst>
                  <a:gd name="adj1" fmla="val 61630"/>
                  <a:gd name="adj2" fmla="val 50000"/>
                </a:avLst>
              </a:prstGeom>
              <a:gradFill rotWithShape="1">
                <a:gsLst>
                  <a:gs pos="0">
                    <a:srgbClr val="034EA2">
                      <a:satMod val="103000"/>
                      <a:lumMod val="102000"/>
                      <a:tint val="94000"/>
                    </a:srgbClr>
                  </a:gs>
                  <a:gs pos="50000">
                    <a:srgbClr val="034EA2">
                      <a:satMod val="110000"/>
                      <a:lumMod val="100000"/>
                      <a:shade val="100000"/>
                    </a:srgbClr>
                  </a:gs>
                  <a:gs pos="100000">
                    <a:srgbClr val="034EA2">
                      <a:lumMod val="99000"/>
                      <a:satMod val="120000"/>
                      <a:shade val="78000"/>
                    </a:srgbClr>
                  </a:gs>
                </a:gsLst>
                <a:lin ang="5400000" scaled="0"/>
              </a:gradFill>
              <a:ln w="6350" cap="flat" cmpd="sng" algn="ctr">
                <a:solidFill>
                  <a:srgbClr val="034EA2"/>
                </a:solidFill>
                <a:prstDash val="solid"/>
                <a:miter lim="800000"/>
                <a:headEnd type="none" w="med" len="med"/>
                <a:tailEnd type="none" w="med" len="med"/>
              </a:ln>
              <a:effectLst/>
            </p:spPr>
            <p:txBody>
              <a:bodyPr vert="horz" wrap="square" lIns="91436" tIns="45718" rIns="91436" bIns="4571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099"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Review - Adjust - Align - Consent</a:t>
                </a:r>
              </a:p>
            </p:txBody>
          </p:sp>
          <p:sp>
            <p:nvSpPr>
              <p:cNvPr id="121" name="Rectangle 120">
                <a:extLst>
                  <a:ext uri="{FF2B5EF4-FFF2-40B4-BE49-F238E27FC236}">
                    <a16:creationId xmlns:a16="http://schemas.microsoft.com/office/drawing/2014/main" id="{318D099A-62A6-4E81-949C-6F58A79C80DC}"/>
                  </a:ext>
                </a:extLst>
              </p:cNvPr>
              <p:cNvSpPr/>
              <p:nvPr/>
            </p:nvSpPr>
            <p:spPr>
              <a:xfrm>
                <a:off x="183178" y="5314140"/>
                <a:ext cx="2043832" cy="33855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DECISION GATES</a:t>
                </a:r>
                <a:endParaRPr kumimoji="0" lang="en-US" sz="1600" b="1" i="0" u="none" strike="noStrike" kern="0" cap="none" spc="0" normalizeH="0" baseline="0" noProof="0" dirty="0">
                  <a:ln>
                    <a:noFill/>
                  </a:ln>
                  <a:solidFill>
                    <a:srgbClr val="44546A"/>
                  </a:solidFill>
                  <a:effectLst/>
                  <a:uLnTx/>
                  <a:uFillTx/>
                  <a:latin typeface="Segoe UI" panose="020B0502040204020203" pitchFamily="34" charset="0"/>
                  <a:ea typeface="+mn-ea"/>
                  <a:cs typeface="Segoe UI" panose="020B0502040204020203" pitchFamily="34" charset="0"/>
                </a:endParaRPr>
              </a:p>
            </p:txBody>
          </p:sp>
          <p:sp>
            <p:nvSpPr>
              <p:cNvPr id="122" name="Rounded Rectangle 121">
                <a:extLst>
                  <a:ext uri="{FF2B5EF4-FFF2-40B4-BE49-F238E27FC236}">
                    <a16:creationId xmlns:a16="http://schemas.microsoft.com/office/drawing/2014/main" id="{6A5F6360-05F3-4097-A9DB-7B74C64131F2}"/>
                  </a:ext>
                </a:extLst>
              </p:cNvPr>
              <p:cNvSpPr/>
              <p:nvPr/>
            </p:nvSpPr>
            <p:spPr>
              <a:xfrm>
                <a:off x="183177" y="2396259"/>
                <a:ext cx="1706748" cy="597452"/>
              </a:xfrm>
              <a:prstGeom prst="roundRect">
                <a:avLst/>
              </a:prstGeom>
              <a:solidFill>
                <a:srgbClr val="33B2C1"/>
              </a:solidFill>
              <a:ln w="12700" cap="flat" cmpd="sng" algn="ctr">
                <a:noFill/>
                <a:prstDash val="solid"/>
                <a:miter lim="800000"/>
              </a:ln>
              <a:effectLst/>
            </p:spPr>
            <p:txBody>
              <a:bodyPr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Understand</a:t>
                </a:r>
              </a:p>
            </p:txBody>
          </p:sp>
          <p:sp>
            <p:nvSpPr>
              <p:cNvPr id="123" name="Rounded Rectangle 122">
                <a:extLst>
                  <a:ext uri="{FF2B5EF4-FFF2-40B4-BE49-F238E27FC236}">
                    <a16:creationId xmlns:a16="http://schemas.microsoft.com/office/drawing/2014/main" id="{3BDED662-C306-4417-A434-8660632082A5}"/>
                  </a:ext>
                </a:extLst>
              </p:cNvPr>
              <p:cNvSpPr/>
              <p:nvPr/>
            </p:nvSpPr>
            <p:spPr>
              <a:xfrm>
                <a:off x="378691" y="2816276"/>
                <a:ext cx="2006565" cy="1709639"/>
              </a:xfrm>
              <a:prstGeom prst="roundRect">
                <a:avLst>
                  <a:gd name="adj" fmla="val 5254"/>
                </a:avLst>
              </a:prstGeom>
              <a:solidFill>
                <a:srgbClr val="FFFFFF">
                  <a:hueOff val="0"/>
                  <a:satOff val="0"/>
                  <a:lumOff val="0"/>
                  <a:alpha val="90000"/>
                </a:srgbClr>
              </a:solidFill>
              <a:ln w="6350" cap="flat" cmpd="sng" algn="ctr">
                <a:solidFill>
                  <a:srgbClr val="2586BB"/>
                </a:solidFill>
                <a:prstDash val="solid"/>
                <a:miter lim="800000"/>
              </a:ln>
              <a:effectLst/>
            </p:spPr>
            <p:txBody>
              <a:bodyPr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91440" marR="0" lvl="0" indent="-9144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en-GB" sz="1000" b="0" i="0" u="none" strike="noStrike" kern="0" cap="none" spc="0" normalizeH="0" baseline="0" noProof="0" dirty="0">
                    <a:ln>
                      <a:noFill/>
                    </a:ln>
                    <a:solidFill>
                      <a:srgbClr val="171616"/>
                    </a:solidFill>
                    <a:effectLst/>
                    <a:uLnTx/>
                    <a:uFillTx/>
                    <a:latin typeface="Segoe UI"/>
                    <a:ea typeface="+mn-ea"/>
                    <a:cs typeface="Segoe UI"/>
                  </a:rPr>
                  <a:t>Vision &amp; Motivations</a:t>
                </a:r>
              </a:p>
              <a:p>
                <a:pPr marL="91440" marR="0" lvl="0" indent="-9144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en-GB" sz="1000" b="0" i="0" u="none" strike="noStrike" kern="0" cap="none" spc="0" normalizeH="0" baseline="0" noProof="0" dirty="0">
                    <a:ln>
                      <a:noFill/>
                    </a:ln>
                    <a:solidFill>
                      <a:srgbClr val="171616"/>
                    </a:solidFill>
                    <a:effectLst/>
                    <a:uLnTx/>
                    <a:uFillTx/>
                    <a:latin typeface="Segoe UI"/>
                    <a:ea typeface="+mn-ea"/>
                    <a:cs typeface="Segoe UI"/>
                  </a:rPr>
                  <a:t>Expected Business Outcomes</a:t>
                </a:r>
              </a:p>
              <a:p>
                <a:pPr marL="91440" marR="0" lvl="0" indent="-9144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en-GB" sz="1000" b="0" i="0" u="none" strike="noStrike" kern="0" cap="none" spc="0" normalizeH="0" baseline="0" noProof="0" dirty="0">
                    <a:ln>
                      <a:noFill/>
                    </a:ln>
                    <a:solidFill>
                      <a:srgbClr val="171616"/>
                    </a:solidFill>
                    <a:effectLst/>
                    <a:uLnTx/>
                    <a:uFillTx/>
                    <a:latin typeface="Segoe UI"/>
                    <a:ea typeface="+mn-ea"/>
                    <a:cs typeface="Segoe UI"/>
                  </a:rPr>
                  <a:t>Technology Challenges, Pain Points</a:t>
                </a:r>
              </a:p>
              <a:p>
                <a:pPr marL="91440" marR="0" lvl="0" indent="-9144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en-GB" sz="1000" b="0" i="0" u="none" strike="noStrike" kern="0" cap="none" spc="0" normalizeH="0" baseline="0" noProof="0" dirty="0">
                    <a:ln>
                      <a:noFill/>
                    </a:ln>
                    <a:solidFill>
                      <a:srgbClr val="171616"/>
                    </a:solidFill>
                    <a:effectLst/>
                    <a:uLnTx/>
                    <a:uFillTx/>
                    <a:latin typeface="Segoe UI"/>
                    <a:ea typeface="+mn-ea"/>
                    <a:cs typeface="Segoe UI"/>
                  </a:rPr>
                  <a:t>Organization Skills, Process</a:t>
                </a:r>
              </a:p>
              <a:p>
                <a:pPr marL="91440" marR="0" lvl="0" indent="-9144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en-GB" sz="1000" b="0" i="0" u="none" strike="noStrike" kern="0" cap="none" spc="0" normalizeH="0" baseline="0" noProof="0" dirty="0">
                    <a:ln>
                      <a:noFill/>
                    </a:ln>
                    <a:solidFill>
                      <a:srgbClr val="171616"/>
                    </a:solidFill>
                    <a:effectLst/>
                    <a:uLnTx/>
                    <a:uFillTx/>
                    <a:latin typeface="Segoe UI"/>
                    <a:ea typeface="+mn-ea"/>
                    <a:cs typeface="Segoe UI"/>
                  </a:rPr>
                  <a:t>Current State (App, Data, Infra Inventory, Security, Operational Requirements)</a:t>
                </a:r>
              </a:p>
            </p:txBody>
          </p:sp>
          <p:sp>
            <p:nvSpPr>
              <p:cNvPr id="124" name="Rounded Rectangle 123">
                <a:extLst>
                  <a:ext uri="{FF2B5EF4-FFF2-40B4-BE49-F238E27FC236}">
                    <a16:creationId xmlns:a16="http://schemas.microsoft.com/office/drawing/2014/main" id="{9A04CF53-8F84-4490-868C-87D054FD99EE}"/>
                  </a:ext>
                </a:extLst>
              </p:cNvPr>
              <p:cNvSpPr/>
              <p:nvPr/>
            </p:nvSpPr>
            <p:spPr>
              <a:xfrm>
                <a:off x="2670910" y="2396259"/>
                <a:ext cx="1680949" cy="597452"/>
              </a:xfrm>
              <a:prstGeom prst="roundRect">
                <a:avLst/>
              </a:prstGeom>
              <a:solidFill>
                <a:srgbClr val="33B2C1"/>
              </a:solidFill>
              <a:ln w="12700" cap="flat" cmpd="sng" algn="ctr">
                <a:noFill/>
                <a:prstDash val="solid"/>
                <a:miter lim="800000"/>
              </a:ln>
              <a:effectLst/>
            </p:spPr>
            <p:txBody>
              <a:bodyPr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Analyze</a:t>
                </a:r>
              </a:p>
            </p:txBody>
          </p:sp>
          <p:sp>
            <p:nvSpPr>
              <p:cNvPr id="125" name="Rounded Rectangle 124">
                <a:extLst>
                  <a:ext uri="{FF2B5EF4-FFF2-40B4-BE49-F238E27FC236}">
                    <a16:creationId xmlns:a16="http://schemas.microsoft.com/office/drawing/2014/main" id="{939C26C0-8633-4B4F-B4DB-79E6D35A1CEC}"/>
                  </a:ext>
                </a:extLst>
              </p:cNvPr>
              <p:cNvSpPr/>
              <p:nvPr/>
            </p:nvSpPr>
            <p:spPr>
              <a:xfrm>
                <a:off x="2872509" y="2816276"/>
                <a:ext cx="1958109" cy="1709639"/>
              </a:xfrm>
              <a:prstGeom prst="roundRect">
                <a:avLst>
                  <a:gd name="adj" fmla="val 7739"/>
                </a:avLst>
              </a:prstGeom>
              <a:solidFill>
                <a:srgbClr val="FFFFFF">
                  <a:hueOff val="0"/>
                  <a:satOff val="0"/>
                  <a:lumOff val="0"/>
                  <a:alpha val="90000"/>
                </a:srgbClr>
              </a:solidFill>
              <a:ln w="6350" cap="flat" cmpd="sng" algn="ctr">
                <a:solidFill>
                  <a:srgbClr val="2586BB"/>
                </a:solidFill>
                <a:prstDash val="solid"/>
                <a:miter lim="800000"/>
              </a:ln>
              <a:effectLst/>
            </p:spPr>
            <p:txBody>
              <a:bodyPr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91440" marR="0" lvl="0" indent="-9144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en-GB" sz="1000" b="0" i="0" u="none" strike="noStrike" kern="0" cap="none" spc="0" normalizeH="0" baseline="0" noProof="0" dirty="0">
                    <a:ln>
                      <a:noFill/>
                    </a:ln>
                    <a:solidFill>
                      <a:srgbClr val="171616"/>
                    </a:solidFill>
                    <a:effectLst/>
                    <a:uLnTx/>
                    <a:uFillTx/>
                    <a:latin typeface="Segoe UI"/>
                    <a:ea typeface="+mn-ea"/>
                    <a:cs typeface="Segoe UI"/>
                  </a:rPr>
                  <a:t>Current State Modelling</a:t>
                </a:r>
              </a:p>
              <a:p>
                <a:pPr marL="91440" marR="0" lvl="0" indent="-9144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en-US" sz="1000" b="0" i="0" u="none" strike="noStrike" kern="0" cap="none" spc="0" normalizeH="0" baseline="0" noProof="0" dirty="0">
                    <a:ln>
                      <a:noFill/>
                    </a:ln>
                    <a:solidFill>
                      <a:srgbClr val="171616"/>
                    </a:solidFill>
                    <a:effectLst/>
                    <a:uLnTx/>
                    <a:uFillTx/>
                    <a:latin typeface="Segoe UI"/>
                    <a:ea typeface="+mn-ea"/>
                    <a:cs typeface="Segoe UI"/>
                  </a:rPr>
                  <a:t>Application</a:t>
                </a:r>
                <a:r>
                  <a:rPr kumimoji="0" lang="en-GB" sz="1000" b="0" i="0" u="none" strike="noStrike" kern="0" cap="none" spc="0" normalizeH="0" baseline="0" noProof="0" dirty="0">
                    <a:ln>
                      <a:noFill/>
                    </a:ln>
                    <a:solidFill>
                      <a:srgbClr val="171616"/>
                    </a:solidFill>
                    <a:effectLst/>
                    <a:uLnTx/>
                    <a:uFillTx/>
                    <a:latin typeface="Segoe UI"/>
                    <a:ea typeface="+mn-ea"/>
                    <a:cs typeface="Segoe UI"/>
                  </a:rPr>
                  <a:t> Dependency</a:t>
                </a:r>
              </a:p>
              <a:p>
                <a:pPr marL="91440" marR="0" lvl="0" indent="-9144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en-US" sz="1000" b="0" i="0" u="none" strike="noStrike" kern="0" cap="none" spc="0" normalizeH="0" baseline="0" noProof="0" dirty="0">
                    <a:ln>
                      <a:noFill/>
                    </a:ln>
                    <a:solidFill>
                      <a:srgbClr val="171616"/>
                    </a:solidFill>
                    <a:effectLst/>
                    <a:uLnTx/>
                    <a:uFillTx/>
                    <a:latin typeface="Segoe UI"/>
                    <a:ea typeface="+mn-ea"/>
                    <a:cs typeface="Segoe UI"/>
                  </a:rPr>
                  <a:t>Application</a:t>
                </a:r>
                <a:r>
                  <a:rPr kumimoji="0" lang="en-GB" sz="1000" b="0" i="0" u="none" strike="noStrike" kern="0" cap="none" spc="0" normalizeH="0" baseline="0" noProof="0" dirty="0">
                    <a:ln>
                      <a:noFill/>
                    </a:ln>
                    <a:solidFill>
                      <a:srgbClr val="171616"/>
                    </a:solidFill>
                    <a:effectLst/>
                    <a:uLnTx/>
                    <a:uFillTx/>
                    <a:latin typeface="Segoe UI"/>
                    <a:ea typeface="+mn-ea"/>
                    <a:cs typeface="Segoe UI"/>
                  </a:rPr>
                  <a:t> Criticality </a:t>
                </a:r>
              </a:p>
              <a:p>
                <a:pPr marL="91440" marR="0" lvl="0" indent="-9144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en-GB" sz="1000" b="0" i="0" u="none" strike="noStrike" kern="0" cap="none" spc="0" normalizeH="0" baseline="0" noProof="0" dirty="0">
                    <a:ln>
                      <a:noFill/>
                    </a:ln>
                    <a:solidFill>
                      <a:srgbClr val="171616"/>
                    </a:solidFill>
                    <a:effectLst/>
                    <a:uLnTx/>
                    <a:uFillTx/>
                    <a:latin typeface="Segoe UI"/>
                    <a:ea typeface="+mn-ea"/>
                    <a:cs typeface="Segoe UI"/>
                  </a:rPr>
                  <a:t>Business Impacts</a:t>
                </a:r>
              </a:p>
              <a:p>
                <a:pPr marL="91440" marR="0" lvl="0" indent="-9144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en-GB" sz="1000" b="0" i="0" u="none" strike="noStrike" kern="0" cap="none" spc="0" normalizeH="0" baseline="0" noProof="0" dirty="0">
                    <a:ln>
                      <a:noFill/>
                    </a:ln>
                    <a:solidFill>
                      <a:srgbClr val="171616"/>
                    </a:solidFill>
                    <a:effectLst/>
                    <a:uLnTx/>
                    <a:uFillTx/>
                    <a:latin typeface="Segoe UI"/>
                    <a:ea typeface="+mn-ea"/>
                    <a:cs typeface="Segoe UI"/>
                  </a:rPr>
                  <a:t>Gap Analysis</a:t>
                </a:r>
              </a:p>
            </p:txBody>
          </p:sp>
          <p:grpSp>
            <p:nvGrpSpPr>
              <p:cNvPr id="126" name="Group 125">
                <a:extLst>
                  <a:ext uri="{FF2B5EF4-FFF2-40B4-BE49-F238E27FC236}">
                    <a16:creationId xmlns:a16="http://schemas.microsoft.com/office/drawing/2014/main" id="{A323B516-1D10-40B7-AF96-40FED57FE6F2}"/>
                  </a:ext>
                </a:extLst>
              </p:cNvPr>
              <p:cNvGrpSpPr/>
              <p:nvPr/>
            </p:nvGrpSpPr>
            <p:grpSpPr>
              <a:xfrm>
                <a:off x="2101991" y="2443131"/>
                <a:ext cx="399526" cy="306108"/>
                <a:chOff x="1431195" y="-135759"/>
                <a:chExt cx="399526" cy="306108"/>
              </a:xfrm>
            </p:grpSpPr>
            <p:sp>
              <p:nvSpPr>
                <p:cNvPr id="152" name="Right Arrow 151">
                  <a:extLst>
                    <a:ext uri="{FF2B5EF4-FFF2-40B4-BE49-F238E27FC236}">
                      <a16:creationId xmlns:a16="http://schemas.microsoft.com/office/drawing/2014/main" id="{DF5808E4-8652-4CF8-AB1C-4FC19DF95FF8}"/>
                    </a:ext>
                  </a:extLst>
                </p:cNvPr>
                <p:cNvSpPr/>
                <p:nvPr/>
              </p:nvSpPr>
              <p:spPr>
                <a:xfrm rot="5128">
                  <a:off x="1431195" y="-135759"/>
                  <a:ext cx="399526" cy="306108"/>
                </a:xfrm>
                <a:prstGeom prst="rightArrow">
                  <a:avLst>
                    <a:gd name="adj1" fmla="val 60000"/>
                    <a:gd name="adj2" fmla="val 50000"/>
                  </a:avLst>
                </a:prstGeom>
                <a:gradFill rotWithShape="1">
                  <a:gsLst>
                    <a:gs pos="0">
                      <a:srgbClr val="BFBFBF">
                        <a:satMod val="103000"/>
                        <a:lumMod val="102000"/>
                        <a:tint val="94000"/>
                      </a:srgbClr>
                    </a:gs>
                    <a:gs pos="50000">
                      <a:srgbClr val="BFBFBF">
                        <a:satMod val="110000"/>
                        <a:lumMod val="100000"/>
                        <a:shade val="100000"/>
                      </a:srgbClr>
                    </a:gs>
                    <a:gs pos="100000">
                      <a:srgbClr val="BFBFBF">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a typeface="+mn-ea"/>
                    <a:cs typeface="+mn-cs"/>
                  </a:endParaRPr>
                </a:p>
              </p:txBody>
            </p:sp>
            <p:sp>
              <p:nvSpPr>
                <p:cNvPr id="153" name="Right Arrow 4">
                  <a:extLst>
                    <a:ext uri="{FF2B5EF4-FFF2-40B4-BE49-F238E27FC236}">
                      <a16:creationId xmlns:a16="http://schemas.microsoft.com/office/drawing/2014/main" id="{B42D7D59-0628-433B-9757-2440C0A36929}"/>
                    </a:ext>
                  </a:extLst>
                </p:cNvPr>
                <p:cNvSpPr txBox="1"/>
                <p:nvPr/>
              </p:nvSpPr>
              <p:spPr>
                <a:xfrm rot="5128">
                  <a:off x="1431195" y="-74605"/>
                  <a:ext cx="307694" cy="183664"/>
                </a:xfrm>
                <a:prstGeom prst="rect">
                  <a:avLst/>
                </a:prstGeom>
                <a:noFill/>
                <a:ln>
                  <a:noFill/>
                </a:ln>
                <a:effectLst/>
              </p:spPr>
              <p:txBody>
                <a:bodyPr spcFirstLastPara="0" vert="horz" wrap="square" lIns="0" tIns="0" rIns="0" bIns="0" numCol="1" spcCol="127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355600" rtl="0" eaLnBrk="1" fontAlgn="auto" latinLnBrk="0" hangingPunct="1">
                    <a:lnSpc>
                      <a:spcPct val="90000"/>
                    </a:lnSpc>
                    <a:spcBef>
                      <a:spcPct val="0"/>
                    </a:spcBef>
                    <a:spcAft>
                      <a:spcPct val="35000"/>
                    </a:spcAft>
                    <a:buClrTx/>
                    <a:buSzTx/>
                    <a:buFontTx/>
                    <a:buNone/>
                    <a:tabLst/>
                    <a:defRPr/>
                  </a:pPr>
                  <a:endParaRPr kumimoji="0" lang="en-GB" sz="800" b="0" i="0" u="none" strike="noStrike" kern="0" cap="none" spc="0" normalizeH="0" baseline="0" noProof="0">
                    <a:ln>
                      <a:noFill/>
                    </a:ln>
                    <a:solidFill>
                      <a:prstClr val="white"/>
                    </a:solidFill>
                    <a:effectLst/>
                    <a:uLnTx/>
                    <a:uFillTx/>
                    <a:latin typeface="Segoe UI"/>
                    <a:ea typeface="+mn-ea"/>
                    <a:cs typeface="+mn-cs"/>
                  </a:endParaRPr>
                </a:p>
              </p:txBody>
            </p:sp>
          </p:grpSp>
          <p:sp>
            <p:nvSpPr>
              <p:cNvPr id="127" name="Rounded Rectangle 126">
                <a:extLst>
                  <a:ext uri="{FF2B5EF4-FFF2-40B4-BE49-F238E27FC236}">
                    <a16:creationId xmlns:a16="http://schemas.microsoft.com/office/drawing/2014/main" id="{9CA758C9-B265-4AF7-A6E9-8FE6539B35D9}"/>
                  </a:ext>
                </a:extLst>
              </p:cNvPr>
              <p:cNvSpPr/>
              <p:nvPr/>
            </p:nvSpPr>
            <p:spPr>
              <a:xfrm>
                <a:off x="5128471" y="2396259"/>
                <a:ext cx="1660676" cy="597452"/>
              </a:xfrm>
              <a:prstGeom prst="roundRect">
                <a:avLst/>
              </a:prstGeom>
              <a:solidFill>
                <a:srgbClr val="33B2C1"/>
              </a:solidFill>
              <a:ln w="12700" cap="flat" cmpd="sng" algn="ctr">
                <a:noFill/>
                <a:prstDash val="solid"/>
                <a:miter lim="800000"/>
              </a:ln>
              <a:effectLst/>
            </p:spPr>
            <p:txBody>
              <a:bodyPr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Identify</a:t>
                </a:r>
              </a:p>
            </p:txBody>
          </p:sp>
          <p:sp>
            <p:nvSpPr>
              <p:cNvPr id="128" name="Rounded Rectangle 127">
                <a:extLst>
                  <a:ext uri="{FF2B5EF4-FFF2-40B4-BE49-F238E27FC236}">
                    <a16:creationId xmlns:a16="http://schemas.microsoft.com/office/drawing/2014/main" id="{3616010F-AF9D-4054-9D45-5417ED2432D9}"/>
                  </a:ext>
                </a:extLst>
              </p:cNvPr>
              <p:cNvSpPr/>
              <p:nvPr/>
            </p:nvSpPr>
            <p:spPr>
              <a:xfrm>
                <a:off x="5325948" y="2816276"/>
                <a:ext cx="1947570" cy="1709639"/>
              </a:xfrm>
              <a:prstGeom prst="roundRect">
                <a:avLst>
                  <a:gd name="adj" fmla="val 7739"/>
                </a:avLst>
              </a:prstGeom>
              <a:solidFill>
                <a:srgbClr val="FFFFFF">
                  <a:hueOff val="0"/>
                  <a:satOff val="0"/>
                  <a:lumOff val="0"/>
                  <a:alpha val="90000"/>
                </a:srgbClr>
              </a:solidFill>
              <a:ln w="6350" cap="flat" cmpd="sng" algn="ctr">
                <a:solidFill>
                  <a:srgbClr val="2586BB"/>
                </a:solidFill>
                <a:prstDash val="solid"/>
                <a:miter lim="800000"/>
              </a:ln>
              <a:effectLst/>
            </p:spPr>
            <p:txBody>
              <a:bodyPr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91440" marR="0" lvl="0" indent="-9144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en-US" sz="1000" b="0" i="0" u="none" strike="noStrike" kern="0" cap="none" spc="0" normalizeH="0" baseline="0" noProof="0" dirty="0">
                    <a:ln>
                      <a:noFill/>
                    </a:ln>
                    <a:solidFill>
                      <a:srgbClr val="171616"/>
                    </a:solidFill>
                    <a:effectLst/>
                    <a:uLnTx/>
                    <a:uFillTx/>
                    <a:latin typeface="Segoe UI"/>
                    <a:ea typeface="+mn-ea"/>
                    <a:cs typeface="Segoe UI"/>
                  </a:rPr>
                  <a:t>Application Evaluation Scorecards</a:t>
                </a:r>
              </a:p>
              <a:p>
                <a:pPr marL="91440" marR="0" lvl="0" indent="-9144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en-US" sz="1000" b="0" i="0" u="none" strike="noStrike" kern="0" cap="none" spc="0" normalizeH="0" baseline="0" noProof="0" dirty="0">
                    <a:ln>
                      <a:noFill/>
                    </a:ln>
                    <a:solidFill>
                      <a:srgbClr val="171616"/>
                    </a:solidFill>
                    <a:effectLst/>
                    <a:uLnTx/>
                    <a:uFillTx/>
                    <a:latin typeface="Segoe UI"/>
                    <a:ea typeface="+mn-ea"/>
                    <a:cs typeface="Segoe UI"/>
                  </a:rPr>
                  <a:t>Application Transformation Priority</a:t>
                </a:r>
              </a:p>
              <a:p>
                <a:pPr marL="91440" marR="0" lvl="0" indent="-9144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en-US" sz="1000" b="0" i="0" u="none" strike="noStrike" kern="0" cap="none" spc="0" normalizeH="0" baseline="0" noProof="0" dirty="0">
                    <a:ln>
                      <a:noFill/>
                    </a:ln>
                    <a:solidFill>
                      <a:srgbClr val="171616"/>
                    </a:solidFill>
                    <a:effectLst/>
                    <a:uLnTx/>
                    <a:uFillTx/>
                    <a:latin typeface="Segoe UI"/>
                    <a:ea typeface="+mn-ea"/>
                    <a:cs typeface="Segoe UI"/>
                  </a:rPr>
                  <a:t>Application</a:t>
                </a:r>
                <a:r>
                  <a:rPr kumimoji="0" lang="en-GB" sz="1000" b="0" i="0" u="none" strike="noStrike" kern="0" cap="none" spc="0" normalizeH="0" baseline="0" noProof="0" dirty="0">
                    <a:ln>
                      <a:noFill/>
                    </a:ln>
                    <a:solidFill>
                      <a:srgbClr val="171616"/>
                    </a:solidFill>
                    <a:effectLst/>
                    <a:uLnTx/>
                    <a:uFillTx/>
                    <a:latin typeface="Segoe UI"/>
                    <a:ea typeface="+mn-ea"/>
                    <a:cs typeface="Segoe UI"/>
                  </a:rPr>
                  <a:t> Transformation Strategy (Re-host, Refactor, Re-architect, Rebuild, Replace)</a:t>
                </a:r>
                <a:endParaRPr kumimoji="0" lang="en-US" sz="1000" b="0" i="0" u="none" strike="noStrike" kern="0" cap="none" spc="0" normalizeH="0" baseline="0" noProof="0" dirty="0">
                  <a:ln>
                    <a:noFill/>
                  </a:ln>
                  <a:solidFill>
                    <a:srgbClr val="171616"/>
                  </a:solidFill>
                  <a:effectLst/>
                  <a:uLnTx/>
                  <a:uFillTx/>
                  <a:latin typeface="Segoe UI"/>
                  <a:ea typeface="+mn-ea"/>
                  <a:cs typeface="Segoe UI"/>
                </a:endParaRPr>
              </a:p>
            </p:txBody>
          </p:sp>
          <p:sp>
            <p:nvSpPr>
              <p:cNvPr id="129" name="Rounded Rectangle 128">
                <a:extLst>
                  <a:ext uri="{FF2B5EF4-FFF2-40B4-BE49-F238E27FC236}">
                    <a16:creationId xmlns:a16="http://schemas.microsoft.com/office/drawing/2014/main" id="{FE8D27B8-499A-492C-87CD-DA3E28D6BD30}"/>
                  </a:ext>
                </a:extLst>
              </p:cNvPr>
              <p:cNvSpPr/>
              <p:nvPr/>
            </p:nvSpPr>
            <p:spPr>
              <a:xfrm>
                <a:off x="7529863" y="2396259"/>
                <a:ext cx="1634297" cy="597452"/>
              </a:xfrm>
              <a:prstGeom prst="roundRect">
                <a:avLst/>
              </a:prstGeom>
              <a:solidFill>
                <a:srgbClr val="33B2C1"/>
              </a:solidFill>
              <a:ln w="12700" cap="flat" cmpd="sng" algn="ctr">
                <a:noFill/>
                <a:prstDash val="solid"/>
                <a:miter lim="800000"/>
              </a:ln>
              <a:effectLst/>
            </p:spPr>
            <p:txBody>
              <a:bodyPr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Design</a:t>
                </a:r>
              </a:p>
            </p:txBody>
          </p:sp>
          <p:sp>
            <p:nvSpPr>
              <p:cNvPr id="130" name="Rounded Rectangle 129">
                <a:extLst>
                  <a:ext uri="{FF2B5EF4-FFF2-40B4-BE49-F238E27FC236}">
                    <a16:creationId xmlns:a16="http://schemas.microsoft.com/office/drawing/2014/main" id="{EF4DA14A-17DF-4145-BAB8-21B4A8ED4A1B}"/>
                  </a:ext>
                </a:extLst>
              </p:cNvPr>
              <p:cNvSpPr/>
              <p:nvPr/>
            </p:nvSpPr>
            <p:spPr>
              <a:xfrm>
                <a:off x="7716749" y="2816276"/>
                <a:ext cx="1931783" cy="1709639"/>
              </a:xfrm>
              <a:prstGeom prst="roundRect">
                <a:avLst>
                  <a:gd name="adj" fmla="val 7739"/>
                </a:avLst>
              </a:prstGeom>
              <a:solidFill>
                <a:srgbClr val="FFFFFF">
                  <a:hueOff val="0"/>
                  <a:satOff val="0"/>
                  <a:lumOff val="0"/>
                  <a:alpha val="90000"/>
                </a:srgbClr>
              </a:solidFill>
              <a:ln w="6350" cap="flat" cmpd="sng" algn="ctr">
                <a:solidFill>
                  <a:srgbClr val="2586BB"/>
                </a:solidFill>
                <a:prstDash val="solid"/>
                <a:miter lim="800000"/>
              </a:ln>
              <a:effectLst/>
            </p:spPr>
            <p:txBody>
              <a:bodyPr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91440" marR="0" lvl="0" indent="-9144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en-GB" sz="1000" b="0" i="0" u="none" strike="noStrike" kern="0" cap="none" spc="0" normalizeH="0" baseline="0" noProof="0" dirty="0">
                    <a:ln>
                      <a:noFill/>
                    </a:ln>
                    <a:solidFill>
                      <a:srgbClr val="171616"/>
                    </a:solidFill>
                    <a:effectLst/>
                    <a:uLnTx/>
                    <a:uFillTx/>
                    <a:latin typeface="Segoe UI"/>
                    <a:ea typeface="+mn-ea"/>
                    <a:cs typeface="Segoe UI"/>
                  </a:rPr>
                  <a:t>Landing Zone &amp; System Landscape on Cloud</a:t>
                </a:r>
              </a:p>
              <a:p>
                <a:pPr marL="91440" marR="0" lvl="0" indent="-9144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en-GB" sz="1000" b="0" i="0" u="none" strike="noStrike" kern="0" cap="none" spc="0" normalizeH="0" baseline="0" noProof="0" dirty="0">
                    <a:ln>
                      <a:noFill/>
                    </a:ln>
                    <a:solidFill>
                      <a:srgbClr val="171616"/>
                    </a:solidFill>
                    <a:effectLst/>
                    <a:uLnTx/>
                    <a:uFillTx/>
                    <a:latin typeface="Segoe UI"/>
                    <a:ea typeface="+mn-ea"/>
                    <a:cs typeface="Segoe UI"/>
                  </a:rPr>
                  <a:t>Reference Architectures</a:t>
                </a:r>
              </a:p>
            </p:txBody>
          </p:sp>
          <p:sp>
            <p:nvSpPr>
              <p:cNvPr id="131" name="Rounded Rectangle 130">
                <a:extLst>
                  <a:ext uri="{FF2B5EF4-FFF2-40B4-BE49-F238E27FC236}">
                    <a16:creationId xmlns:a16="http://schemas.microsoft.com/office/drawing/2014/main" id="{195EA230-83DC-4905-BD8E-121563649609}"/>
                  </a:ext>
                </a:extLst>
              </p:cNvPr>
              <p:cNvSpPr/>
              <p:nvPr/>
            </p:nvSpPr>
            <p:spPr>
              <a:xfrm>
                <a:off x="9904877" y="2396259"/>
                <a:ext cx="2089591" cy="597452"/>
              </a:xfrm>
              <a:prstGeom prst="roundRect">
                <a:avLst/>
              </a:prstGeom>
              <a:solidFill>
                <a:srgbClr val="33B2C1"/>
              </a:solidFill>
              <a:ln w="12700" cap="flat" cmpd="sng" algn="ctr">
                <a:noFill/>
                <a:prstDash val="solid"/>
                <a:miter lim="800000"/>
              </a:ln>
              <a:effectLst/>
            </p:spPr>
            <p:txBody>
              <a:bodyPr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Establish</a:t>
                </a:r>
              </a:p>
            </p:txBody>
          </p:sp>
          <p:sp>
            <p:nvSpPr>
              <p:cNvPr id="132" name="Rounded Rectangle 131">
                <a:extLst>
                  <a:ext uri="{FF2B5EF4-FFF2-40B4-BE49-F238E27FC236}">
                    <a16:creationId xmlns:a16="http://schemas.microsoft.com/office/drawing/2014/main" id="{36C85159-AC24-4EFC-9D13-E24171578EE8}"/>
                  </a:ext>
                </a:extLst>
              </p:cNvPr>
              <p:cNvSpPr/>
              <p:nvPr/>
            </p:nvSpPr>
            <p:spPr>
              <a:xfrm>
                <a:off x="10104583" y="2816276"/>
                <a:ext cx="1882548" cy="1709639"/>
              </a:xfrm>
              <a:prstGeom prst="roundRect">
                <a:avLst>
                  <a:gd name="adj" fmla="val 7739"/>
                </a:avLst>
              </a:prstGeom>
              <a:solidFill>
                <a:srgbClr val="FFFFFF">
                  <a:hueOff val="0"/>
                  <a:satOff val="0"/>
                  <a:lumOff val="0"/>
                  <a:alpha val="90000"/>
                </a:srgbClr>
              </a:solidFill>
              <a:ln w="6350" cap="flat" cmpd="sng" algn="ctr">
                <a:solidFill>
                  <a:srgbClr val="2586BB"/>
                </a:solidFill>
                <a:prstDash val="solid"/>
                <a:miter lim="800000"/>
              </a:ln>
              <a:effectLst/>
            </p:spPr>
            <p:txBody>
              <a:bodyPr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91440" marR="0" lvl="0" indent="-9144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en-GB" sz="1000" b="0" i="0" u="none" strike="noStrike" kern="0" cap="none" spc="0" normalizeH="0" baseline="0" noProof="0" dirty="0">
                    <a:ln>
                      <a:noFill/>
                    </a:ln>
                    <a:solidFill>
                      <a:srgbClr val="171616"/>
                    </a:solidFill>
                    <a:effectLst/>
                    <a:uLnTx/>
                    <a:uFillTx/>
                    <a:latin typeface="Segoe UI"/>
                    <a:ea typeface="+mn-ea"/>
                    <a:cs typeface="Segoe UI"/>
                  </a:rPr>
                  <a:t>Cloud Transformation Roadmap/Plan</a:t>
                </a:r>
              </a:p>
              <a:p>
                <a:pPr marL="91440" marR="0" lvl="0" indent="-9144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en-US" sz="1000" b="0" i="0" u="none" strike="noStrike" kern="0" cap="none" spc="0" normalizeH="0" baseline="0" noProof="0" dirty="0">
                    <a:ln>
                      <a:noFill/>
                    </a:ln>
                    <a:solidFill>
                      <a:srgbClr val="171616"/>
                    </a:solidFill>
                    <a:effectLst/>
                    <a:uLnTx/>
                    <a:uFillTx/>
                    <a:latin typeface="Segoe UI"/>
                    <a:ea typeface="+mn-ea"/>
                    <a:cs typeface="Segoe UI"/>
                  </a:rPr>
                  <a:t>Application Transformation Pilot</a:t>
                </a:r>
              </a:p>
              <a:p>
                <a:pPr marL="91440" marR="0" lvl="0" indent="-9144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en-US" sz="1000" b="0" i="0" u="none" strike="noStrike" kern="0" cap="none" spc="0" normalizeH="0" baseline="0" noProof="0" dirty="0">
                    <a:ln>
                      <a:noFill/>
                    </a:ln>
                    <a:solidFill>
                      <a:srgbClr val="171616"/>
                    </a:solidFill>
                    <a:effectLst/>
                    <a:uLnTx/>
                    <a:uFillTx/>
                    <a:latin typeface="Segoe UI"/>
                    <a:ea typeface="+mn-ea"/>
                    <a:cs typeface="Segoe UI"/>
                  </a:rPr>
                  <a:t>Project Organization</a:t>
                </a:r>
              </a:p>
              <a:p>
                <a:pPr marL="91440" marR="0" lvl="0" indent="-9144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en-GB" sz="1000" b="0" i="0" u="none" strike="noStrike" kern="0" cap="none" spc="0" normalizeH="0" baseline="0" noProof="0" dirty="0">
                    <a:ln>
                      <a:noFill/>
                    </a:ln>
                    <a:solidFill>
                      <a:srgbClr val="171616"/>
                    </a:solidFill>
                    <a:effectLst/>
                    <a:uLnTx/>
                    <a:uFillTx/>
                    <a:latin typeface="Segoe UI"/>
                    <a:ea typeface="+mn-ea"/>
                    <a:cs typeface="Segoe UI"/>
                  </a:rPr>
                  <a:t>Cost Model (TCO)</a:t>
                </a:r>
              </a:p>
            </p:txBody>
          </p:sp>
          <p:grpSp>
            <p:nvGrpSpPr>
              <p:cNvPr id="133" name="Group 132">
                <a:extLst>
                  <a:ext uri="{FF2B5EF4-FFF2-40B4-BE49-F238E27FC236}">
                    <a16:creationId xmlns:a16="http://schemas.microsoft.com/office/drawing/2014/main" id="{B2B5A6AB-3CEF-406C-B187-790BC5A8627A}"/>
                  </a:ext>
                </a:extLst>
              </p:cNvPr>
              <p:cNvGrpSpPr/>
              <p:nvPr/>
            </p:nvGrpSpPr>
            <p:grpSpPr>
              <a:xfrm>
                <a:off x="4563925" y="2443131"/>
                <a:ext cx="399526" cy="306108"/>
                <a:chOff x="1431195" y="-135759"/>
                <a:chExt cx="399526" cy="306108"/>
              </a:xfrm>
            </p:grpSpPr>
            <p:sp>
              <p:nvSpPr>
                <p:cNvPr id="150" name="Right Arrow 149">
                  <a:extLst>
                    <a:ext uri="{FF2B5EF4-FFF2-40B4-BE49-F238E27FC236}">
                      <a16:creationId xmlns:a16="http://schemas.microsoft.com/office/drawing/2014/main" id="{5050E8DB-CFFE-4CE8-9704-E9D296E8306A}"/>
                    </a:ext>
                  </a:extLst>
                </p:cNvPr>
                <p:cNvSpPr/>
                <p:nvPr/>
              </p:nvSpPr>
              <p:spPr>
                <a:xfrm rot="5128">
                  <a:off x="1431195" y="-135759"/>
                  <a:ext cx="399526" cy="306108"/>
                </a:xfrm>
                <a:prstGeom prst="rightArrow">
                  <a:avLst>
                    <a:gd name="adj1" fmla="val 60000"/>
                    <a:gd name="adj2" fmla="val 50000"/>
                  </a:avLst>
                </a:prstGeom>
                <a:gradFill rotWithShape="1">
                  <a:gsLst>
                    <a:gs pos="0">
                      <a:srgbClr val="BFBFBF">
                        <a:satMod val="103000"/>
                        <a:lumMod val="102000"/>
                        <a:tint val="94000"/>
                      </a:srgbClr>
                    </a:gs>
                    <a:gs pos="50000">
                      <a:srgbClr val="BFBFBF">
                        <a:satMod val="110000"/>
                        <a:lumMod val="100000"/>
                        <a:shade val="100000"/>
                      </a:srgbClr>
                    </a:gs>
                    <a:gs pos="100000">
                      <a:srgbClr val="BFBFBF">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a typeface="+mn-ea"/>
                    <a:cs typeface="+mn-cs"/>
                  </a:endParaRPr>
                </a:p>
              </p:txBody>
            </p:sp>
            <p:sp>
              <p:nvSpPr>
                <p:cNvPr id="151" name="Right Arrow 4">
                  <a:extLst>
                    <a:ext uri="{FF2B5EF4-FFF2-40B4-BE49-F238E27FC236}">
                      <a16:creationId xmlns:a16="http://schemas.microsoft.com/office/drawing/2014/main" id="{62AF5439-87E7-448B-9B6E-BA386492E5A2}"/>
                    </a:ext>
                  </a:extLst>
                </p:cNvPr>
                <p:cNvSpPr txBox="1"/>
                <p:nvPr/>
              </p:nvSpPr>
              <p:spPr>
                <a:xfrm rot="5128">
                  <a:off x="1431195" y="-74605"/>
                  <a:ext cx="307694" cy="183664"/>
                </a:xfrm>
                <a:prstGeom prst="rect">
                  <a:avLst/>
                </a:prstGeom>
                <a:noFill/>
                <a:ln>
                  <a:noFill/>
                </a:ln>
                <a:effectLst/>
              </p:spPr>
              <p:txBody>
                <a:bodyPr spcFirstLastPara="0" vert="horz" wrap="square" lIns="0" tIns="0" rIns="0" bIns="0" numCol="1" spcCol="127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355600" rtl="0" eaLnBrk="1" fontAlgn="auto" latinLnBrk="0" hangingPunct="1">
                    <a:lnSpc>
                      <a:spcPct val="90000"/>
                    </a:lnSpc>
                    <a:spcBef>
                      <a:spcPct val="0"/>
                    </a:spcBef>
                    <a:spcAft>
                      <a:spcPct val="35000"/>
                    </a:spcAft>
                    <a:buClrTx/>
                    <a:buSzTx/>
                    <a:buFontTx/>
                    <a:buNone/>
                    <a:tabLst/>
                    <a:defRPr/>
                  </a:pPr>
                  <a:endParaRPr kumimoji="0" lang="en-GB" sz="800" b="0" i="0" u="none" strike="noStrike" kern="0" cap="none" spc="0" normalizeH="0" baseline="0" noProof="0">
                    <a:ln>
                      <a:noFill/>
                    </a:ln>
                    <a:solidFill>
                      <a:prstClr val="white"/>
                    </a:solidFill>
                    <a:effectLst/>
                    <a:uLnTx/>
                    <a:uFillTx/>
                    <a:latin typeface="Segoe UI"/>
                    <a:ea typeface="+mn-ea"/>
                    <a:cs typeface="+mn-cs"/>
                  </a:endParaRPr>
                </a:p>
              </p:txBody>
            </p:sp>
          </p:grpSp>
          <p:grpSp>
            <p:nvGrpSpPr>
              <p:cNvPr id="134" name="Group 133">
                <a:extLst>
                  <a:ext uri="{FF2B5EF4-FFF2-40B4-BE49-F238E27FC236}">
                    <a16:creationId xmlns:a16="http://schemas.microsoft.com/office/drawing/2014/main" id="{EEE6905A-2803-4071-B386-0FEAE49EDA18}"/>
                  </a:ext>
                </a:extLst>
              </p:cNvPr>
              <p:cNvGrpSpPr/>
              <p:nvPr/>
            </p:nvGrpSpPr>
            <p:grpSpPr>
              <a:xfrm>
                <a:off x="6976618" y="2443131"/>
                <a:ext cx="399526" cy="306108"/>
                <a:chOff x="1431195" y="-135759"/>
                <a:chExt cx="399526" cy="306108"/>
              </a:xfrm>
            </p:grpSpPr>
            <p:sp>
              <p:nvSpPr>
                <p:cNvPr id="148" name="Right Arrow 147">
                  <a:extLst>
                    <a:ext uri="{FF2B5EF4-FFF2-40B4-BE49-F238E27FC236}">
                      <a16:creationId xmlns:a16="http://schemas.microsoft.com/office/drawing/2014/main" id="{8630C8FD-BC86-4208-8D51-7F022D803209}"/>
                    </a:ext>
                  </a:extLst>
                </p:cNvPr>
                <p:cNvSpPr/>
                <p:nvPr/>
              </p:nvSpPr>
              <p:spPr>
                <a:xfrm rot="5128">
                  <a:off x="1431195" y="-135759"/>
                  <a:ext cx="399526" cy="306108"/>
                </a:xfrm>
                <a:prstGeom prst="rightArrow">
                  <a:avLst>
                    <a:gd name="adj1" fmla="val 60000"/>
                    <a:gd name="adj2" fmla="val 50000"/>
                  </a:avLst>
                </a:prstGeom>
                <a:gradFill rotWithShape="1">
                  <a:gsLst>
                    <a:gs pos="0">
                      <a:srgbClr val="BFBFBF">
                        <a:satMod val="103000"/>
                        <a:lumMod val="102000"/>
                        <a:tint val="94000"/>
                      </a:srgbClr>
                    </a:gs>
                    <a:gs pos="50000">
                      <a:srgbClr val="BFBFBF">
                        <a:satMod val="110000"/>
                        <a:lumMod val="100000"/>
                        <a:shade val="100000"/>
                      </a:srgbClr>
                    </a:gs>
                    <a:gs pos="100000">
                      <a:srgbClr val="BFBFBF">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a typeface="+mn-ea"/>
                    <a:cs typeface="+mn-cs"/>
                  </a:endParaRPr>
                </a:p>
              </p:txBody>
            </p:sp>
            <p:sp>
              <p:nvSpPr>
                <p:cNvPr id="149" name="Right Arrow 4">
                  <a:extLst>
                    <a:ext uri="{FF2B5EF4-FFF2-40B4-BE49-F238E27FC236}">
                      <a16:creationId xmlns:a16="http://schemas.microsoft.com/office/drawing/2014/main" id="{0FACC61D-04EA-4A0A-9510-E13287225BFC}"/>
                    </a:ext>
                  </a:extLst>
                </p:cNvPr>
                <p:cNvSpPr txBox="1"/>
                <p:nvPr/>
              </p:nvSpPr>
              <p:spPr>
                <a:xfrm rot="5128">
                  <a:off x="1431195" y="-74605"/>
                  <a:ext cx="307694" cy="183664"/>
                </a:xfrm>
                <a:prstGeom prst="rect">
                  <a:avLst/>
                </a:prstGeom>
                <a:noFill/>
                <a:ln>
                  <a:noFill/>
                </a:ln>
                <a:effectLst/>
              </p:spPr>
              <p:txBody>
                <a:bodyPr spcFirstLastPara="0" vert="horz" wrap="square" lIns="0" tIns="0" rIns="0" bIns="0" numCol="1" spcCol="127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355600" rtl="0" eaLnBrk="1" fontAlgn="auto" latinLnBrk="0" hangingPunct="1">
                    <a:lnSpc>
                      <a:spcPct val="90000"/>
                    </a:lnSpc>
                    <a:spcBef>
                      <a:spcPct val="0"/>
                    </a:spcBef>
                    <a:spcAft>
                      <a:spcPct val="35000"/>
                    </a:spcAft>
                    <a:buClrTx/>
                    <a:buSzTx/>
                    <a:buFontTx/>
                    <a:buNone/>
                    <a:tabLst/>
                    <a:defRPr/>
                  </a:pPr>
                  <a:endParaRPr kumimoji="0" lang="en-GB" sz="800" b="0" i="0" u="none" strike="noStrike" kern="0" cap="none" spc="0" normalizeH="0" baseline="0" noProof="0">
                    <a:ln>
                      <a:noFill/>
                    </a:ln>
                    <a:solidFill>
                      <a:prstClr val="white"/>
                    </a:solidFill>
                    <a:effectLst/>
                    <a:uLnTx/>
                    <a:uFillTx/>
                    <a:latin typeface="Segoe UI"/>
                    <a:ea typeface="+mn-ea"/>
                    <a:cs typeface="+mn-cs"/>
                  </a:endParaRPr>
                </a:p>
              </p:txBody>
            </p:sp>
          </p:grpSp>
          <p:grpSp>
            <p:nvGrpSpPr>
              <p:cNvPr id="135" name="Group 134">
                <a:extLst>
                  <a:ext uri="{FF2B5EF4-FFF2-40B4-BE49-F238E27FC236}">
                    <a16:creationId xmlns:a16="http://schemas.microsoft.com/office/drawing/2014/main" id="{289107AC-4D90-4FA9-90FE-F0CBF7721446}"/>
                  </a:ext>
                </a:extLst>
              </p:cNvPr>
              <p:cNvGrpSpPr/>
              <p:nvPr/>
            </p:nvGrpSpPr>
            <p:grpSpPr>
              <a:xfrm>
                <a:off x="9357353" y="2443132"/>
                <a:ext cx="399526" cy="306108"/>
                <a:chOff x="1580375" y="-135758"/>
                <a:chExt cx="399526" cy="306108"/>
              </a:xfrm>
            </p:grpSpPr>
            <p:sp>
              <p:nvSpPr>
                <p:cNvPr id="146" name="Right Arrow 145">
                  <a:extLst>
                    <a:ext uri="{FF2B5EF4-FFF2-40B4-BE49-F238E27FC236}">
                      <a16:creationId xmlns:a16="http://schemas.microsoft.com/office/drawing/2014/main" id="{D19B5918-ECC1-4F67-99B8-94BAACEAE877}"/>
                    </a:ext>
                  </a:extLst>
                </p:cNvPr>
                <p:cNvSpPr/>
                <p:nvPr/>
              </p:nvSpPr>
              <p:spPr>
                <a:xfrm rot="5128">
                  <a:off x="1580375" y="-135758"/>
                  <a:ext cx="399526" cy="306108"/>
                </a:xfrm>
                <a:prstGeom prst="rightArrow">
                  <a:avLst>
                    <a:gd name="adj1" fmla="val 60000"/>
                    <a:gd name="adj2" fmla="val 50000"/>
                  </a:avLst>
                </a:prstGeom>
                <a:gradFill rotWithShape="1">
                  <a:gsLst>
                    <a:gs pos="0">
                      <a:srgbClr val="BFBFBF">
                        <a:satMod val="103000"/>
                        <a:lumMod val="102000"/>
                        <a:tint val="94000"/>
                      </a:srgbClr>
                    </a:gs>
                    <a:gs pos="50000">
                      <a:srgbClr val="BFBFBF">
                        <a:satMod val="110000"/>
                        <a:lumMod val="100000"/>
                        <a:shade val="100000"/>
                      </a:srgbClr>
                    </a:gs>
                    <a:gs pos="100000">
                      <a:srgbClr val="BFBFBF">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a typeface="+mn-ea"/>
                    <a:cs typeface="+mn-cs"/>
                  </a:endParaRPr>
                </a:p>
              </p:txBody>
            </p:sp>
            <p:sp>
              <p:nvSpPr>
                <p:cNvPr id="147" name="Right Arrow 4">
                  <a:extLst>
                    <a:ext uri="{FF2B5EF4-FFF2-40B4-BE49-F238E27FC236}">
                      <a16:creationId xmlns:a16="http://schemas.microsoft.com/office/drawing/2014/main" id="{18F37E5E-2919-412E-9807-ACABD41C346E}"/>
                    </a:ext>
                  </a:extLst>
                </p:cNvPr>
                <p:cNvSpPr txBox="1"/>
                <p:nvPr/>
              </p:nvSpPr>
              <p:spPr>
                <a:xfrm rot="5128">
                  <a:off x="1643854" y="-74604"/>
                  <a:ext cx="307694" cy="183664"/>
                </a:xfrm>
                <a:prstGeom prst="rect">
                  <a:avLst/>
                </a:prstGeom>
                <a:noFill/>
                <a:ln>
                  <a:noFill/>
                </a:ln>
                <a:effectLst/>
              </p:spPr>
              <p:txBody>
                <a:bodyPr spcFirstLastPara="0" vert="horz" wrap="square" lIns="0" tIns="0" rIns="0" bIns="0" numCol="1" spcCol="127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355600" rtl="0" eaLnBrk="1" fontAlgn="auto" latinLnBrk="0" hangingPunct="1">
                    <a:lnSpc>
                      <a:spcPct val="90000"/>
                    </a:lnSpc>
                    <a:spcBef>
                      <a:spcPct val="0"/>
                    </a:spcBef>
                    <a:spcAft>
                      <a:spcPct val="35000"/>
                    </a:spcAft>
                    <a:buClrTx/>
                    <a:buSzTx/>
                    <a:buFontTx/>
                    <a:buNone/>
                    <a:tabLst/>
                    <a:defRPr/>
                  </a:pPr>
                  <a:endParaRPr kumimoji="0" lang="en-GB" sz="800" b="0" i="0" u="none" strike="noStrike" kern="0" cap="none" spc="0" normalizeH="0" baseline="0" noProof="0">
                    <a:ln>
                      <a:noFill/>
                    </a:ln>
                    <a:solidFill>
                      <a:prstClr val="white"/>
                    </a:solidFill>
                    <a:effectLst/>
                    <a:uLnTx/>
                    <a:uFillTx/>
                    <a:latin typeface="Segoe UI"/>
                    <a:ea typeface="+mn-ea"/>
                    <a:cs typeface="+mn-cs"/>
                  </a:endParaRPr>
                </a:p>
              </p:txBody>
            </p:sp>
          </p:grpSp>
          <p:sp>
            <p:nvSpPr>
              <p:cNvPr id="136" name="Rounded Rectangle 135">
                <a:extLst>
                  <a:ext uri="{FF2B5EF4-FFF2-40B4-BE49-F238E27FC236}">
                    <a16:creationId xmlns:a16="http://schemas.microsoft.com/office/drawing/2014/main" id="{CF685113-4CD3-4CB5-80CB-2C45C3CA36FB}"/>
                  </a:ext>
                </a:extLst>
              </p:cNvPr>
              <p:cNvSpPr/>
              <p:nvPr/>
            </p:nvSpPr>
            <p:spPr>
              <a:xfrm>
                <a:off x="181478" y="1581352"/>
                <a:ext cx="2384823" cy="365282"/>
              </a:xfrm>
              <a:prstGeom prst="roundRect">
                <a:avLst/>
              </a:prstGeom>
              <a:gradFill rotWithShape="1">
                <a:gsLst>
                  <a:gs pos="0">
                    <a:srgbClr val="034EA2">
                      <a:satMod val="103000"/>
                      <a:lumMod val="102000"/>
                      <a:tint val="94000"/>
                    </a:srgbClr>
                  </a:gs>
                  <a:gs pos="50000">
                    <a:srgbClr val="034EA2">
                      <a:satMod val="110000"/>
                      <a:lumMod val="100000"/>
                      <a:shade val="100000"/>
                    </a:srgbClr>
                  </a:gs>
                  <a:gs pos="100000">
                    <a:srgbClr val="034EA2">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Definition</a:t>
                </a:r>
              </a:p>
            </p:txBody>
          </p:sp>
          <p:sp>
            <p:nvSpPr>
              <p:cNvPr id="137" name="Rounded Rectangle 136">
                <a:extLst>
                  <a:ext uri="{FF2B5EF4-FFF2-40B4-BE49-F238E27FC236}">
                    <a16:creationId xmlns:a16="http://schemas.microsoft.com/office/drawing/2014/main" id="{C77AB951-1C78-461C-884F-85075B7E2679}"/>
                  </a:ext>
                </a:extLst>
              </p:cNvPr>
              <p:cNvSpPr/>
              <p:nvPr/>
            </p:nvSpPr>
            <p:spPr>
              <a:xfrm>
                <a:off x="2670593" y="1581352"/>
                <a:ext cx="4756628" cy="365282"/>
              </a:xfrm>
              <a:prstGeom prst="roundRect">
                <a:avLst/>
              </a:prstGeom>
              <a:gradFill rotWithShape="1">
                <a:gsLst>
                  <a:gs pos="0">
                    <a:srgbClr val="034EA2">
                      <a:satMod val="103000"/>
                      <a:lumMod val="102000"/>
                      <a:tint val="94000"/>
                    </a:srgbClr>
                  </a:gs>
                  <a:gs pos="50000">
                    <a:srgbClr val="034EA2">
                      <a:satMod val="110000"/>
                      <a:lumMod val="100000"/>
                      <a:shade val="100000"/>
                    </a:srgbClr>
                  </a:gs>
                  <a:gs pos="100000">
                    <a:srgbClr val="034EA2">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Analysis &amp; Assessment</a:t>
                </a:r>
              </a:p>
            </p:txBody>
          </p:sp>
          <p:sp>
            <p:nvSpPr>
              <p:cNvPr id="138" name="Rounded Rectangle 137">
                <a:extLst>
                  <a:ext uri="{FF2B5EF4-FFF2-40B4-BE49-F238E27FC236}">
                    <a16:creationId xmlns:a16="http://schemas.microsoft.com/office/drawing/2014/main" id="{98E94FE0-80EC-4D42-8D96-64161B3D2998}"/>
                  </a:ext>
                </a:extLst>
              </p:cNvPr>
              <p:cNvSpPr/>
              <p:nvPr/>
            </p:nvSpPr>
            <p:spPr>
              <a:xfrm>
                <a:off x="7529863" y="1581352"/>
                <a:ext cx="4470119" cy="365282"/>
              </a:xfrm>
              <a:prstGeom prst="roundRect">
                <a:avLst/>
              </a:prstGeom>
              <a:gradFill rotWithShape="1">
                <a:gsLst>
                  <a:gs pos="0">
                    <a:srgbClr val="034EA2">
                      <a:satMod val="103000"/>
                      <a:lumMod val="102000"/>
                      <a:tint val="94000"/>
                    </a:srgbClr>
                  </a:gs>
                  <a:gs pos="50000">
                    <a:srgbClr val="034EA2">
                      <a:satMod val="110000"/>
                      <a:lumMod val="100000"/>
                      <a:shade val="100000"/>
                    </a:srgbClr>
                  </a:gs>
                  <a:gs pos="100000">
                    <a:srgbClr val="034EA2">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Solution &amp; Plan</a:t>
                </a:r>
              </a:p>
            </p:txBody>
          </p:sp>
          <p:pic>
            <p:nvPicPr>
              <p:cNvPr id="139" name="Picture 138" descr="Orange Map Pin - Orange Location Icon Png Clipart - Full Size Clipart  (#798120) - PinClipart">
                <a:extLst>
                  <a:ext uri="{FF2B5EF4-FFF2-40B4-BE49-F238E27FC236}">
                    <a16:creationId xmlns:a16="http://schemas.microsoft.com/office/drawing/2014/main" id="{00E97C46-70F5-41FA-AEB8-561C648C6582}"/>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7331773" y="4618932"/>
                <a:ext cx="308257" cy="498565"/>
              </a:xfrm>
              <a:prstGeom prst="rect">
                <a:avLst/>
              </a:prstGeom>
              <a:noFill/>
              <a:extLst>
                <a:ext uri="{909E8E84-426E-40DD-AFC4-6F175D3DCCD1}">
                  <a14:hiddenFill xmlns:a14="http://schemas.microsoft.com/office/drawing/2010/main">
                    <a:solidFill>
                      <a:srgbClr val="FFFFFF"/>
                    </a:solidFill>
                  </a14:hiddenFill>
                </a:ext>
              </a:extLst>
            </p:spPr>
          </p:pic>
          <p:pic>
            <p:nvPicPr>
              <p:cNvPr id="140" name="Picture 139" descr="Orange Map Pin - Orange Location Icon Png Clipart - Full Size Clipart  (#798120) - PinClipart">
                <a:extLst>
                  <a:ext uri="{FF2B5EF4-FFF2-40B4-BE49-F238E27FC236}">
                    <a16:creationId xmlns:a16="http://schemas.microsoft.com/office/drawing/2014/main" id="{891B3F26-41E0-4383-B44E-1854D34EDF4A}"/>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9683509" y="4618932"/>
                <a:ext cx="308257" cy="498565"/>
              </a:xfrm>
              <a:prstGeom prst="rect">
                <a:avLst/>
              </a:prstGeom>
              <a:noFill/>
              <a:extLst>
                <a:ext uri="{909E8E84-426E-40DD-AFC4-6F175D3DCCD1}">
                  <a14:hiddenFill xmlns:a14="http://schemas.microsoft.com/office/drawing/2010/main">
                    <a:solidFill>
                      <a:srgbClr val="FFFFFF"/>
                    </a:solidFill>
                  </a14:hiddenFill>
                </a:ext>
              </a:extLst>
            </p:spPr>
          </p:pic>
          <p:pic>
            <p:nvPicPr>
              <p:cNvPr id="141" name="Picture 140" descr="Orange Map Pin - Orange Location Icon Png Clipart - Full Size Clipart  (#798120) - PinClipart">
                <a:extLst>
                  <a:ext uri="{FF2B5EF4-FFF2-40B4-BE49-F238E27FC236}">
                    <a16:creationId xmlns:a16="http://schemas.microsoft.com/office/drawing/2014/main" id="{880D18FC-B31D-46D3-8CCF-4774FA8740AA}"/>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1686212" y="4618932"/>
                <a:ext cx="308257" cy="498565"/>
              </a:xfrm>
              <a:prstGeom prst="rect">
                <a:avLst/>
              </a:prstGeom>
              <a:noFill/>
              <a:extLst>
                <a:ext uri="{909E8E84-426E-40DD-AFC4-6F175D3DCCD1}">
                  <a14:hiddenFill xmlns:a14="http://schemas.microsoft.com/office/drawing/2010/main">
                    <a:solidFill>
                      <a:srgbClr val="FFFFFF"/>
                    </a:solidFill>
                  </a14:hiddenFill>
                </a:ext>
              </a:extLst>
            </p:spPr>
          </p:pic>
          <p:cxnSp>
            <p:nvCxnSpPr>
              <p:cNvPr id="142" name="Straight Connector 141">
                <a:extLst>
                  <a:ext uri="{FF2B5EF4-FFF2-40B4-BE49-F238E27FC236}">
                    <a16:creationId xmlns:a16="http://schemas.microsoft.com/office/drawing/2014/main" id="{1A714740-7161-45C5-BA96-6C8462D92AF1}"/>
                  </a:ext>
                </a:extLst>
              </p:cNvPr>
              <p:cNvCxnSpPr>
                <a:cxnSpLocks/>
              </p:cNvCxnSpPr>
              <p:nvPr/>
            </p:nvCxnSpPr>
            <p:spPr>
              <a:xfrm>
                <a:off x="183178" y="5083455"/>
                <a:ext cx="11816805" cy="0"/>
              </a:xfrm>
              <a:prstGeom prst="line">
                <a:avLst/>
              </a:prstGeom>
              <a:noFill/>
              <a:ln w="28575" cap="flat" cmpd="sng" algn="ctr">
                <a:solidFill>
                  <a:srgbClr val="009E49"/>
                </a:solidFill>
                <a:prstDash val="solid"/>
                <a:tailEnd type="triangle"/>
              </a:ln>
              <a:effectLst/>
            </p:spPr>
          </p:cxnSp>
          <p:pic>
            <p:nvPicPr>
              <p:cNvPr id="143" name="Picture 142" descr="Orange Map Pin - Orange Location Icon Png Clipart - Full Size Clipart  (#798120) - PinClipart">
                <a:extLst>
                  <a:ext uri="{FF2B5EF4-FFF2-40B4-BE49-F238E27FC236}">
                    <a16:creationId xmlns:a16="http://schemas.microsoft.com/office/drawing/2014/main" id="{FF587766-A117-44B7-BB33-E5EBC5DB364E}"/>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84169" y="4618932"/>
                <a:ext cx="308257" cy="498565"/>
              </a:xfrm>
              <a:prstGeom prst="rect">
                <a:avLst/>
              </a:prstGeom>
              <a:noFill/>
              <a:extLst>
                <a:ext uri="{909E8E84-426E-40DD-AFC4-6F175D3DCCD1}">
                  <a14:hiddenFill xmlns:a14="http://schemas.microsoft.com/office/drawing/2010/main">
                    <a:solidFill>
                      <a:srgbClr val="FFFFFF"/>
                    </a:solidFill>
                  </a14:hiddenFill>
                </a:ext>
              </a:extLst>
            </p:spPr>
          </p:pic>
          <p:sp>
            <p:nvSpPr>
              <p:cNvPr id="144" name="Chevron 143">
                <a:extLst>
                  <a:ext uri="{FF2B5EF4-FFF2-40B4-BE49-F238E27FC236}">
                    <a16:creationId xmlns:a16="http://schemas.microsoft.com/office/drawing/2014/main" id="{FF4F45E3-A4FB-4C45-8D7F-5B8943D8930D}"/>
                  </a:ext>
                </a:extLst>
              </p:cNvPr>
              <p:cNvSpPr/>
              <p:nvPr/>
            </p:nvSpPr>
            <p:spPr bwMode="auto">
              <a:xfrm rot="5400000">
                <a:off x="4957971" y="-271917"/>
                <a:ext cx="181869" cy="4756629"/>
              </a:xfrm>
              <a:prstGeom prst="chevron">
                <a:avLst>
                  <a:gd name="adj" fmla="val 82723"/>
                </a:avLst>
              </a:prstGeom>
              <a:gradFill rotWithShape="1">
                <a:gsLst>
                  <a:gs pos="0">
                    <a:srgbClr val="034EA2">
                      <a:satMod val="103000"/>
                      <a:lumMod val="102000"/>
                      <a:tint val="94000"/>
                    </a:srgbClr>
                  </a:gs>
                  <a:gs pos="50000">
                    <a:srgbClr val="034EA2">
                      <a:satMod val="110000"/>
                      <a:lumMod val="100000"/>
                      <a:shade val="100000"/>
                    </a:srgbClr>
                  </a:gs>
                  <a:gs pos="100000">
                    <a:srgbClr val="034EA2">
                      <a:lumMod val="99000"/>
                      <a:satMod val="120000"/>
                      <a:shade val="78000"/>
                    </a:srgbClr>
                  </a:gs>
                </a:gsLst>
                <a:lin ang="5400000" scaled="0"/>
              </a:gradFill>
              <a:ln>
                <a:noFill/>
                <a:headEnd type="none" w="med" len="med"/>
                <a:tailEnd type="none" w="med" len="med"/>
              </a:ln>
              <a:effectLst>
                <a:outerShdw blurRad="57150" dist="19050" dir="5400000" algn="ctr" rotWithShape="0">
                  <a:srgbClr val="000000">
                    <a:alpha val="63000"/>
                  </a:srgbClr>
                </a:outerShdw>
              </a:effectLst>
            </p:spPr>
            <p:txBody>
              <a:bodyPr vert="horz" wrap="square" lIns="91436" tIns="45718" rIns="91436" bIns="4571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pic>
            <p:nvPicPr>
              <p:cNvPr id="145" name="Picture 144" descr="Orange Map Pin - Orange Location Icon Png Clipart - Full Size Clipart  (#798120) - PinClipart">
                <a:extLst>
                  <a:ext uri="{FF2B5EF4-FFF2-40B4-BE49-F238E27FC236}">
                    <a16:creationId xmlns:a16="http://schemas.microsoft.com/office/drawing/2014/main" id="{926E49B2-67C7-4E90-9A47-645EFC707EE4}"/>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2458274" y="4618932"/>
                <a:ext cx="308257" cy="498565"/>
              </a:xfrm>
              <a:prstGeom prst="rect">
                <a:avLst/>
              </a:prstGeom>
              <a:noFill/>
              <a:extLst>
                <a:ext uri="{909E8E84-426E-40DD-AFC4-6F175D3DCCD1}">
                  <a14:hiddenFill xmlns:a14="http://schemas.microsoft.com/office/drawing/2010/main">
                    <a:solidFill>
                      <a:srgbClr val="FFFFFF"/>
                    </a:solidFill>
                  </a14:hiddenFill>
                </a:ext>
              </a:extLst>
            </p:spPr>
          </p:pic>
        </p:grpSp>
        <p:sp>
          <p:nvSpPr>
            <p:cNvPr id="81" name="Rounded Rectangle 80">
              <a:extLst>
                <a:ext uri="{FF2B5EF4-FFF2-40B4-BE49-F238E27FC236}">
                  <a16:creationId xmlns:a16="http://schemas.microsoft.com/office/drawing/2014/main" id="{7782393F-1334-49DE-B018-01FE1FE1D140}"/>
                </a:ext>
              </a:extLst>
            </p:cNvPr>
            <p:cNvSpPr/>
            <p:nvPr/>
          </p:nvSpPr>
          <p:spPr>
            <a:xfrm>
              <a:off x="187598" y="5722428"/>
              <a:ext cx="11816804" cy="914400"/>
            </a:xfrm>
            <a:prstGeom prst="roundRect">
              <a:avLst>
                <a:gd name="adj" fmla="val 13370"/>
              </a:avLst>
            </a:prstGeom>
            <a:noFill/>
            <a:ln w="10795" cap="flat" cmpd="sng" algn="ctr">
              <a:solidFill>
                <a:srgbClr val="44546A">
                  <a:lumMod val="65000"/>
                  <a:lumOff val="35000"/>
                </a:srgbClr>
              </a:solidFill>
              <a:prstDash val="solid"/>
            </a:ln>
            <a:effectLst/>
          </p:spPr>
          <p:txBody>
            <a:bodyPr wrap="square"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white"/>
                </a:solidFill>
                <a:effectLst/>
                <a:uLnTx/>
                <a:uFillTx/>
                <a:latin typeface="Segoe UI"/>
                <a:ea typeface="+mn-ea"/>
                <a:cs typeface="+mn-cs"/>
              </a:endParaRPr>
            </a:p>
          </p:txBody>
        </p:sp>
        <p:sp>
          <p:nvSpPr>
            <p:cNvPr id="82" name="TextBox 104">
              <a:extLst>
                <a:ext uri="{FF2B5EF4-FFF2-40B4-BE49-F238E27FC236}">
                  <a16:creationId xmlns:a16="http://schemas.microsoft.com/office/drawing/2014/main" id="{88D8A3A5-FB1B-4147-B268-71D9E0336CFF}"/>
                </a:ext>
              </a:extLst>
            </p:cNvPr>
            <p:cNvSpPr txBox="1"/>
            <p:nvPr/>
          </p:nvSpPr>
          <p:spPr>
            <a:xfrm>
              <a:off x="215590" y="5905965"/>
              <a:ext cx="1351375" cy="58477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5F5F5F"/>
                  </a:solidFill>
                  <a:effectLst/>
                  <a:uLnTx/>
                  <a:uFillTx/>
                  <a:latin typeface="Segoe UI" panose="020B0502040204020203" pitchFamily="34" charset="0"/>
                  <a:ea typeface="+mn-ea"/>
                  <a:cs typeface="Segoe UI" panose="020B0502040204020203" pitchFamily="34" charset="0"/>
                </a:rPr>
                <a:t>Framework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5F5F5F"/>
                  </a:solidFill>
                  <a:effectLst/>
                  <a:uLnTx/>
                  <a:uFillTx/>
                  <a:latin typeface="Segoe UI" panose="020B0502040204020203" pitchFamily="34" charset="0"/>
                  <a:ea typeface="+mn-ea"/>
                  <a:cs typeface="Segoe UI" panose="020B0502040204020203" pitchFamily="34" charset="0"/>
                </a:rPr>
                <a:t>&amp; Tools</a:t>
              </a:r>
            </a:p>
          </p:txBody>
        </p:sp>
        <p:grpSp>
          <p:nvGrpSpPr>
            <p:cNvPr id="83" name="Group 82">
              <a:extLst>
                <a:ext uri="{FF2B5EF4-FFF2-40B4-BE49-F238E27FC236}">
                  <a16:creationId xmlns:a16="http://schemas.microsoft.com/office/drawing/2014/main" id="{91CFE10B-B4A6-4EE6-BFA3-D83192AB0691}"/>
                </a:ext>
              </a:extLst>
            </p:cNvPr>
            <p:cNvGrpSpPr/>
            <p:nvPr/>
          </p:nvGrpSpPr>
          <p:grpSpPr>
            <a:xfrm>
              <a:off x="2879952" y="5876293"/>
              <a:ext cx="1086042" cy="680296"/>
              <a:chOff x="6316254" y="5778415"/>
              <a:chExt cx="1086042" cy="680296"/>
            </a:xfrm>
          </p:grpSpPr>
          <p:sp>
            <p:nvSpPr>
              <p:cNvPr id="104" name="TextBox 30">
                <a:extLst>
                  <a:ext uri="{FF2B5EF4-FFF2-40B4-BE49-F238E27FC236}">
                    <a16:creationId xmlns:a16="http://schemas.microsoft.com/office/drawing/2014/main" id="{A3F0F9A7-850D-4DAD-BABE-3840D7DE55DE}"/>
                  </a:ext>
                </a:extLst>
              </p:cNvPr>
              <p:cNvSpPr txBox="1"/>
              <p:nvPr/>
            </p:nvSpPr>
            <p:spPr>
              <a:xfrm>
                <a:off x="6316254" y="6204795"/>
                <a:ext cx="1086042" cy="253916"/>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609402"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44546A">
                        <a:lumMod val="75000"/>
                      </a:srgbClr>
                    </a:solidFill>
                    <a:effectLst/>
                    <a:uLnTx/>
                    <a:uFillTx/>
                    <a:latin typeface="Segoe UI" panose="020B0502040204020203" pitchFamily="34" charset="0"/>
                    <a:ea typeface="メイリオ"/>
                    <a:cs typeface="Segoe UI" panose="020B0502040204020203" pitchFamily="34" charset="0"/>
                  </a:rPr>
                  <a:t>Azure Migrate</a:t>
                </a:r>
              </a:p>
            </p:txBody>
          </p:sp>
          <p:pic>
            <p:nvPicPr>
              <p:cNvPr id="105" name="Picture 104" descr="azure-migrate - Microsoft Q&amp;A">
                <a:extLst>
                  <a:ext uri="{FF2B5EF4-FFF2-40B4-BE49-F238E27FC236}">
                    <a16:creationId xmlns:a16="http://schemas.microsoft.com/office/drawing/2014/main" id="{63958AC3-8BFB-4F34-B7D6-4C6A400F59CF}"/>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6630675" y="5778415"/>
                <a:ext cx="457200" cy="4572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4" name="Group 83">
              <a:extLst>
                <a:ext uri="{FF2B5EF4-FFF2-40B4-BE49-F238E27FC236}">
                  <a16:creationId xmlns:a16="http://schemas.microsoft.com/office/drawing/2014/main" id="{D2577156-6F2E-4C37-B99C-A123B30D39BD}"/>
                </a:ext>
              </a:extLst>
            </p:cNvPr>
            <p:cNvGrpSpPr/>
            <p:nvPr/>
          </p:nvGrpSpPr>
          <p:grpSpPr>
            <a:xfrm>
              <a:off x="4893330" y="5902416"/>
              <a:ext cx="1052963" cy="654173"/>
              <a:chOff x="9715075" y="5804538"/>
              <a:chExt cx="1052963" cy="654173"/>
            </a:xfrm>
          </p:grpSpPr>
          <p:sp>
            <p:nvSpPr>
              <p:cNvPr id="102" name="TextBox 28">
                <a:extLst>
                  <a:ext uri="{FF2B5EF4-FFF2-40B4-BE49-F238E27FC236}">
                    <a16:creationId xmlns:a16="http://schemas.microsoft.com/office/drawing/2014/main" id="{D5426A19-5710-45B6-B3B8-0F12087DE2B6}"/>
                  </a:ext>
                </a:extLst>
              </p:cNvPr>
              <p:cNvSpPr txBox="1"/>
              <p:nvPr/>
            </p:nvSpPr>
            <p:spPr>
              <a:xfrm>
                <a:off x="9715075" y="6204795"/>
                <a:ext cx="1052963" cy="253916"/>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609402"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44546A">
                        <a:lumMod val="75000"/>
                      </a:srgbClr>
                    </a:solidFill>
                    <a:effectLst/>
                    <a:uLnTx/>
                    <a:uFillTx/>
                    <a:latin typeface="Segoe UI" panose="020B0502040204020203" pitchFamily="34" charset="0"/>
                    <a:ea typeface="メイリオ"/>
                    <a:cs typeface="Segoe UI" panose="020B0502040204020203" pitchFamily="34" charset="0"/>
                  </a:rPr>
                  <a:t>Azure SSMA</a:t>
                </a:r>
              </a:p>
            </p:txBody>
          </p:sp>
          <p:pic>
            <p:nvPicPr>
              <p:cNvPr id="103" name="Picture 102" descr="Azure - Backup your SQL Server databases | StarWind Blog">
                <a:extLst>
                  <a:ext uri="{FF2B5EF4-FFF2-40B4-BE49-F238E27FC236}">
                    <a16:creationId xmlns:a16="http://schemas.microsoft.com/office/drawing/2014/main" id="{984F467C-F412-4722-A88C-B4B3A188D96C}"/>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9907715" y="5804538"/>
                <a:ext cx="696683" cy="36576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5" name="Group 84">
              <a:extLst>
                <a:ext uri="{FF2B5EF4-FFF2-40B4-BE49-F238E27FC236}">
                  <a16:creationId xmlns:a16="http://schemas.microsoft.com/office/drawing/2014/main" id="{AAF31576-5858-4AD4-B905-EC71146C421E}"/>
                </a:ext>
              </a:extLst>
            </p:cNvPr>
            <p:cNvGrpSpPr/>
            <p:nvPr/>
          </p:nvGrpSpPr>
          <p:grpSpPr>
            <a:xfrm>
              <a:off x="5959751" y="5801645"/>
              <a:ext cx="1140110" cy="754944"/>
              <a:chOff x="6806989" y="5172107"/>
              <a:chExt cx="1140110" cy="754944"/>
            </a:xfrm>
          </p:grpSpPr>
          <p:pic>
            <p:nvPicPr>
              <p:cNvPr id="100" name="Picture 99" descr="Database Migration Comparison: AWS, Google, Azure, IBM, Alibaba Cloud">
                <a:extLst>
                  <a:ext uri="{FF2B5EF4-FFF2-40B4-BE49-F238E27FC236}">
                    <a16:creationId xmlns:a16="http://schemas.microsoft.com/office/drawing/2014/main" id="{1DF873FC-28A8-4B09-A165-5CA51C2C1BB2}"/>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6892284" y="5172107"/>
                <a:ext cx="870858" cy="457200"/>
              </a:xfrm>
              <a:prstGeom prst="rect">
                <a:avLst/>
              </a:prstGeom>
              <a:noFill/>
              <a:extLst>
                <a:ext uri="{909E8E84-426E-40DD-AFC4-6F175D3DCCD1}">
                  <a14:hiddenFill xmlns:a14="http://schemas.microsoft.com/office/drawing/2010/main">
                    <a:solidFill>
                      <a:srgbClr val="FFFFFF"/>
                    </a:solidFill>
                  </a14:hiddenFill>
                </a:ext>
              </a:extLst>
            </p:spPr>
          </p:pic>
          <p:sp>
            <p:nvSpPr>
              <p:cNvPr id="101" name="TextBox 27">
                <a:extLst>
                  <a:ext uri="{FF2B5EF4-FFF2-40B4-BE49-F238E27FC236}">
                    <a16:creationId xmlns:a16="http://schemas.microsoft.com/office/drawing/2014/main" id="{91BA135A-B2C5-4C7D-8183-EFF942A1D266}"/>
                  </a:ext>
                </a:extLst>
              </p:cNvPr>
              <p:cNvSpPr txBox="1"/>
              <p:nvPr/>
            </p:nvSpPr>
            <p:spPr>
              <a:xfrm>
                <a:off x="6806989" y="5673135"/>
                <a:ext cx="1140110" cy="253916"/>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609402"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44546A">
                        <a:lumMod val="75000"/>
                      </a:srgbClr>
                    </a:solidFill>
                    <a:effectLst/>
                    <a:uLnTx/>
                    <a:uFillTx/>
                    <a:latin typeface="Segoe UI" panose="020B0502040204020203" pitchFamily="34" charset="0"/>
                    <a:ea typeface="メイリオ"/>
                    <a:cs typeface="Segoe UI" panose="020B0502040204020203" pitchFamily="34" charset="0"/>
                  </a:rPr>
                  <a:t>MAP Toolkit</a:t>
                </a:r>
              </a:p>
            </p:txBody>
          </p:sp>
        </p:grpSp>
        <p:grpSp>
          <p:nvGrpSpPr>
            <p:cNvPr id="86" name="Group 85">
              <a:extLst>
                <a:ext uri="{FF2B5EF4-FFF2-40B4-BE49-F238E27FC236}">
                  <a16:creationId xmlns:a16="http://schemas.microsoft.com/office/drawing/2014/main" id="{DAA9FE5E-9D9B-4D3E-983D-417F84B8A860}"/>
                </a:ext>
              </a:extLst>
            </p:cNvPr>
            <p:cNvGrpSpPr/>
            <p:nvPr/>
          </p:nvGrpSpPr>
          <p:grpSpPr>
            <a:xfrm>
              <a:off x="7113319" y="5881470"/>
              <a:ext cx="900186" cy="675119"/>
              <a:chOff x="8021445" y="5251932"/>
              <a:chExt cx="900186" cy="675119"/>
            </a:xfrm>
          </p:grpSpPr>
          <p:pic>
            <p:nvPicPr>
              <p:cNvPr id="98" name="Picture 97" descr="CloudAtlas® Migration Tools Suite | UnifyCloud">
                <a:extLst>
                  <a:ext uri="{FF2B5EF4-FFF2-40B4-BE49-F238E27FC236}">
                    <a16:creationId xmlns:a16="http://schemas.microsoft.com/office/drawing/2014/main" id="{CFB18AB2-9C86-4156-8D3B-E056DC839E78}"/>
                  </a:ext>
                </a:extLst>
              </p:cNvPr>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8196725" y="5251932"/>
                <a:ext cx="581395" cy="365760"/>
              </a:xfrm>
              <a:prstGeom prst="rect">
                <a:avLst/>
              </a:prstGeom>
              <a:noFill/>
              <a:extLst>
                <a:ext uri="{909E8E84-426E-40DD-AFC4-6F175D3DCCD1}">
                  <a14:hiddenFill xmlns:a14="http://schemas.microsoft.com/office/drawing/2010/main">
                    <a:solidFill>
                      <a:srgbClr val="FFFFFF"/>
                    </a:solidFill>
                  </a14:hiddenFill>
                </a:ext>
              </a:extLst>
            </p:spPr>
          </p:pic>
          <p:sp>
            <p:nvSpPr>
              <p:cNvPr id="99" name="TextBox 25">
                <a:extLst>
                  <a:ext uri="{FF2B5EF4-FFF2-40B4-BE49-F238E27FC236}">
                    <a16:creationId xmlns:a16="http://schemas.microsoft.com/office/drawing/2014/main" id="{E9DAF7DC-AC3D-4991-9E21-BD0E186F2763}"/>
                  </a:ext>
                </a:extLst>
              </p:cNvPr>
              <p:cNvSpPr txBox="1"/>
              <p:nvPr/>
            </p:nvSpPr>
            <p:spPr>
              <a:xfrm>
                <a:off x="8021445" y="5673135"/>
                <a:ext cx="900186" cy="253916"/>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609219"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44546A">
                        <a:lumMod val="75000"/>
                      </a:srgbClr>
                    </a:solidFill>
                    <a:effectLst/>
                    <a:uLnTx/>
                    <a:uFillTx/>
                    <a:latin typeface="Segoe UI" panose="020B0502040204020203" pitchFamily="34" charset="0"/>
                    <a:ea typeface="メイリオ"/>
                    <a:cs typeface="Segoe UI" panose="020B0502040204020203" pitchFamily="34" charset="0"/>
                  </a:rPr>
                  <a:t>CloudRecon</a:t>
                </a:r>
              </a:p>
            </p:txBody>
          </p:sp>
        </p:grpSp>
        <p:sp>
          <p:nvSpPr>
            <p:cNvPr id="97" name="TextBox 23">
              <a:extLst>
                <a:ext uri="{FF2B5EF4-FFF2-40B4-BE49-F238E27FC236}">
                  <a16:creationId xmlns:a16="http://schemas.microsoft.com/office/drawing/2014/main" id="{21751522-41CF-4E70-BCAD-6B384B6409A8}"/>
                </a:ext>
              </a:extLst>
            </p:cNvPr>
            <p:cNvSpPr txBox="1"/>
            <p:nvPr/>
          </p:nvSpPr>
          <p:spPr>
            <a:xfrm>
              <a:off x="8281109" y="6290736"/>
              <a:ext cx="801093" cy="253916"/>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defTabSz="609402">
                <a:defRPr/>
              </a:pPr>
              <a:r>
                <a:rPr lang="en-US" sz="1050" kern="0" dirty="0" err="1">
                  <a:solidFill>
                    <a:srgbClr val="44546A">
                      <a:lumMod val="75000"/>
                    </a:srgbClr>
                  </a:solidFill>
                  <a:latin typeface="Segoe UI" panose="020B0502040204020203" pitchFamily="34" charset="0"/>
                  <a:ea typeface="メイリオ"/>
                  <a:cs typeface="Segoe UI" panose="020B0502040204020203" pitchFamily="34" charset="0"/>
                </a:rPr>
                <a:t>CloudPilot</a:t>
              </a:r>
              <a:endParaRPr kumimoji="0" lang="en-US" sz="1050" b="0" i="0" u="none" strike="noStrike" kern="0" cap="none" spc="0" normalizeH="0" baseline="0" noProof="0" dirty="0">
                <a:ln>
                  <a:noFill/>
                </a:ln>
                <a:solidFill>
                  <a:srgbClr val="44546A">
                    <a:lumMod val="75000"/>
                  </a:srgbClr>
                </a:solidFill>
                <a:effectLst/>
                <a:uLnTx/>
                <a:uFillTx/>
                <a:latin typeface="Segoe UI" panose="020B0502040204020203" pitchFamily="34" charset="0"/>
                <a:ea typeface="メイリオ"/>
                <a:cs typeface="Segoe UI" panose="020B0502040204020203" pitchFamily="34" charset="0"/>
              </a:endParaRPr>
            </a:p>
          </p:txBody>
        </p:sp>
        <p:grpSp>
          <p:nvGrpSpPr>
            <p:cNvPr id="89" name="Group 88">
              <a:extLst>
                <a:ext uri="{FF2B5EF4-FFF2-40B4-BE49-F238E27FC236}">
                  <a16:creationId xmlns:a16="http://schemas.microsoft.com/office/drawing/2014/main" id="{6FC73268-1383-4153-982A-30479F3ADE33}"/>
                </a:ext>
              </a:extLst>
            </p:cNvPr>
            <p:cNvGrpSpPr/>
            <p:nvPr/>
          </p:nvGrpSpPr>
          <p:grpSpPr>
            <a:xfrm>
              <a:off x="3979452" y="5848300"/>
              <a:ext cx="900420" cy="715983"/>
              <a:chOff x="1984097" y="5365207"/>
              <a:chExt cx="900420" cy="715983"/>
            </a:xfrm>
          </p:grpSpPr>
          <p:sp>
            <p:nvSpPr>
              <p:cNvPr id="94" name="TextBox 20">
                <a:extLst>
                  <a:ext uri="{FF2B5EF4-FFF2-40B4-BE49-F238E27FC236}">
                    <a16:creationId xmlns:a16="http://schemas.microsoft.com/office/drawing/2014/main" id="{E622D202-61AA-4322-A194-B8655F24AF92}"/>
                  </a:ext>
                </a:extLst>
              </p:cNvPr>
              <p:cNvSpPr txBox="1"/>
              <p:nvPr/>
            </p:nvSpPr>
            <p:spPr>
              <a:xfrm>
                <a:off x="1984097" y="5819580"/>
                <a:ext cx="900420" cy="2616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609402"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44546A">
                        <a:lumMod val="75000"/>
                      </a:srgbClr>
                    </a:solidFill>
                    <a:effectLst/>
                    <a:uLnTx/>
                    <a:uFillTx/>
                    <a:latin typeface="Segoe UI" panose="020B0502040204020203" pitchFamily="34" charset="0"/>
                    <a:ea typeface="メイリオ"/>
                    <a:cs typeface="Segoe UI" panose="020B0502040204020203" pitchFamily="34" charset="0"/>
                  </a:rPr>
                  <a:t>Azure DMA</a:t>
                </a:r>
              </a:p>
            </p:txBody>
          </p:sp>
          <p:pic>
            <p:nvPicPr>
              <p:cNvPr id="95" name="Picture 94">
                <a:extLst>
                  <a:ext uri="{FF2B5EF4-FFF2-40B4-BE49-F238E27FC236}">
                    <a16:creationId xmlns:a16="http://schemas.microsoft.com/office/drawing/2014/main" id="{33C127A9-5B7C-45AC-9CFE-C3669672EC31}"/>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2189650" y="5365207"/>
                <a:ext cx="481264" cy="457200"/>
              </a:xfrm>
              <a:prstGeom prst="rect">
                <a:avLst/>
              </a:prstGeom>
            </p:spPr>
          </p:pic>
        </p:grpSp>
      </p:grpSp>
      <p:pic>
        <p:nvPicPr>
          <p:cNvPr id="66" name="Picture 65" descr="CloudAtlas® Migration Tools Suite | UnifyCloud">
            <a:extLst>
              <a:ext uri="{FF2B5EF4-FFF2-40B4-BE49-F238E27FC236}">
                <a16:creationId xmlns:a16="http://schemas.microsoft.com/office/drawing/2014/main" id="{CFB18AB2-9C86-4156-8D3B-E056DC839E78}"/>
              </a:ext>
            </a:extLst>
          </p:cNvPr>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8367018" y="5401115"/>
            <a:ext cx="581395" cy="3657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0594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358252" y="134414"/>
            <a:ext cx="11341268" cy="680196"/>
          </a:xfrm>
        </p:spPr>
        <p:txBody>
          <a:bodyPr/>
          <a:lstStyle/>
          <a:p>
            <a:r>
              <a:rPr lang="en-US" sz="3600" b="1" dirty="0">
                <a:solidFill>
                  <a:schemeClr val="accent1">
                    <a:lumMod val="50000"/>
                  </a:schemeClr>
                </a:solidFill>
                <a:latin typeface="Segoe UI" panose="020B0502040204020203" pitchFamily="34" charset="0"/>
                <a:ea typeface="Segoe UI" panose="020B0502040204020203" pitchFamily="34" charset="0"/>
              </a:rPr>
              <a:t>Welcome to Microsoft Assessments</a:t>
            </a:r>
          </a:p>
        </p:txBody>
      </p:sp>
      <p:pic>
        <p:nvPicPr>
          <p:cNvPr id="3" name="Picture 2"/>
          <p:cNvPicPr>
            <a:picLocks noChangeAspect="1"/>
          </p:cNvPicPr>
          <p:nvPr/>
        </p:nvPicPr>
        <p:blipFill>
          <a:blip r:embed="rId3"/>
          <a:stretch>
            <a:fillRect/>
          </a:stretch>
        </p:blipFill>
        <p:spPr>
          <a:xfrm>
            <a:off x="72574" y="1070561"/>
            <a:ext cx="12044683" cy="3367403"/>
          </a:xfrm>
          <a:prstGeom prst="rect">
            <a:avLst/>
          </a:prstGeom>
        </p:spPr>
      </p:pic>
      <p:sp>
        <p:nvSpPr>
          <p:cNvPr id="5" name="Rectangle 4"/>
          <p:cNvSpPr/>
          <p:nvPr/>
        </p:nvSpPr>
        <p:spPr>
          <a:xfrm>
            <a:off x="3678819" y="4784375"/>
            <a:ext cx="4700133" cy="369332"/>
          </a:xfrm>
          <a:prstGeom prst="rect">
            <a:avLst/>
          </a:prstGeom>
        </p:spPr>
        <p:txBody>
          <a:bodyPr wrap="none">
            <a:spAutoFit/>
          </a:bodyPr>
          <a:lstStyle/>
          <a:p>
            <a:r>
              <a:rPr lang="en-US" i="1" dirty="0">
                <a:solidFill>
                  <a:srgbClr val="FF0000"/>
                </a:solidFill>
              </a:rPr>
              <a:t>https://docs.microsoft.com/en-us/assessments/</a:t>
            </a:r>
          </a:p>
        </p:txBody>
      </p:sp>
    </p:spTree>
    <p:extLst>
      <p:ext uri="{BB962C8B-B14F-4D97-AF65-F5344CB8AC3E}">
        <p14:creationId xmlns:p14="http://schemas.microsoft.com/office/powerpoint/2010/main" val="27361306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358252" y="134414"/>
            <a:ext cx="11341268" cy="680196"/>
          </a:xfrm>
        </p:spPr>
        <p:txBody>
          <a:bodyPr>
            <a:normAutofit/>
          </a:bodyPr>
          <a:lstStyle/>
          <a:p>
            <a:r>
              <a:rPr lang="en-US" sz="3600" b="1" dirty="0">
                <a:solidFill>
                  <a:schemeClr val="accent1">
                    <a:lumMod val="50000"/>
                  </a:schemeClr>
                </a:solidFill>
                <a:latin typeface="Segoe UI" panose="020B0502040204020203" pitchFamily="34" charset="0"/>
                <a:ea typeface="Segoe UI" panose="020B0502040204020203" pitchFamily="34" charset="0"/>
              </a:rPr>
              <a:t>Approach and methodology</a:t>
            </a:r>
          </a:p>
        </p:txBody>
      </p:sp>
      <p:grpSp>
        <p:nvGrpSpPr>
          <p:cNvPr id="3" name="Group 2">
            <a:extLst>
              <a:ext uri="{FF2B5EF4-FFF2-40B4-BE49-F238E27FC236}">
                <a16:creationId xmlns:a16="http://schemas.microsoft.com/office/drawing/2014/main" id="{167FC6DE-0F3F-443A-B3E3-C59BC820DAD3}"/>
              </a:ext>
            </a:extLst>
          </p:cNvPr>
          <p:cNvGrpSpPr/>
          <p:nvPr/>
        </p:nvGrpSpPr>
        <p:grpSpPr>
          <a:xfrm>
            <a:off x="6215370" y="1548566"/>
            <a:ext cx="5240245" cy="4379474"/>
            <a:chOff x="6627670" y="1239263"/>
            <a:chExt cx="5240245" cy="4379474"/>
          </a:xfrm>
        </p:grpSpPr>
        <p:sp>
          <p:nvSpPr>
            <p:cNvPr id="4" name="Oval 3">
              <a:extLst>
                <a:ext uri="{FF2B5EF4-FFF2-40B4-BE49-F238E27FC236}">
                  <a16:creationId xmlns:a16="http://schemas.microsoft.com/office/drawing/2014/main" id="{BCD75A35-521B-430F-A0DF-4ED9472014FC}"/>
                </a:ext>
                <a:ext uri="{C183D7F6-B498-43B3-948B-1728B52AA6E4}">
                  <adec:decorative xmlns:adec="http://schemas.microsoft.com/office/drawing/2017/decorative" val="1"/>
                </a:ext>
              </a:extLst>
            </p:cNvPr>
            <p:cNvSpPr/>
            <p:nvPr/>
          </p:nvSpPr>
          <p:spPr bwMode="auto">
            <a:xfrm>
              <a:off x="7097431" y="1239263"/>
              <a:ext cx="4402217" cy="4379474"/>
            </a:xfrm>
            <a:prstGeom prst="ellipse">
              <a:avLst/>
            </a:prstGeom>
            <a:noFill/>
            <a:ln w="22225" cap="flat" cmpd="sng" algn="ctr">
              <a:solidFill>
                <a:srgbClr val="0078D4"/>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5" name="Oval 4">
              <a:extLst>
                <a:ext uri="{FF2B5EF4-FFF2-40B4-BE49-F238E27FC236}">
                  <a16:creationId xmlns:a16="http://schemas.microsoft.com/office/drawing/2014/main" id="{A760441A-1A55-4DCE-A610-C204E5E12E79}"/>
                </a:ext>
                <a:ext uri="{C183D7F6-B498-43B3-948B-1728B52AA6E4}">
                  <adec:decorative xmlns:adec="http://schemas.microsoft.com/office/drawing/2017/decorative" val="1"/>
                </a:ext>
              </a:extLst>
            </p:cNvPr>
            <p:cNvSpPr/>
            <p:nvPr/>
          </p:nvSpPr>
          <p:spPr bwMode="auto">
            <a:xfrm>
              <a:off x="8133151" y="2255214"/>
              <a:ext cx="2295563" cy="2283704"/>
            </a:xfrm>
            <a:prstGeom prst="ellipse">
              <a:avLst/>
            </a:prstGeom>
            <a:noFill/>
            <a:ln w="22225" cap="flat" cmpd="sng" algn="ctr">
              <a:solidFill>
                <a:srgbClr val="0078D4"/>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6" name="TextBox 5">
              <a:extLst>
                <a:ext uri="{FF2B5EF4-FFF2-40B4-BE49-F238E27FC236}">
                  <a16:creationId xmlns:a16="http://schemas.microsoft.com/office/drawing/2014/main" id="{6CC1D0C5-6916-4870-ABC4-005C2C2594BA}"/>
                </a:ext>
              </a:extLst>
            </p:cNvPr>
            <p:cNvSpPr txBox="1"/>
            <p:nvPr/>
          </p:nvSpPr>
          <p:spPr>
            <a:xfrm>
              <a:off x="8545942" y="3471600"/>
              <a:ext cx="1482778" cy="221599"/>
            </a:xfrm>
            <a:prstGeom prst="rect">
              <a:avLst/>
            </a:prstGeom>
            <a:noFill/>
          </p:spPr>
          <p:txBody>
            <a:bodyPr wrap="none" lIns="0" tIns="0" rIns="0" bIns="0" rtlCol="0">
              <a:spAutoFit/>
            </a:bodyP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3C4EBC"/>
                  </a:solidFill>
                  <a:effectLst/>
                  <a:uLnTx/>
                  <a:uFillTx/>
                  <a:latin typeface="Arial" panose="020B0604020202020204" pitchFamily="34" charset="0"/>
                  <a:ea typeface="+mn-lt"/>
                  <a:cs typeface="Arial" panose="020B0604020202020204" pitchFamily="34" charset="0"/>
                </a:rPr>
                <a:t>Define strategy</a:t>
              </a:r>
            </a:p>
          </p:txBody>
        </p:sp>
        <p:grpSp>
          <p:nvGrpSpPr>
            <p:cNvPr id="7" name="Group 6" descr="Cloud Adoption Framework ">
              <a:extLst>
                <a:ext uri="{FF2B5EF4-FFF2-40B4-BE49-F238E27FC236}">
                  <a16:creationId xmlns:a16="http://schemas.microsoft.com/office/drawing/2014/main" id="{F489AE60-1592-4A4B-888A-9A55ADC7342E}"/>
                </a:ext>
              </a:extLst>
            </p:cNvPr>
            <p:cNvGrpSpPr/>
            <p:nvPr/>
          </p:nvGrpSpPr>
          <p:grpSpPr>
            <a:xfrm>
              <a:off x="8937835" y="1807117"/>
              <a:ext cx="721411" cy="890855"/>
              <a:chOff x="8704863" y="1784159"/>
              <a:chExt cx="717684" cy="890855"/>
            </a:xfrm>
          </p:grpSpPr>
          <p:sp>
            <p:nvSpPr>
              <p:cNvPr id="94" name="Oval 93">
                <a:extLst>
                  <a:ext uri="{FF2B5EF4-FFF2-40B4-BE49-F238E27FC236}">
                    <a16:creationId xmlns:a16="http://schemas.microsoft.com/office/drawing/2014/main" id="{A47A2AEC-6B2A-4E12-A375-FA906CEC6289}"/>
                  </a:ext>
                </a:extLst>
              </p:cNvPr>
              <p:cNvSpPr/>
              <p:nvPr/>
            </p:nvSpPr>
            <p:spPr bwMode="auto">
              <a:xfrm>
                <a:off x="8704863" y="1957337"/>
                <a:ext cx="717684" cy="717677"/>
              </a:xfrm>
              <a:prstGeom prst="ellipse">
                <a:avLst/>
              </a:prstGeom>
              <a:noFill/>
              <a:ln w="1905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Arial" panose="020B0604020202020204" pitchFamily="34" charset="0"/>
                  <a:cs typeface="Arial" panose="020B0604020202020204" pitchFamily="34" charset="0"/>
                </a:endParaRPr>
              </a:p>
            </p:txBody>
          </p:sp>
          <p:sp>
            <p:nvSpPr>
              <p:cNvPr id="95" name="TextBox 94">
                <a:extLst>
                  <a:ext uri="{FF2B5EF4-FFF2-40B4-BE49-F238E27FC236}">
                    <a16:creationId xmlns:a16="http://schemas.microsoft.com/office/drawing/2014/main" id="{9AAAA3BF-3802-4D3B-9543-21D5185C1226}"/>
                  </a:ext>
                </a:extLst>
              </p:cNvPr>
              <p:cNvSpPr txBox="1"/>
              <p:nvPr/>
            </p:nvSpPr>
            <p:spPr>
              <a:xfrm>
                <a:off x="8837265" y="1784159"/>
                <a:ext cx="430575" cy="246221"/>
              </a:xfrm>
              <a:prstGeom prst="rect">
                <a:avLst/>
              </a:prstGeom>
              <a:noFill/>
            </p:spPr>
            <p:txBody>
              <a:bodyPr wrap="non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3C4EBC"/>
                    </a:solidFill>
                    <a:effectLst/>
                    <a:uLnTx/>
                    <a:uFillTx/>
                    <a:latin typeface="Arial" panose="020B0604020202020204" pitchFamily="34" charset="0"/>
                    <a:ea typeface="+mn-lt"/>
                    <a:cs typeface="Arial" panose="020B0604020202020204" pitchFamily="34" charset="0"/>
                  </a:rPr>
                  <a:t>Plan</a:t>
                </a:r>
              </a:p>
            </p:txBody>
          </p:sp>
        </p:grpSp>
        <p:grpSp>
          <p:nvGrpSpPr>
            <p:cNvPr id="8" name="Group 7" descr="Cloud Adoption Framework ">
              <a:extLst>
                <a:ext uri="{FF2B5EF4-FFF2-40B4-BE49-F238E27FC236}">
                  <a16:creationId xmlns:a16="http://schemas.microsoft.com/office/drawing/2014/main" id="{ABB8DE86-9E13-40F7-AA2D-9BA3FBBE466D}"/>
                </a:ext>
              </a:extLst>
            </p:cNvPr>
            <p:cNvGrpSpPr/>
            <p:nvPr/>
          </p:nvGrpSpPr>
          <p:grpSpPr>
            <a:xfrm>
              <a:off x="7976050" y="3797819"/>
              <a:ext cx="721411" cy="923933"/>
              <a:chOff x="7748044" y="3774861"/>
              <a:chExt cx="717684" cy="923933"/>
            </a:xfrm>
          </p:grpSpPr>
          <p:sp>
            <p:nvSpPr>
              <p:cNvPr id="92" name="Oval 91">
                <a:extLst>
                  <a:ext uri="{FF2B5EF4-FFF2-40B4-BE49-F238E27FC236}">
                    <a16:creationId xmlns:a16="http://schemas.microsoft.com/office/drawing/2014/main" id="{B80B2EEC-6F0B-4CFE-8BD0-96F63739647E}"/>
                  </a:ext>
                </a:extLst>
              </p:cNvPr>
              <p:cNvSpPr/>
              <p:nvPr/>
            </p:nvSpPr>
            <p:spPr bwMode="auto">
              <a:xfrm>
                <a:off x="7748044" y="3774861"/>
                <a:ext cx="717684" cy="717677"/>
              </a:xfrm>
              <a:prstGeom prst="ellipse">
                <a:avLst/>
              </a:prstGeom>
              <a:noFill/>
              <a:ln w="1905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Arial" panose="020B0604020202020204" pitchFamily="34" charset="0"/>
                  <a:cs typeface="Arial" panose="020B0604020202020204" pitchFamily="34" charset="0"/>
                </a:endParaRPr>
              </a:p>
            </p:txBody>
          </p:sp>
          <p:sp>
            <p:nvSpPr>
              <p:cNvPr id="93" name="TextBox 92">
                <a:extLst>
                  <a:ext uri="{FF2B5EF4-FFF2-40B4-BE49-F238E27FC236}">
                    <a16:creationId xmlns:a16="http://schemas.microsoft.com/office/drawing/2014/main" id="{5854B1DA-DD9F-4567-9D9F-0BE0741D5C66}"/>
                  </a:ext>
                </a:extLst>
              </p:cNvPr>
              <p:cNvSpPr txBox="1"/>
              <p:nvPr/>
            </p:nvSpPr>
            <p:spPr>
              <a:xfrm>
                <a:off x="7758663" y="4452573"/>
                <a:ext cx="588453" cy="246221"/>
              </a:xfrm>
              <a:prstGeom prst="rect">
                <a:avLst/>
              </a:prstGeom>
              <a:noFill/>
            </p:spPr>
            <p:txBody>
              <a:bodyPr wrap="non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3C4EBC"/>
                    </a:solidFill>
                    <a:effectLst/>
                    <a:uLnTx/>
                    <a:uFillTx/>
                    <a:latin typeface="Arial" panose="020B0604020202020204" pitchFamily="34" charset="0"/>
                    <a:ea typeface="+mn-lt"/>
                    <a:cs typeface="Arial" panose="020B0604020202020204" pitchFamily="34" charset="0"/>
                  </a:rPr>
                  <a:t>Adopt</a:t>
                </a:r>
              </a:p>
            </p:txBody>
          </p:sp>
        </p:grpSp>
        <p:sp>
          <p:nvSpPr>
            <p:cNvPr id="9" name="Oval 8">
              <a:extLst>
                <a:ext uri="{FF2B5EF4-FFF2-40B4-BE49-F238E27FC236}">
                  <a16:creationId xmlns:a16="http://schemas.microsoft.com/office/drawing/2014/main" id="{23BCF342-B869-4CC8-95B5-E5035157C23E}"/>
                </a:ext>
              </a:extLst>
            </p:cNvPr>
            <p:cNvSpPr/>
            <p:nvPr/>
          </p:nvSpPr>
          <p:spPr bwMode="auto">
            <a:xfrm>
              <a:off x="11205302" y="2904524"/>
              <a:ext cx="558551" cy="825265"/>
            </a:xfrm>
            <a:prstGeom prst="ellipse">
              <a:avLst/>
            </a:prstGeom>
            <a:noFill/>
            <a:ln w="1905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Arial" panose="020B0604020202020204" pitchFamily="34" charset="0"/>
                <a:cs typeface="Arial" panose="020B0604020202020204" pitchFamily="34" charset="0"/>
              </a:endParaRPr>
            </a:p>
          </p:txBody>
        </p:sp>
        <p:grpSp>
          <p:nvGrpSpPr>
            <p:cNvPr id="10" name="component solutions" descr="component solutions">
              <a:extLst>
                <a:ext uri="{FF2B5EF4-FFF2-40B4-BE49-F238E27FC236}">
                  <a16:creationId xmlns:a16="http://schemas.microsoft.com/office/drawing/2014/main" id="{E305957F-BF09-4941-8E3B-E7343CDB3C05}"/>
                </a:ext>
              </a:extLst>
            </p:cNvPr>
            <p:cNvGrpSpPr/>
            <p:nvPr/>
          </p:nvGrpSpPr>
          <p:grpSpPr>
            <a:xfrm>
              <a:off x="9054239" y="3004447"/>
              <a:ext cx="466183" cy="325266"/>
              <a:chOff x="-774701" y="4865688"/>
              <a:chExt cx="473075" cy="331788"/>
            </a:xfrm>
          </p:grpSpPr>
          <p:sp>
            <p:nvSpPr>
              <p:cNvPr id="76" name="Rectangle 932">
                <a:extLst>
                  <a:ext uri="{FF2B5EF4-FFF2-40B4-BE49-F238E27FC236}">
                    <a16:creationId xmlns:a16="http://schemas.microsoft.com/office/drawing/2014/main" id="{450732CA-48F0-4783-87EA-6AB288B2A2F2}"/>
                  </a:ext>
                </a:extLst>
              </p:cNvPr>
              <p:cNvSpPr>
                <a:spLocks noChangeArrowheads="1"/>
              </p:cNvSpPr>
              <p:nvPr/>
            </p:nvSpPr>
            <p:spPr bwMode="auto">
              <a:xfrm>
                <a:off x="-538163" y="5145088"/>
                <a:ext cx="117475" cy="1270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Arial" panose="020B0604020202020204" pitchFamily="34" charset="0"/>
                  <a:cs typeface="Arial" panose="020B0604020202020204" pitchFamily="34" charset="0"/>
                </a:endParaRPr>
              </a:p>
            </p:txBody>
          </p:sp>
          <p:sp>
            <p:nvSpPr>
              <p:cNvPr id="77" name="Freeform 933">
                <a:extLst>
                  <a:ext uri="{FF2B5EF4-FFF2-40B4-BE49-F238E27FC236}">
                    <a16:creationId xmlns:a16="http://schemas.microsoft.com/office/drawing/2014/main" id="{0B657ACF-23D5-4CE1-9DF5-341145D8AF82}"/>
                  </a:ext>
                </a:extLst>
              </p:cNvPr>
              <p:cNvSpPr>
                <a:spLocks/>
              </p:cNvSpPr>
              <p:nvPr/>
            </p:nvSpPr>
            <p:spPr bwMode="auto">
              <a:xfrm>
                <a:off x="-425451" y="5127625"/>
                <a:ext cx="23812" cy="46038"/>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Arial" panose="020B0604020202020204" pitchFamily="34" charset="0"/>
                  <a:cs typeface="Arial" panose="020B0604020202020204" pitchFamily="34" charset="0"/>
                </a:endParaRPr>
              </a:p>
            </p:txBody>
          </p:sp>
          <p:sp>
            <p:nvSpPr>
              <p:cNvPr id="78" name="Freeform 934">
                <a:extLst>
                  <a:ext uri="{FF2B5EF4-FFF2-40B4-BE49-F238E27FC236}">
                    <a16:creationId xmlns:a16="http://schemas.microsoft.com/office/drawing/2014/main" id="{C2525076-F22F-4B3E-AD8A-F6DEBE606847}"/>
                  </a:ext>
                </a:extLst>
              </p:cNvPr>
              <p:cNvSpPr>
                <a:spLocks/>
              </p:cNvSpPr>
              <p:nvPr/>
            </p:nvSpPr>
            <p:spPr bwMode="auto">
              <a:xfrm>
                <a:off x="-542926" y="4908550"/>
                <a:ext cx="122237" cy="228600"/>
              </a:xfrm>
              <a:custGeom>
                <a:avLst/>
                <a:gdLst>
                  <a:gd name="T0" fmla="*/ 7 w 77"/>
                  <a:gd name="T1" fmla="*/ 144 h 144"/>
                  <a:gd name="T2" fmla="*/ 0 w 77"/>
                  <a:gd name="T3" fmla="*/ 144 h 144"/>
                  <a:gd name="T4" fmla="*/ 0 w 77"/>
                  <a:gd name="T5" fmla="*/ 0 h 144"/>
                  <a:gd name="T6" fmla="*/ 77 w 77"/>
                  <a:gd name="T7" fmla="*/ 0 h 144"/>
                  <a:gd name="T8" fmla="*/ 77 w 77"/>
                  <a:gd name="T9" fmla="*/ 7 h 144"/>
                  <a:gd name="T10" fmla="*/ 7 w 77"/>
                  <a:gd name="T11" fmla="*/ 7 h 144"/>
                  <a:gd name="T12" fmla="*/ 7 w 77"/>
                  <a:gd name="T13" fmla="*/ 144 h 144"/>
                </a:gdLst>
                <a:ahLst/>
                <a:cxnLst>
                  <a:cxn ang="0">
                    <a:pos x="T0" y="T1"/>
                  </a:cxn>
                  <a:cxn ang="0">
                    <a:pos x="T2" y="T3"/>
                  </a:cxn>
                  <a:cxn ang="0">
                    <a:pos x="T4" y="T5"/>
                  </a:cxn>
                  <a:cxn ang="0">
                    <a:pos x="T6" y="T7"/>
                  </a:cxn>
                  <a:cxn ang="0">
                    <a:pos x="T8" y="T9"/>
                  </a:cxn>
                  <a:cxn ang="0">
                    <a:pos x="T10" y="T11"/>
                  </a:cxn>
                  <a:cxn ang="0">
                    <a:pos x="T12" y="T13"/>
                  </a:cxn>
                </a:cxnLst>
                <a:rect l="0" t="0" r="r" b="b"/>
                <a:pathLst>
                  <a:path w="77" h="144">
                    <a:moveTo>
                      <a:pt x="7" y="144"/>
                    </a:moveTo>
                    <a:lnTo>
                      <a:pt x="0" y="144"/>
                    </a:lnTo>
                    <a:lnTo>
                      <a:pt x="0" y="0"/>
                    </a:lnTo>
                    <a:lnTo>
                      <a:pt x="77" y="0"/>
                    </a:lnTo>
                    <a:lnTo>
                      <a:pt x="77" y="7"/>
                    </a:lnTo>
                    <a:lnTo>
                      <a:pt x="7" y="7"/>
                    </a:lnTo>
                    <a:lnTo>
                      <a:pt x="7" y="144"/>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Arial" panose="020B0604020202020204" pitchFamily="34" charset="0"/>
                  <a:cs typeface="Arial" panose="020B0604020202020204" pitchFamily="34" charset="0"/>
                </a:endParaRPr>
              </a:p>
            </p:txBody>
          </p:sp>
          <p:sp>
            <p:nvSpPr>
              <p:cNvPr id="79" name="Rectangle 935">
                <a:extLst>
                  <a:ext uri="{FF2B5EF4-FFF2-40B4-BE49-F238E27FC236}">
                    <a16:creationId xmlns:a16="http://schemas.microsoft.com/office/drawing/2014/main" id="{1B045BAB-BEB2-4E9C-9125-60894AC73C56}"/>
                  </a:ext>
                </a:extLst>
              </p:cNvPr>
              <p:cNvSpPr>
                <a:spLocks noChangeArrowheads="1"/>
              </p:cNvSpPr>
              <p:nvPr/>
            </p:nvSpPr>
            <p:spPr bwMode="auto">
              <a:xfrm>
                <a:off x="-357188" y="4914900"/>
                <a:ext cx="12700" cy="25400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Arial" panose="020B0604020202020204" pitchFamily="34" charset="0"/>
                  <a:cs typeface="Arial" panose="020B0604020202020204" pitchFamily="34" charset="0"/>
                </a:endParaRPr>
              </a:p>
            </p:txBody>
          </p:sp>
          <p:sp>
            <p:nvSpPr>
              <p:cNvPr id="80" name="Rectangle 936">
                <a:extLst>
                  <a:ext uri="{FF2B5EF4-FFF2-40B4-BE49-F238E27FC236}">
                    <a16:creationId xmlns:a16="http://schemas.microsoft.com/office/drawing/2014/main" id="{F374C760-5779-4372-98A3-BA8A846E781A}"/>
                  </a:ext>
                </a:extLst>
              </p:cNvPr>
              <p:cNvSpPr>
                <a:spLocks noChangeArrowheads="1"/>
              </p:cNvSpPr>
              <p:nvPr/>
            </p:nvSpPr>
            <p:spPr bwMode="auto">
              <a:xfrm>
                <a:off x="-519113" y="5027613"/>
                <a:ext cx="101600" cy="1111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Arial" panose="020B0604020202020204" pitchFamily="34" charset="0"/>
                  <a:cs typeface="Arial" panose="020B0604020202020204" pitchFamily="34" charset="0"/>
                </a:endParaRPr>
              </a:p>
            </p:txBody>
          </p:sp>
          <p:sp>
            <p:nvSpPr>
              <p:cNvPr id="81" name="Rectangle 937">
                <a:extLst>
                  <a:ext uri="{FF2B5EF4-FFF2-40B4-BE49-F238E27FC236}">
                    <a16:creationId xmlns:a16="http://schemas.microsoft.com/office/drawing/2014/main" id="{46BB890C-4CA5-4B88-A1CC-89F2F0CE2C2F}"/>
                  </a:ext>
                </a:extLst>
              </p:cNvPr>
              <p:cNvSpPr>
                <a:spLocks noChangeArrowheads="1"/>
              </p:cNvSpPr>
              <p:nvPr/>
            </p:nvSpPr>
            <p:spPr bwMode="auto">
              <a:xfrm>
                <a:off x="-715963" y="5027613"/>
                <a:ext cx="104775" cy="1111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Arial" panose="020B0604020202020204" pitchFamily="34" charset="0"/>
                  <a:cs typeface="Arial" panose="020B0604020202020204" pitchFamily="34" charset="0"/>
                </a:endParaRPr>
              </a:p>
            </p:txBody>
          </p:sp>
          <p:sp>
            <p:nvSpPr>
              <p:cNvPr id="82" name="Oval 938">
                <a:extLst>
                  <a:ext uri="{FF2B5EF4-FFF2-40B4-BE49-F238E27FC236}">
                    <a16:creationId xmlns:a16="http://schemas.microsoft.com/office/drawing/2014/main" id="{3031636F-7A2A-4C52-A754-8403D1AA7DC2}"/>
                  </a:ext>
                </a:extLst>
              </p:cNvPr>
              <p:cNvSpPr>
                <a:spLocks noChangeArrowheads="1"/>
              </p:cNvSpPr>
              <p:nvPr/>
            </p:nvSpPr>
            <p:spPr bwMode="auto">
              <a:xfrm>
                <a:off x="-400051" y="4865688"/>
                <a:ext cx="98425" cy="93663"/>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Arial" panose="020B0604020202020204" pitchFamily="34" charset="0"/>
                  <a:cs typeface="Arial" panose="020B0604020202020204" pitchFamily="34" charset="0"/>
                </a:endParaRPr>
              </a:p>
            </p:txBody>
          </p:sp>
          <p:sp>
            <p:nvSpPr>
              <p:cNvPr id="83" name="Rectangle 939">
                <a:extLst>
                  <a:ext uri="{FF2B5EF4-FFF2-40B4-BE49-F238E27FC236}">
                    <a16:creationId xmlns:a16="http://schemas.microsoft.com/office/drawing/2014/main" id="{556E1476-88F0-435D-8418-AFA8AE9065A1}"/>
                  </a:ext>
                </a:extLst>
              </p:cNvPr>
              <p:cNvSpPr>
                <a:spLocks noChangeArrowheads="1"/>
              </p:cNvSpPr>
              <p:nvPr/>
            </p:nvSpPr>
            <p:spPr bwMode="auto">
              <a:xfrm>
                <a:off x="-400051" y="4984750"/>
                <a:ext cx="98425" cy="9525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Arial" panose="020B0604020202020204" pitchFamily="34" charset="0"/>
                  <a:cs typeface="Arial" panose="020B0604020202020204" pitchFamily="34" charset="0"/>
                </a:endParaRPr>
              </a:p>
            </p:txBody>
          </p:sp>
          <p:sp>
            <p:nvSpPr>
              <p:cNvPr id="84" name="Oval 940">
                <a:extLst>
                  <a:ext uri="{FF2B5EF4-FFF2-40B4-BE49-F238E27FC236}">
                    <a16:creationId xmlns:a16="http://schemas.microsoft.com/office/drawing/2014/main" id="{39041C1C-BC7A-419D-B0EF-5F15ED9A3080}"/>
                  </a:ext>
                </a:extLst>
              </p:cNvPr>
              <p:cNvSpPr>
                <a:spLocks noChangeArrowheads="1"/>
              </p:cNvSpPr>
              <p:nvPr/>
            </p:nvSpPr>
            <p:spPr bwMode="auto">
              <a:xfrm>
                <a:off x="-400051" y="5103813"/>
                <a:ext cx="98425" cy="93663"/>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Arial" panose="020B0604020202020204" pitchFamily="34" charset="0"/>
                  <a:cs typeface="Arial" panose="020B0604020202020204" pitchFamily="34" charset="0"/>
                </a:endParaRPr>
              </a:p>
            </p:txBody>
          </p:sp>
          <p:sp>
            <p:nvSpPr>
              <p:cNvPr id="85" name="Oval 941">
                <a:extLst>
                  <a:ext uri="{FF2B5EF4-FFF2-40B4-BE49-F238E27FC236}">
                    <a16:creationId xmlns:a16="http://schemas.microsoft.com/office/drawing/2014/main" id="{CAD79B04-BA15-46A4-BEF1-C67546A029E4}"/>
                  </a:ext>
                </a:extLst>
              </p:cNvPr>
              <p:cNvSpPr>
                <a:spLocks noChangeArrowheads="1"/>
              </p:cNvSpPr>
              <p:nvPr/>
            </p:nvSpPr>
            <p:spPr bwMode="auto">
              <a:xfrm>
                <a:off x="-774701" y="4984750"/>
                <a:ext cx="100012" cy="9525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Arial" panose="020B0604020202020204" pitchFamily="34" charset="0"/>
                  <a:cs typeface="Arial" panose="020B0604020202020204" pitchFamily="34" charset="0"/>
                </a:endParaRPr>
              </a:p>
            </p:txBody>
          </p:sp>
          <p:sp>
            <p:nvSpPr>
              <p:cNvPr id="86" name="Oval 942">
                <a:extLst>
                  <a:ext uri="{FF2B5EF4-FFF2-40B4-BE49-F238E27FC236}">
                    <a16:creationId xmlns:a16="http://schemas.microsoft.com/office/drawing/2014/main" id="{35052D6D-C858-4507-B523-776C0A8D3DA7}"/>
                  </a:ext>
                </a:extLst>
              </p:cNvPr>
              <p:cNvSpPr>
                <a:spLocks noChangeArrowheads="1"/>
              </p:cNvSpPr>
              <p:nvPr/>
            </p:nvSpPr>
            <p:spPr bwMode="auto">
              <a:xfrm>
                <a:off x="-587376" y="4984750"/>
                <a:ext cx="98425" cy="9525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Arial" panose="020B0604020202020204" pitchFamily="34" charset="0"/>
                  <a:cs typeface="Arial" panose="020B0604020202020204" pitchFamily="34" charset="0"/>
                </a:endParaRPr>
              </a:p>
            </p:txBody>
          </p:sp>
          <p:sp>
            <p:nvSpPr>
              <p:cNvPr id="87" name="Rectangle 943">
                <a:extLst>
                  <a:ext uri="{FF2B5EF4-FFF2-40B4-BE49-F238E27FC236}">
                    <a16:creationId xmlns:a16="http://schemas.microsoft.com/office/drawing/2014/main" id="{4D92E508-2040-4463-9AE1-D020E8A65351}"/>
                  </a:ext>
                </a:extLst>
              </p:cNvPr>
              <p:cNvSpPr>
                <a:spLocks noChangeArrowheads="1"/>
              </p:cNvSpPr>
              <p:nvPr/>
            </p:nvSpPr>
            <p:spPr bwMode="auto">
              <a:xfrm>
                <a:off x="-587376" y="4865688"/>
                <a:ext cx="98425" cy="9366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Arial" panose="020B0604020202020204" pitchFamily="34" charset="0"/>
                  <a:cs typeface="Arial" panose="020B0604020202020204" pitchFamily="34" charset="0"/>
                </a:endParaRPr>
              </a:p>
            </p:txBody>
          </p:sp>
          <p:sp>
            <p:nvSpPr>
              <p:cNvPr id="88" name="Rectangle 944" descr="component solutions">
                <a:extLst>
                  <a:ext uri="{FF2B5EF4-FFF2-40B4-BE49-F238E27FC236}">
                    <a16:creationId xmlns:a16="http://schemas.microsoft.com/office/drawing/2014/main" id="{231EEAE8-71AA-43B2-8ECD-165EE29C9298}"/>
                  </a:ext>
                </a:extLst>
              </p:cNvPr>
              <p:cNvSpPr>
                <a:spLocks noChangeArrowheads="1"/>
              </p:cNvSpPr>
              <p:nvPr/>
            </p:nvSpPr>
            <p:spPr bwMode="auto">
              <a:xfrm>
                <a:off x="-587376" y="5103813"/>
                <a:ext cx="98425" cy="9366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Arial" panose="020B0604020202020204" pitchFamily="34" charset="0"/>
                  <a:cs typeface="Arial" panose="020B0604020202020204" pitchFamily="34" charset="0"/>
                </a:endParaRPr>
              </a:p>
            </p:txBody>
          </p:sp>
          <p:sp>
            <p:nvSpPr>
              <p:cNvPr id="89" name="Freeform 945">
                <a:extLst>
                  <a:ext uri="{FF2B5EF4-FFF2-40B4-BE49-F238E27FC236}">
                    <a16:creationId xmlns:a16="http://schemas.microsoft.com/office/drawing/2014/main" id="{A1394979-88D7-45FF-BD12-20C036A82F65}"/>
                  </a:ext>
                </a:extLst>
              </p:cNvPr>
              <p:cNvSpPr>
                <a:spLocks/>
              </p:cNvSpPr>
              <p:nvPr/>
            </p:nvSpPr>
            <p:spPr bwMode="auto">
              <a:xfrm>
                <a:off x="-425451" y="5010150"/>
                <a:ext cx="25400" cy="46038"/>
              </a:xfrm>
              <a:custGeom>
                <a:avLst/>
                <a:gdLst>
                  <a:gd name="T0" fmla="*/ 0 w 16"/>
                  <a:gd name="T1" fmla="*/ 0 h 29"/>
                  <a:gd name="T2" fmla="*/ 16 w 16"/>
                  <a:gd name="T3" fmla="*/ 14 h 29"/>
                  <a:gd name="T4" fmla="*/ 0 w 16"/>
                  <a:gd name="T5" fmla="*/ 29 h 29"/>
                  <a:gd name="T6" fmla="*/ 0 w 16"/>
                  <a:gd name="T7" fmla="*/ 0 h 29"/>
                </a:gdLst>
                <a:ahLst/>
                <a:cxnLst>
                  <a:cxn ang="0">
                    <a:pos x="T0" y="T1"/>
                  </a:cxn>
                  <a:cxn ang="0">
                    <a:pos x="T2" y="T3"/>
                  </a:cxn>
                  <a:cxn ang="0">
                    <a:pos x="T4" y="T5"/>
                  </a:cxn>
                  <a:cxn ang="0">
                    <a:pos x="T6" y="T7"/>
                  </a:cxn>
                </a:cxnLst>
                <a:rect l="0" t="0" r="r" b="b"/>
                <a:pathLst>
                  <a:path w="16" h="29">
                    <a:moveTo>
                      <a:pt x="0" y="0"/>
                    </a:moveTo>
                    <a:lnTo>
                      <a:pt x="16" y="14"/>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Arial" panose="020B0604020202020204" pitchFamily="34" charset="0"/>
                  <a:cs typeface="Arial" panose="020B0604020202020204" pitchFamily="34" charset="0"/>
                </a:endParaRPr>
              </a:p>
            </p:txBody>
          </p:sp>
          <p:sp>
            <p:nvSpPr>
              <p:cNvPr id="90" name="Freeform 946">
                <a:extLst>
                  <a:ext uri="{FF2B5EF4-FFF2-40B4-BE49-F238E27FC236}">
                    <a16:creationId xmlns:a16="http://schemas.microsoft.com/office/drawing/2014/main" id="{139EA0AC-D4CE-4775-9C52-4561F150CE87}"/>
                  </a:ext>
                </a:extLst>
              </p:cNvPr>
              <p:cNvSpPr>
                <a:spLocks/>
              </p:cNvSpPr>
              <p:nvPr/>
            </p:nvSpPr>
            <p:spPr bwMode="auto">
              <a:xfrm>
                <a:off x="-425451" y="4891088"/>
                <a:ext cx="23812" cy="46038"/>
              </a:xfrm>
              <a:custGeom>
                <a:avLst/>
                <a:gdLst>
                  <a:gd name="T0" fmla="*/ 0 w 15"/>
                  <a:gd name="T1" fmla="*/ 0 h 29"/>
                  <a:gd name="T2" fmla="*/ 15 w 15"/>
                  <a:gd name="T3" fmla="*/ 15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5"/>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Arial" panose="020B0604020202020204" pitchFamily="34" charset="0"/>
                  <a:cs typeface="Arial" panose="020B0604020202020204" pitchFamily="34" charset="0"/>
                </a:endParaRPr>
              </a:p>
            </p:txBody>
          </p:sp>
          <p:sp>
            <p:nvSpPr>
              <p:cNvPr id="91" name="Freeform 947">
                <a:extLst>
                  <a:ext uri="{FF2B5EF4-FFF2-40B4-BE49-F238E27FC236}">
                    <a16:creationId xmlns:a16="http://schemas.microsoft.com/office/drawing/2014/main" id="{534E4A89-92C1-43A3-AC99-3C2F71A3AF05}"/>
                  </a:ext>
                </a:extLst>
              </p:cNvPr>
              <p:cNvSpPr>
                <a:spLocks/>
              </p:cNvSpPr>
              <p:nvPr/>
            </p:nvSpPr>
            <p:spPr bwMode="auto">
              <a:xfrm>
                <a:off x="-617538" y="5010150"/>
                <a:ext cx="23812" cy="46038"/>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Arial" panose="020B0604020202020204" pitchFamily="34" charset="0"/>
                  <a:cs typeface="Arial" panose="020B0604020202020204" pitchFamily="34" charset="0"/>
                </a:endParaRPr>
              </a:p>
            </p:txBody>
          </p:sp>
        </p:grpSp>
        <p:sp>
          <p:nvSpPr>
            <p:cNvPr id="11" name="Oval 10">
              <a:extLst>
                <a:ext uri="{FF2B5EF4-FFF2-40B4-BE49-F238E27FC236}">
                  <a16:creationId xmlns:a16="http://schemas.microsoft.com/office/drawing/2014/main" id="{58DD5316-7BBA-44D8-A6C3-3F2C9027040F}"/>
                </a:ext>
              </a:extLst>
            </p:cNvPr>
            <p:cNvSpPr/>
            <p:nvPr/>
          </p:nvSpPr>
          <p:spPr>
            <a:xfrm>
              <a:off x="8109031" y="3759736"/>
              <a:ext cx="612077" cy="528383"/>
            </a:xfrm>
            <a:prstGeom prst="ellipse">
              <a:avLst/>
            </a:prstGeom>
            <a:solidFill>
              <a:srgbClr val="F0F0F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0F0F0"/>
                </a:solidFill>
                <a:effectLst/>
                <a:uLnTx/>
                <a:uFillTx/>
                <a:latin typeface="Arial" panose="020B0604020202020204" pitchFamily="34" charset="0"/>
                <a:cs typeface="Arial" panose="020B0604020202020204" pitchFamily="34" charset="0"/>
              </a:endParaRPr>
            </a:p>
          </p:txBody>
        </p:sp>
        <p:grpSp>
          <p:nvGrpSpPr>
            <p:cNvPr id="12" name="Group 11">
              <a:extLst>
                <a:ext uri="{FF2B5EF4-FFF2-40B4-BE49-F238E27FC236}">
                  <a16:creationId xmlns:a16="http://schemas.microsoft.com/office/drawing/2014/main" id="{2287C971-82A5-4D97-AC11-19C0D05C05D8}"/>
                </a:ext>
              </a:extLst>
            </p:cNvPr>
            <p:cNvGrpSpPr/>
            <p:nvPr/>
          </p:nvGrpSpPr>
          <p:grpSpPr>
            <a:xfrm>
              <a:off x="8220264" y="3865587"/>
              <a:ext cx="353861" cy="330734"/>
              <a:chOff x="7974903" y="4013014"/>
              <a:chExt cx="371569" cy="264040"/>
            </a:xfrm>
          </p:grpSpPr>
          <p:sp>
            <p:nvSpPr>
              <p:cNvPr id="73" name="Freeform: Shape 164">
                <a:extLst>
                  <a:ext uri="{FF2B5EF4-FFF2-40B4-BE49-F238E27FC236}">
                    <a16:creationId xmlns:a16="http://schemas.microsoft.com/office/drawing/2014/main" id="{7DB646E1-E8BF-4012-8D07-D9B126C3B183}"/>
                  </a:ext>
                </a:extLst>
              </p:cNvPr>
              <p:cNvSpPr/>
              <p:nvPr/>
            </p:nvSpPr>
            <p:spPr>
              <a:xfrm>
                <a:off x="8032466" y="4021602"/>
                <a:ext cx="255454" cy="255452"/>
              </a:xfrm>
              <a:custGeom>
                <a:avLst/>
                <a:gdLst>
                  <a:gd name="connsiteX0" fmla="*/ 286511 w 287270"/>
                  <a:gd name="connsiteY0" fmla="*/ 1481 h 287270"/>
                  <a:gd name="connsiteX1" fmla="*/ 1481 w 287270"/>
                  <a:gd name="connsiteY1" fmla="*/ 1481 h 287270"/>
                  <a:gd name="connsiteX2" fmla="*/ 1481 w 287270"/>
                  <a:gd name="connsiteY2" fmla="*/ 286511 h 287270"/>
                  <a:gd name="connsiteX3" fmla="*/ 286511 w 287270"/>
                  <a:gd name="connsiteY3" fmla="*/ 286511 h 287270"/>
                  <a:gd name="connsiteX4" fmla="*/ 286511 w 287270"/>
                  <a:gd name="connsiteY4" fmla="*/ 1481 h 287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7270" h="287270">
                    <a:moveTo>
                      <a:pt x="286511" y="1481"/>
                    </a:moveTo>
                    <a:lnTo>
                      <a:pt x="1481" y="1481"/>
                    </a:lnTo>
                    <a:lnTo>
                      <a:pt x="1481" y="286511"/>
                    </a:lnTo>
                    <a:lnTo>
                      <a:pt x="286511" y="286511"/>
                    </a:lnTo>
                    <a:lnTo>
                      <a:pt x="286511" y="1481"/>
                    </a:lnTo>
                    <a:close/>
                  </a:path>
                </a:pathLst>
              </a:custGeom>
              <a:solidFill>
                <a:srgbClr val="50E6FF"/>
              </a:solidFill>
              <a:ln w="4321"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Arial" panose="020B0604020202020204" pitchFamily="34" charset="0"/>
                  <a:cs typeface="Arial" panose="020B0604020202020204" pitchFamily="34" charset="0"/>
                </a:endParaRPr>
              </a:p>
            </p:txBody>
          </p:sp>
          <p:sp>
            <p:nvSpPr>
              <p:cNvPr id="74" name="Freeform: Shape 165">
                <a:extLst>
                  <a:ext uri="{FF2B5EF4-FFF2-40B4-BE49-F238E27FC236}">
                    <a16:creationId xmlns:a16="http://schemas.microsoft.com/office/drawing/2014/main" id="{5BDA4CC2-3455-4C2F-B3AD-62A3DE700E0B}"/>
                  </a:ext>
                </a:extLst>
              </p:cNvPr>
              <p:cNvSpPr/>
              <p:nvPr/>
            </p:nvSpPr>
            <p:spPr>
              <a:xfrm>
                <a:off x="7974903" y="4042112"/>
                <a:ext cx="371569" cy="229581"/>
              </a:xfrm>
              <a:custGeom>
                <a:avLst/>
                <a:gdLst>
                  <a:gd name="connsiteX0" fmla="*/ 374471 w 417847"/>
                  <a:gd name="connsiteY0" fmla="*/ 199136 h 417847"/>
                  <a:gd name="connsiteX1" fmla="*/ 374471 w 417847"/>
                  <a:gd name="connsiteY1" fmla="*/ 374690 h 417847"/>
                  <a:gd name="connsiteX2" fmla="*/ 45095 w 417847"/>
                  <a:gd name="connsiteY2" fmla="*/ 374690 h 417847"/>
                  <a:gd name="connsiteX3" fmla="*/ 45095 w 417847"/>
                  <a:gd name="connsiteY3" fmla="*/ 45242 h 417847"/>
                  <a:gd name="connsiteX4" fmla="*/ 155155 w 417847"/>
                  <a:gd name="connsiteY4" fmla="*/ 45242 h 417847"/>
                  <a:gd name="connsiteX5" fmla="*/ 155155 w 417847"/>
                  <a:gd name="connsiteY5" fmla="*/ 1481 h 417847"/>
                  <a:gd name="connsiteX6" fmla="*/ 1554 w 417847"/>
                  <a:gd name="connsiteY6" fmla="*/ 1773 h 417847"/>
                  <a:gd name="connsiteX7" fmla="*/ 1481 w 417847"/>
                  <a:gd name="connsiteY7" fmla="*/ 419037 h 417847"/>
                  <a:gd name="connsiteX8" fmla="*/ 418451 w 417847"/>
                  <a:gd name="connsiteY8" fmla="*/ 418744 h 417847"/>
                  <a:gd name="connsiteX9" fmla="*/ 418451 w 417847"/>
                  <a:gd name="connsiteY9" fmla="*/ 199136 h 417847"/>
                  <a:gd name="connsiteX10" fmla="*/ 374471 w 417847"/>
                  <a:gd name="connsiteY10" fmla="*/ 199136 h 417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7847" h="417847">
                    <a:moveTo>
                      <a:pt x="374471" y="199136"/>
                    </a:moveTo>
                    <a:lnTo>
                      <a:pt x="374471" y="374690"/>
                    </a:lnTo>
                    <a:lnTo>
                      <a:pt x="45095" y="374690"/>
                    </a:lnTo>
                    <a:lnTo>
                      <a:pt x="45095" y="45242"/>
                    </a:lnTo>
                    <a:lnTo>
                      <a:pt x="155155" y="45242"/>
                    </a:lnTo>
                    <a:lnTo>
                      <a:pt x="155155" y="1481"/>
                    </a:lnTo>
                    <a:lnTo>
                      <a:pt x="1554" y="1773"/>
                    </a:lnTo>
                    <a:lnTo>
                      <a:pt x="1481" y="419037"/>
                    </a:lnTo>
                    <a:lnTo>
                      <a:pt x="418451" y="418744"/>
                    </a:lnTo>
                    <a:lnTo>
                      <a:pt x="418451" y="199136"/>
                    </a:lnTo>
                    <a:lnTo>
                      <a:pt x="374471" y="199136"/>
                    </a:lnTo>
                    <a:close/>
                  </a:path>
                </a:pathLst>
              </a:custGeom>
              <a:solidFill>
                <a:srgbClr val="0078D7"/>
              </a:solidFill>
              <a:ln w="4321"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Arial" panose="020B0604020202020204" pitchFamily="34" charset="0"/>
                  <a:cs typeface="Arial" panose="020B0604020202020204" pitchFamily="34" charset="0"/>
                </a:endParaRPr>
              </a:p>
            </p:txBody>
          </p:sp>
          <p:sp>
            <p:nvSpPr>
              <p:cNvPr id="75" name="Freeform: Shape 166">
                <a:extLst>
                  <a:ext uri="{FF2B5EF4-FFF2-40B4-BE49-F238E27FC236}">
                    <a16:creationId xmlns:a16="http://schemas.microsoft.com/office/drawing/2014/main" id="{CA6EF49D-C30B-44E5-A655-26187206155B}"/>
                  </a:ext>
                </a:extLst>
              </p:cNvPr>
              <p:cNvSpPr/>
              <p:nvPr/>
            </p:nvSpPr>
            <p:spPr>
              <a:xfrm>
                <a:off x="8098540" y="4013014"/>
                <a:ext cx="247713" cy="136314"/>
              </a:xfrm>
              <a:custGeom>
                <a:avLst/>
                <a:gdLst>
                  <a:gd name="connsiteX0" fmla="*/ 279851 w 278564"/>
                  <a:gd name="connsiteY0" fmla="*/ 1481 h 248096"/>
                  <a:gd name="connsiteX1" fmla="*/ 267411 w 278564"/>
                  <a:gd name="connsiteY1" fmla="*/ 1773 h 248096"/>
                  <a:gd name="connsiteX2" fmla="*/ 60974 w 278564"/>
                  <a:gd name="connsiteY2" fmla="*/ 132177 h 248096"/>
                  <a:gd name="connsiteX3" fmla="*/ 1481 w 278564"/>
                  <a:gd name="connsiteY3" fmla="*/ 103638 h 248096"/>
                  <a:gd name="connsiteX4" fmla="*/ 52852 w 278564"/>
                  <a:gd name="connsiteY4" fmla="*/ 248677 h 248096"/>
                  <a:gd name="connsiteX5" fmla="*/ 197233 w 278564"/>
                  <a:gd name="connsiteY5" fmla="*/ 197599 h 248096"/>
                  <a:gd name="connsiteX6" fmla="*/ 133055 w 278564"/>
                  <a:gd name="connsiteY6" fmla="*/ 166791 h 248096"/>
                  <a:gd name="connsiteX7" fmla="*/ 279851 w 278564"/>
                  <a:gd name="connsiteY7" fmla="*/ 1481 h 248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8564" h="248096">
                    <a:moveTo>
                      <a:pt x="279851" y="1481"/>
                    </a:moveTo>
                    <a:cubicBezTo>
                      <a:pt x="275314" y="1481"/>
                      <a:pt x="271509" y="1554"/>
                      <a:pt x="267411" y="1773"/>
                    </a:cubicBezTo>
                    <a:cubicBezTo>
                      <a:pt x="138178" y="8286"/>
                      <a:pt x="71220" y="114614"/>
                      <a:pt x="60974" y="132177"/>
                    </a:cubicBezTo>
                    <a:lnTo>
                      <a:pt x="1481" y="103638"/>
                    </a:lnTo>
                    <a:lnTo>
                      <a:pt x="52852" y="248677"/>
                    </a:lnTo>
                    <a:lnTo>
                      <a:pt x="197233" y="197599"/>
                    </a:lnTo>
                    <a:lnTo>
                      <a:pt x="133055" y="166791"/>
                    </a:lnTo>
                    <a:cubicBezTo>
                      <a:pt x="155960" y="119591"/>
                      <a:pt x="203526" y="40558"/>
                      <a:pt x="279851" y="1481"/>
                    </a:cubicBezTo>
                    <a:close/>
                  </a:path>
                </a:pathLst>
              </a:custGeom>
              <a:solidFill>
                <a:srgbClr val="0078D7"/>
              </a:solidFill>
              <a:ln w="4321"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Arial" panose="020B0604020202020204" pitchFamily="34" charset="0"/>
                  <a:cs typeface="Arial" panose="020B0604020202020204" pitchFamily="34" charset="0"/>
                </a:endParaRPr>
              </a:p>
            </p:txBody>
          </p:sp>
        </p:grpSp>
        <p:grpSp>
          <p:nvGrpSpPr>
            <p:cNvPr id="13" name="Group 12">
              <a:extLst>
                <a:ext uri="{FF2B5EF4-FFF2-40B4-BE49-F238E27FC236}">
                  <a16:creationId xmlns:a16="http://schemas.microsoft.com/office/drawing/2014/main" id="{2860DC4E-58CB-4939-8143-0B10E1FAC19F}"/>
                </a:ext>
              </a:extLst>
            </p:cNvPr>
            <p:cNvGrpSpPr/>
            <p:nvPr/>
          </p:nvGrpSpPr>
          <p:grpSpPr>
            <a:xfrm>
              <a:off x="8998977" y="2061669"/>
              <a:ext cx="601881" cy="597983"/>
              <a:chOff x="8665124" y="2156737"/>
              <a:chExt cx="601881" cy="597983"/>
            </a:xfrm>
          </p:grpSpPr>
          <p:sp>
            <p:nvSpPr>
              <p:cNvPr id="68" name="Oval 67">
                <a:extLst>
                  <a:ext uri="{FF2B5EF4-FFF2-40B4-BE49-F238E27FC236}">
                    <a16:creationId xmlns:a16="http://schemas.microsoft.com/office/drawing/2014/main" id="{42BA33DB-BEA3-4C3F-B559-4CB3E6AED58F}"/>
                  </a:ext>
                </a:extLst>
              </p:cNvPr>
              <p:cNvSpPr/>
              <p:nvPr/>
            </p:nvSpPr>
            <p:spPr>
              <a:xfrm>
                <a:off x="8665124" y="2156737"/>
                <a:ext cx="601881" cy="597983"/>
              </a:xfrm>
              <a:prstGeom prst="ellipse">
                <a:avLst/>
              </a:prstGeom>
              <a:solidFill>
                <a:srgbClr val="F0F0F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0F0F0"/>
                  </a:solidFill>
                  <a:effectLst/>
                  <a:uLnTx/>
                  <a:uFillTx/>
                  <a:latin typeface="Arial" panose="020B0604020202020204" pitchFamily="34" charset="0"/>
                  <a:cs typeface="Arial" panose="020B0604020202020204" pitchFamily="34" charset="0"/>
                </a:endParaRPr>
              </a:p>
            </p:txBody>
          </p:sp>
          <p:sp>
            <p:nvSpPr>
              <p:cNvPr id="69" name="Freeform 88">
                <a:extLst>
                  <a:ext uri="{FF2B5EF4-FFF2-40B4-BE49-F238E27FC236}">
                    <a16:creationId xmlns:a16="http://schemas.microsoft.com/office/drawing/2014/main" id="{0429C23C-108C-4CBC-B41A-043F39AF3317}"/>
                  </a:ext>
                </a:extLst>
              </p:cNvPr>
              <p:cNvSpPr>
                <a:spLocks/>
              </p:cNvSpPr>
              <p:nvPr/>
            </p:nvSpPr>
            <p:spPr bwMode="auto">
              <a:xfrm>
                <a:off x="8805850" y="2260491"/>
                <a:ext cx="297759" cy="369055"/>
              </a:xfrm>
              <a:custGeom>
                <a:avLst/>
                <a:gdLst>
                  <a:gd name="T0" fmla="*/ 52 w 142"/>
                  <a:gd name="T1" fmla="*/ 0 h 176"/>
                  <a:gd name="T2" fmla="*/ 0 w 142"/>
                  <a:gd name="T3" fmla="*/ 52 h 176"/>
                  <a:gd name="T4" fmla="*/ 0 w 142"/>
                  <a:gd name="T5" fmla="*/ 176 h 176"/>
                  <a:gd name="T6" fmla="*/ 142 w 142"/>
                  <a:gd name="T7" fmla="*/ 176 h 176"/>
                  <a:gd name="T8" fmla="*/ 142 w 142"/>
                  <a:gd name="T9" fmla="*/ 0 h 176"/>
                  <a:gd name="T10" fmla="*/ 52 w 142"/>
                  <a:gd name="T11" fmla="*/ 0 h 176"/>
                </a:gdLst>
                <a:ahLst/>
                <a:cxnLst>
                  <a:cxn ang="0">
                    <a:pos x="T0" y="T1"/>
                  </a:cxn>
                  <a:cxn ang="0">
                    <a:pos x="T2" y="T3"/>
                  </a:cxn>
                  <a:cxn ang="0">
                    <a:pos x="T4" y="T5"/>
                  </a:cxn>
                  <a:cxn ang="0">
                    <a:pos x="T6" y="T7"/>
                  </a:cxn>
                  <a:cxn ang="0">
                    <a:pos x="T8" y="T9"/>
                  </a:cxn>
                  <a:cxn ang="0">
                    <a:pos x="T10" y="T11"/>
                  </a:cxn>
                </a:cxnLst>
                <a:rect l="0" t="0" r="r" b="b"/>
                <a:pathLst>
                  <a:path w="142" h="176">
                    <a:moveTo>
                      <a:pt x="52" y="0"/>
                    </a:moveTo>
                    <a:lnTo>
                      <a:pt x="0" y="52"/>
                    </a:lnTo>
                    <a:lnTo>
                      <a:pt x="0" y="176"/>
                    </a:lnTo>
                    <a:lnTo>
                      <a:pt x="142" y="176"/>
                    </a:lnTo>
                    <a:lnTo>
                      <a:pt x="142" y="0"/>
                    </a:lnTo>
                    <a:lnTo>
                      <a:pt x="52"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Arial" panose="020B0604020202020204" pitchFamily="34" charset="0"/>
                  <a:cs typeface="Arial" panose="020B0604020202020204" pitchFamily="34" charset="0"/>
                </a:endParaRPr>
              </a:p>
            </p:txBody>
          </p:sp>
          <p:sp>
            <p:nvSpPr>
              <p:cNvPr id="70" name="Line 90">
                <a:extLst>
                  <a:ext uri="{FF2B5EF4-FFF2-40B4-BE49-F238E27FC236}">
                    <a16:creationId xmlns:a16="http://schemas.microsoft.com/office/drawing/2014/main" id="{6F27DDF5-07E9-4A70-AEB1-699BCAC1302B}"/>
                  </a:ext>
                </a:extLst>
              </p:cNvPr>
              <p:cNvSpPr>
                <a:spLocks noChangeShapeType="1"/>
              </p:cNvSpPr>
              <p:nvPr/>
            </p:nvSpPr>
            <p:spPr bwMode="auto">
              <a:xfrm>
                <a:off x="8883434" y="2453406"/>
                <a:ext cx="140493" cy="0"/>
              </a:xfrm>
              <a:prstGeom prst="line">
                <a:avLst/>
              </a:prstGeom>
              <a:noFill/>
              <a:ln w="174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Arial" panose="020B0604020202020204" pitchFamily="34" charset="0"/>
                  <a:cs typeface="Arial" panose="020B0604020202020204" pitchFamily="34" charset="0"/>
                </a:endParaRPr>
              </a:p>
            </p:txBody>
          </p:sp>
          <p:sp>
            <p:nvSpPr>
              <p:cNvPr id="71" name="Line 91">
                <a:extLst>
                  <a:ext uri="{FF2B5EF4-FFF2-40B4-BE49-F238E27FC236}">
                    <a16:creationId xmlns:a16="http://schemas.microsoft.com/office/drawing/2014/main" id="{BE999EA7-08B7-4E23-8F82-4E7FBF15DE5D}"/>
                  </a:ext>
                </a:extLst>
              </p:cNvPr>
              <p:cNvSpPr>
                <a:spLocks noChangeShapeType="1"/>
              </p:cNvSpPr>
              <p:nvPr/>
            </p:nvSpPr>
            <p:spPr bwMode="auto">
              <a:xfrm>
                <a:off x="8883434" y="2524701"/>
                <a:ext cx="140493" cy="0"/>
              </a:xfrm>
              <a:prstGeom prst="line">
                <a:avLst/>
              </a:prstGeom>
              <a:noFill/>
              <a:ln w="174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Arial" panose="020B0604020202020204" pitchFamily="34" charset="0"/>
                  <a:cs typeface="Arial" panose="020B0604020202020204" pitchFamily="34" charset="0"/>
                </a:endParaRPr>
              </a:p>
            </p:txBody>
          </p:sp>
          <p:sp>
            <p:nvSpPr>
              <p:cNvPr id="72" name="Freeform 89">
                <a:extLst>
                  <a:ext uri="{FF2B5EF4-FFF2-40B4-BE49-F238E27FC236}">
                    <a16:creationId xmlns:a16="http://schemas.microsoft.com/office/drawing/2014/main" id="{6257DE90-4F6A-4B6B-970E-FAF6518A9EF0}"/>
                  </a:ext>
                </a:extLst>
              </p:cNvPr>
              <p:cNvSpPr>
                <a:spLocks/>
              </p:cNvSpPr>
              <p:nvPr/>
            </p:nvSpPr>
            <p:spPr bwMode="auto">
              <a:xfrm flipH="1" flipV="1">
                <a:off x="8805850" y="2260490"/>
                <a:ext cx="140492" cy="153783"/>
              </a:xfrm>
              <a:custGeom>
                <a:avLst/>
                <a:gdLst>
                  <a:gd name="T0" fmla="*/ 52 w 52"/>
                  <a:gd name="T1" fmla="*/ 52 h 52"/>
                  <a:gd name="T2" fmla="*/ 0 w 52"/>
                  <a:gd name="T3" fmla="*/ 52 h 52"/>
                  <a:gd name="T4" fmla="*/ 52 w 52"/>
                  <a:gd name="T5" fmla="*/ 0 h 52"/>
                  <a:gd name="T6" fmla="*/ 52 w 52"/>
                  <a:gd name="T7" fmla="*/ 0 h 52"/>
                  <a:gd name="T8" fmla="*/ 52 w 52"/>
                  <a:gd name="T9" fmla="*/ 52 h 52"/>
                </a:gdLst>
                <a:ahLst/>
                <a:cxnLst>
                  <a:cxn ang="0">
                    <a:pos x="T0" y="T1"/>
                  </a:cxn>
                  <a:cxn ang="0">
                    <a:pos x="T2" y="T3"/>
                  </a:cxn>
                  <a:cxn ang="0">
                    <a:pos x="T4" y="T5"/>
                  </a:cxn>
                  <a:cxn ang="0">
                    <a:pos x="T6" y="T7"/>
                  </a:cxn>
                  <a:cxn ang="0">
                    <a:pos x="T8" y="T9"/>
                  </a:cxn>
                </a:cxnLst>
                <a:rect l="0" t="0" r="r" b="b"/>
                <a:pathLst>
                  <a:path w="52" h="52">
                    <a:moveTo>
                      <a:pt x="52" y="52"/>
                    </a:moveTo>
                    <a:lnTo>
                      <a:pt x="0" y="52"/>
                    </a:lnTo>
                    <a:lnTo>
                      <a:pt x="52" y="0"/>
                    </a:lnTo>
                    <a:lnTo>
                      <a:pt x="52" y="0"/>
                    </a:lnTo>
                    <a:lnTo>
                      <a:pt x="52" y="52"/>
                    </a:ln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Arial" panose="020B0604020202020204" pitchFamily="34" charset="0"/>
                  <a:cs typeface="Arial" panose="020B0604020202020204" pitchFamily="34" charset="0"/>
                </a:endParaRPr>
              </a:p>
            </p:txBody>
          </p:sp>
        </p:grpSp>
        <p:sp>
          <p:nvSpPr>
            <p:cNvPr id="14" name="Oval 13">
              <a:extLst>
                <a:ext uri="{FF2B5EF4-FFF2-40B4-BE49-F238E27FC236}">
                  <a16:creationId xmlns:a16="http://schemas.microsoft.com/office/drawing/2014/main" id="{15A31AA1-E987-4AB7-B0E5-30207A3B92C7}"/>
                </a:ext>
              </a:extLst>
            </p:cNvPr>
            <p:cNvSpPr/>
            <p:nvPr/>
          </p:nvSpPr>
          <p:spPr>
            <a:xfrm>
              <a:off x="10000537" y="3723807"/>
              <a:ext cx="661345" cy="652918"/>
            </a:xfrm>
            <a:prstGeom prst="ellipse">
              <a:avLst/>
            </a:prstGeom>
            <a:solidFill>
              <a:srgbClr val="F0F0F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0F0F0"/>
                </a:solidFill>
                <a:effectLst/>
                <a:uLnTx/>
                <a:uFillTx/>
                <a:latin typeface="Arial" panose="020B0604020202020204" pitchFamily="34" charset="0"/>
                <a:cs typeface="Arial" panose="020B0604020202020204" pitchFamily="34" charset="0"/>
              </a:endParaRPr>
            </a:p>
          </p:txBody>
        </p:sp>
        <p:grpSp>
          <p:nvGrpSpPr>
            <p:cNvPr id="15" name="Group 14" descr="Cloud Adoption Framework ">
              <a:extLst>
                <a:ext uri="{FF2B5EF4-FFF2-40B4-BE49-F238E27FC236}">
                  <a16:creationId xmlns:a16="http://schemas.microsoft.com/office/drawing/2014/main" id="{287E8B5C-56DE-4A5A-B1D3-F12969EEBA03}"/>
                </a:ext>
              </a:extLst>
            </p:cNvPr>
            <p:cNvGrpSpPr/>
            <p:nvPr/>
          </p:nvGrpSpPr>
          <p:grpSpPr>
            <a:xfrm>
              <a:off x="10000525" y="3693199"/>
              <a:ext cx="768815" cy="999836"/>
              <a:chOff x="9624513" y="3783047"/>
              <a:chExt cx="764844" cy="999836"/>
            </a:xfrm>
          </p:grpSpPr>
          <p:sp>
            <p:nvSpPr>
              <p:cNvPr id="54" name="Oval 53">
                <a:extLst>
                  <a:ext uri="{FF2B5EF4-FFF2-40B4-BE49-F238E27FC236}">
                    <a16:creationId xmlns:a16="http://schemas.microsoft.com/office/drawing/2014/main" id="{43B0B2D0-A9BE-49A1-8FFB-AAECDF652F6B}"/>
                  </a:ext>
                </a:extLst>
              </p:cNvPr>
              <p:cNvSpPr/>
              <p:nvPr/>
            </p:nvSpPr>
            <p:spPr bwMode="auto">
              <a:xfrm>
                <a:off x="9624513" y="3783047"/>
                <a:ext cx="717684" cy="717677"/>
              </a:xfrm>
              <a:prstGeom prst="ellipse">
                <a:avLst/>
              </a:prstGeom>
              <a:noFill/>
              <a:ln w="1905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Arial" panose="020B0604020202020204" pitchFamily="34" charset="0"/>
                  <a:cs typeface="Arial" panose="020B0604020202020204" pitchFamily="34" charset="0"/>
                </a:endParaRPr>
              </a:p>
            </p:txBody>
          </p:sp>
          <p:sp>
            <p:nvSpPr>
              <p:cNvPr id="55" name="TextBox 54">
                <a:extLst>
                  <a:ext uri="{FF2B5EF4-FFF2-40B4-BE49-F238E27FC236}">
                    <a16:creationId xmlns:a16="http://schemas.microsoft.com/office/drawing/2014/main" id="{58F90C40-01E4-451C-B8DF-A9053BD7D565}"/>
                  </a:ext>
                </a:extLst>
              </p:cNvPr>
              <p:cNvSpPr txBox="1"/>
              <p:nvPr/>
            </p:nvSpPr>
            <p:spPr>
              <a:xfrm>
                <a:off x="9778577" y="4536662"/>
                <a:ext cx="610780" cy="246221"/>
              </a:xfrm>
              <a:prstGeom prst="rect">
                <a:avLst/>
              </a:prstGeom>
              <a:noFill/>
            </p:spPr>
            <p:txBody>
              <a:bodyPr wrap="non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3C4EBC"/>
                    </a:solidFill>
                    <a:effectLst/>
                    <a:uLnTx/>
                    <a:uFillTx/>
                    <a:latin typeface="Arial" panose="020B0604020202020204" pitchFamily="34" charset="0"/>
                    <a:ea typeface="+mn-lt"/>
                    <a:cs typeface="Arial" panose="020B0604020202020204" pitchFamily="34" charset="0"/>
                  </a:rPr>
                  <a:t>Ready</a:t>
                </a:r>
              </a:p>
            </p:txBody>
          </p:sp>
          <p:grpSp>
            <p:nvGrpSpPr>
              <p:cNvPr id="56" name="Group 152" descr="check, approve">
                <a:extLst>
                  <a:ext uri="{FF2B5EF4-FFF2-40B4-BE49-F238E27FC236}">
                    <a16:creationId xmlns:a16="http://schemas.microsoft.com/office/drawing/2014/main" id="{88ECB089-224C-4744-B965-66AF98C03314}"/>
                  </a:ext>
                </a:extLst>
              </p:cNvPr>
              <p:cNvGrpSpPr>
                <a:grpSpLocks noChangeAspect="1"/>
              </p:cNvGrpSpPr>
              <p:nvPr/>
            </p:nvGrpSpPr>
            <p:grpSpPr bwMode="auto">
              <a:xfrm>
                <a:off x="9756732" y="3916047"/>
                <a:ext cx="453245" cy="451675"/>
                <a:chOff x="4560" y="2506"/>
                <a:chExt cx="289" cy="288"/>
              </a:xfrm>
            </p:grpSpPr>
            <p:sp>
              <p:nvSpPr>
                <p:cNvPr id="57" name="AutoShape 151">
                  <a:extLst>
                    <a:ext uri="{FF2B5EF4-FFF2-40B4-BE49-F238E27FC236}">
                      <a16:creationId xmlns:a16="http://schemas.microsoft.com/office/drawing/2014/main" id="{BD2277D0-C8B1-4609-A34C-E3924FB99B74}"/>
                    </a:ext>
                  </a:extLst>
                </p:cNvPr>
                <p:cNvSpPr>
                  <a:spLocks noChangeAspect="1" noChangeArrowheads="1" noTextEdit="1"/>
                </p:cNvSpPr>
                <p:nvPr/>
              </p:nvSpPr>
              <p:spPr bwMode="auto">
                <a:xfrm>
                  <a:off x="4560" y="2506"/>
                  <a:ext cx="28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Arial" panose="020B0604020202020204" pitchFamily="34" charset="0"/>
                    <a:cs typeface="Arial" panose="020B0604020202020204" pitchFamily="34" charset="0"/>
                  </a:endParaRPr>
                </a:p>
              </p:txBody>
            </p:sp>
            <p:sp>
              <p:nvSpPr>
                <p:cNvPr id="58" name="Oval 153">
                  <a:extLst>
                    <a:ext uri="{FF2B5EF4-FFF2-40B4-BE49-F238E27FC236}">
                      <a16:creationId xmlns:a16="http://schemas.microsoft.com/office/drawing/2014/main" id="{570F7167-F457-40D4-A09C-A0165B3AF3D3}"/>
                    </a:ext>
                  </a:extLst>
                </p:cNvPr>
                <p:cNvSpPr>
                  <a:spLocks noChangeArrowheads="1"/>
                </p:cNvSpPr>
                <p:nvPr/>
              </p:nvSpPr>
              <p:spPr bwMode="auto">
                <a:xfrm>
                  <a:off x="4613" y="2557"/>
                  <a:ext cx="185" cy="18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Arial" panose="020B0604020202020204" pitchFamily="34" charset="0"/>
                    <a:cs typeface="Arial" panose="020B0604020202020204" pitchFamily="34" charset="0"/>
                  </a:endParaRPr>
                </a:p>
              </p:txBody>
            </p:sp>
            <p:sp>
              <p:nvSpPr>
                <p:cNvPr id="59" name="Freeform 154">
                  <a:extLst>
                    <a:ext uri="{FF2B5EF4-FFF2-40B4-BE49-F238E27FC236}">
                      <a16:creationId xmlns:a16="http://schemas.microsoft.com/office/drawing/2014/main" id="{C2EB71FB-975F-42B7-8A90-757163BEAEAA}"/>
                    </a:ext>
                  </a:extLst>
                </p:cNvPr>
                <p:cNvSpPr>
                  <a:spLocks/>
                </p:cNvSpPr>
                <p:nvPr/>
              </p:nvSpPr>
              <p:spPr bwMode="auto">
                <a:xfrm>
                  <a:off x="4647" y="2605"/>
                  <a:ext cx="110" cy="90"/>
                </a:xfrm>
                <a:custGeom>
                  <a:avLst/>
                  <a:gdLst>
                    <a:gd name="T0" fmla="*/ 110 w 110"/>
                    <a:gd name="T1" fmla="*/ 12 h 90"/>
                    <a:gd name="T2" fmla="*/ 98 w 110"/>
                    <a:gd name="T3" fmla="*/ 0 h 90"/>
                    <a:gd name="T4" fmla="*/ 33 w 110"/>
                    <a:gd name="T5" fmla="*/ 65 h 90"/>
                    <a:gd name="T6" fmla="*/ 14 w 110"/>
                    <a:gd name="T7" fmla="*/ 45 h 90"/>
                    <a:gd name="T8" fmla="*/ 0 w 110"/>
                    <a:gd name="T9" fmla="*/ 57 h 90"/>
                    <a:gd name="T10" fmla="*/ 33 w 110"/>
                    <a:gd name="T11" fmla="*/ 90 h 90"/>
                    <a:gd name="T12" fmla="*/ 110 w 110"/>
                    <a:gd name="T13" fmla="*/ 12 h 90"/>
                  </a:gdLst>
                  <a:ahLst/>
                  <a:cxnLst>
                    <a:cxn ang="0">
                      <a:pos x="T0" y="T1"/>
                    </a:cxn>
                    <a:cxn ang="0">
                      <a:pos x="T2" y="T3"/>
                    </a:cxn>
                    <a:cxn ang="0">
                      <a:pos x="T4" y="T5"/>
                    </a:cxn>
                    <a:cxn ang="0">
                      <a:pos x="T6" y="T7"/>
                    </a:cxn>
                    <a:cxn ang="0">
                      <a:pos x="T8" y="T9"/>
                    </a:cxn>
                    <a:cxn ang="0">
                      <a:pos x="T10" y="T11"/>
                    </a:cxn>
                    <a:cxn ang="0">
                      <a:pos x="T12" y="T13"/>
                    </a:cxn>
                  </a:cxnLst>
                  <a:rect l="0" t="0" r="r" b="b"/>
                  <a:pathLst>
                    <a:path w="110" h="90">
                      <a:moveTo>
                        <a:pt x="110" y="12"/>
                      </a:moveTo>
                      <a:lnTo>
                        <a:pt x="98" y="0"/>
                      </a:lnTo>
                      <a:lnTo>
                        <a:pt x="33" y="65"/>
                      </a:lnTo>
                      <a:lnTo>
                        <a:pt x="14" y="45"/>
                      </a:lnTo>
                      <a:lnTo>
                        <a:pt x="0" y="57"/>
                      </a:lnTo>
                      <a:lnTo>
                        <a:pt x="33" y="90"/>
                      </a:lnTo>
                      <a:lnTo>
                        <a:pt x="110" y="12"/>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Arial" panose="020B0604020202020204" pitchFamily="34" charset="0"/>
                    <a:cs typeface="Arial" panose="020B0604020202020204" pitchFamily="34" charset="0"/>
                  </a:endParaRPr>
                </a:p>
              </p:txBody>
            </p:sp>
            <p:sp>
              <p:nvSpPr>
                <p:cNvPr id="60" name="Freeform 155">
                  <a:extLst>
                    <a:ext uri="{FF2B5EF4-FFF2-40B4-BE49-F238E27FC236}">
                      <a16:creationId xmlns:a16="http://schemas.microsoft.com/office/drawing/2014/main" id="{91F74B3B-17C4-4F2F-B22E-1F94B6AE0BDC}"/>
                    </a:ext>
                  </a:extLst>
                </p:cNvPr>
                <p:cNvSpPr>
                  <a:spLocks/>
                </p:cNvSpPr>
                <p:nvPr/>
              </p:nvSpPr>
              <p:spPr bwMode="auto">
                <a:xfrm>
                  <a:off x="4790" y="2658"/>
                  <a:ext cx="59" cy="88"/>
                </a:xfrm>
                <a:custGeom>
                  <a:avLst/>
                  <a:gdLst>
                    <a:gd name="T0" fmla="*/ 14 w 39"/>
                    <a:gd name="T1" fmla="*/ 59 h 59"/>
                    <a:gd name="T2" fmla="*/ 39 w 39"/>
                    <a:gd name="T3" fmla="*/ 0 h 59"/>
                    <a:gd name="T4" fmla="*/ 19 w 39"/>
                    <a:gd name="T5" fmla="*/ 0 h 59"/>
                    <a:gd name="T6" fmla="*/ 0 w 39"/>
                    <a:gd name="T7" fmla="*/ 45 h 59"/>
                    <a:gd name="T8" fmla="*/ 14 w 39"/>
                    <a:gd name="T9" fmla="*/ 59 h 59"/>
                  </a:gdLst>
                  <a:ahLst/>
                  <a:cxnLst>
                    <a:cxn ang="0">
                      <a:pos x="T0" y="T1"/>
                    </a:cxn>
                    <a:cxn ang="0">
                      <a:pos x="T2" y="T3"/>
                    </a:cxn>
                    <a:cxn ang="0">
                      <a:pos x="T4" y="T5"/>
                    </a:cxn>
                    <a:cxn ang="0">
                      <a:pos x="T6" y="T7"/>
                    </a:cxn>
                    <a:cxn ang="0">
                      <a:pos x="T8" y="T9"/>
                    </a:cxn>
                  </a:cxnLst>
                  <a:rect l="0" t="0" r="r" b="b"/>
                  <a:pathLst>
                    <a:path w="39" h="59">
                      <a:moveTo>
                        <a:pt x="14" y="59"/>
                      </a:moveTo>
                      <a:cubicBezTo>
                        <a:pt x="28" y="43"/>
                        <a:pt x="37" y="23"/>
                        <a:pt x="39" y="0"/>
                      </a:cubicBezTo>
                      <a:cubicBezTo>
                        <a:pt x="19" y="0"/>
                        <a:pt x="19" y="0"/>
                        <a:pt x="19" y="0"/>
                      </a:cubicBezTo>
                      <a:cubicBezTo>
                        <a:pt x="18" y="17"/>
                        <a:pt x="11" y="33"/>
                        <a:pt x="0" y="45"/>
                      </a:cubicBezTo>
                      <a:lnTo>
                        <a:pt x="14" y="5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Arial" panose="020B0604020202020204" pitchFamily="34" charset="0"/>
                    <a:cs typeface="Arial" panose="020B0604020202020204" pitchFamily="34" charset="0"/>
                  </a:endParaRPr>
                </a:p>
              </p:txBody>
            </p:sp>
            <p:sp>
              <p:nvSpPr>
                <p:cNvPr id="61" name="Freeform 156">
                  <a:extLst>
                    <a:ext uri="{FF2B5EF4-FFF2-40B4-BE49-F238E27FC236}">
                      <a16:creationId xmlns:a16="http://schemas.microsoft.com/office/drawing/2014/main" id="{31889AAB-6A91-4B63-8338-E5A0BE6B6B12}"/>
                    </a:ext>
                  </a:extLst>
                </p:cNvPr>
                <p:cNvSpPr>
                  <a:spLocks/>
                </p:cNvSpPr>
                <p:nvPr/>
              </p:nvSpPr>
              <p:spPr bwMode="auto">
                <a:xfrm>
                  <a:off x="4560" y="2554"/>
                  <a:ext cx="59" cy="89"/>
                </a:xfrm>
                <a:custGeom>
                  <a:avLst/>
                  <a:gdLst>
                    <a:gd name="T0" fmla="*/ 25 w 39"/>
                    <a:gd name="T1" fmla="*/ 0 h 59"/>
                    <a:gd name="T2" fmla="*/ 0 w 39"/>
                    <a:gd name="T3" fmla="*/ 59 h 59"/>
                    <a:gd name="T4" fmla="*/ 21 w 39"/>
                    <a:gd name="T5" fmla="*/ 59 h 59"/>
                    <a:gd name="T6" fmla="*/ 39 w 39"/>
                    <a:gd name="T7" fmla="*/ 14 h 59"/>
                    <a:gd name="T8" fmla="*/ 25 w 39"/>
                    <a:gd name="T9" fmla="*/ 0 h 59"/>
                  </a:gdLst>
                  <a:ahLst/>
                  <a:cxnLst>
                    <a:cxn ang="0">
                      <a:pos x="T0" y="T1"/>
                    </a:cxn>
                    <a:cxn ang="0">
                      <a:pos x="T2" y="T3"/>
                    </a:cxn>
                    <a:cxn ang="0">
                      <a:pos x="T4" y="T5"/>
                    </a:cxn>
                    <a:cxn ang="0">
                      <a:pos x="T6" y="T7"/>
                    </a:cxn>
                    <a:cxn ang="0">
                      <a:pos x="T8" y="T9"/>
                    </a:cxn>
                  </a:cxnLst>
                  <a:rect l="0" t="0" r="r" b="b"/>
                  <a:pathLst>
                    <a:path w="39" h="59">
                      <a:moveTo>
                        <a:pt x="25" y="0"/>
                      </a:moveTo>
                      <a:cubicBezTo>
                        <a:pt x="10" y="16"/>
                        <a:pt x="1" y="36"/>
                        <a:pt x="0" y="59"/>
                      </a:cubicBezTo>
                      <a:cubicBezTo>
                        <a:pt x="21" y="59"/>
                        <a:pt x="21" y="59"/>
                        <a:pt x="21" y="59"/>
                      </a:cubicBezTo>
                      <a:cubicBezTo>
                        <a:pt x="22" y="42"/>
                        <a:pt x="29" y="27"/>
                        <a:pt x="39" y="14"/>
                      </a:cubicBezTo>
                      <a:lnTo>
                        <a:pt x="25"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Arial" panose="020B0604020202020204" pitchFamily="34" charset="0"/>
                    <a:cs typeface="Arial" panose="020B0604020202020204" pitchFamily="34" charset="0"/>
                  </a:endParaRPr>
                </a:p>
              </p:txBody>
            </p:sp>
            <p:sp>
              <p:nvSpPr>
                <p:cNvPr id="62" name="Freeform 157">
                  <a:extLst>
                    <a:ext uri="{FF2B5EF4-FFF2-40B4-BE49-F238E27FC236}">
                      <a16:creationId xmlns:a16="http://schemas.microsoft.com/office/drawing/2014/main" id="{9FA6DD01-197D-440F-8011-E4B264075A31}"/>
                    </a:ext>
                  </a:extLst>
                </p:cNvPr>
                <p:cNvSpPr>
                  <a:spLocks/>
                </p:cNvSpPr>
                <p:nvPr/>
              </p:nvSpPr>
              <p:spPr bwMode="auto">
                <a:xfrm>
                  <a:off x="4608" y="2736"/>
                  <a:ext cx="89" cy="58"/>
                </a:xfrm>
                <a:custGeom>
                  <a:avLst/>
                  <a:gdLst>
                    <a:gd name="T0" fmla="*/ 0 w 59"/>
                    <a:gd name="T1" fmla="*/ 15 h 39"/>
                    <a:gd name="T2" fmla="*/ 59 w 59"/>
                    <a:gd name="T3" fmla="*/ 39 h 39"/>
                    <a:gd name="T4" fmla="*/ 59 w 59"/>
                    <a:gd name="T5" fmla="*/ 19 h 39"/>
                    <a:gd name="T6" fmla="*/ 14 w 59"/>
                    <a:gd name="T7" fmla="*/ 0 h 39"/>
                    <a:gd name="T8" fmla="*/ 0 w 59"/>
                    <a:gd name="T9" fmla="*/ 15 h 39"/>
                  </a:gdLst>
                  <a:ahLst/>
                  <a:cxnLst>
                    <a:cxn ang="0">
                      <a:pos x="T0" y="T1"/>
                    </a:cxn>
                    <a:cxn ang="0">
                      <a:pos x="T2" y="T3"/>
                    </a:cxn>
                    <a:cxn ang="0">
                      <a:pos x="T4" y="T5"/>
                    </a:cxn>
                    <a:cxn ang="0">
                      <a:pos x="T6" y="T7"/>
                    </a:cxn>
                    <a:cxn ang="0">
                      <a:pos x="T8" y="T9"/>
                    </a:cxn>
                  </a:cxnLst>
                  <a:rect l="0" t="0" r="r" b="b"/>
                  <a:pathLst>
                    <a:path w="59" h="39">
                      <a:moveTo>
                        <a:pt x="0" y="15"/>
                      </a:moveTo>
                      <a:cubicBezTo>
                        <a:pt x="16" y="29"/>
                        <a:pt x="36" y="38"/>
                        <a:pt x="59" y="39"/>
                      </a:cubicBezTo>
                      <a:cubicBezTo>
                        <a:pt x="59" y="19"/>
                        <a:pt x="59" y="19"/>
                        <a:pt x="59" y="19"/>
                      </a:cubicBezTo>
                      <a:cubicBezTo>
                        <a:pt x="42" y="18"/>
                        <a:pt x="26" y="11"/>
                        <a:pt x="14" y="0"/>
                      </a:cubicBezTo>
                      <a:lnTo>
                        <a:pt x="0" y="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Arial" panose="020B0604020202020204" pitchFamily="34" charset="0"/>
                    <a:cs typeface="Arial" panose="020B0604020202020204" pitchFamily="34" charset="0"/>
                  </a:endParaRPr>
                </a:p>
              </p:txBody>
            </p:sp>
            <p:sp>
              <p:nvSpPr>
                <p:cNvPr id="63" name="Freeform 158">
                  <a:extLst>
                    <a:ext uri="{FF2B5EF4-FFF2-40B4-BE49-F238E27FC236}">
                      <a16:creationId xmlns:a16="http://schemas.microsoft.com/office/drawing/2014/main" id="{794CAC05-787D-45AC-BFBD-BA5D936A134D}"/>
                    </a:ext>
                  </a:extLst>
                </p:cNvPr>
                <p:cNvSpPr>
                  <a:spLocks/>
                </p:cNvSpPr>
                <p:nvPr/>
              </p:nvSpPr>
              <p:spPr bwMode="auto">
                <a:xfrm>
                  <a:off x="4560" y="2658"/>
                  <a:ext cx="59" cy="88"/>
                </a:xfrm>
                <a:custGeom>
                  <a:avLst/>
                  <a:gdLst>
                    <a:gd name="T0" fmla="*/ 0 w 39"/>
                    <a:gd name="T1" fmla="*/ 0 h 59"/>
                    <a:gd name="T2" fmla="*/ 25 w 39"/>
                    <a:gd name="T3" fmla="*/ 59 h 59"/>
                    <a:gd name="T4" fmla="*/ 39 w 39"/>
                    <a:gd name="T5" fmla="*/ 45 h 59"/>
                    <a:gd name="T6" fmla="*/ 21 w 39"/>
                    <a:gd name="T7" fmla="*/ 0 h 59"/>
                    <a:gd name="T8" fmla="*/ 0 w 39"/>
                    <a:gd name="T9" fmla="*/ 0 h 59"/>
                  </a:gdLst>
                  <a:ahLst/>
                  <a:cxnLst>
                    <a:cxn ang="0">
                      <a:pos x="T0" y="T1"/>
                    </a:cxn>
                    <a:cxn ang="0">
                      <a:pos x="T2" y="T3"/>
                    </a:cxn>
                    <a:cxn ang="0">
                      <a:pos x="T4" y="T5"/>
                    </a:cxn>
                    <a:cxn ang="0">
                      <a:pos x="T6" y="T7"/>
                    </a:cxn>
                    <a:cxn ang="0">
                      <a:pos x="T8" y="T9"/>
                    </a:cxn>
                  </a:cxnLst>
                  <a:rect l="0" t="0" r="r" b="b"/>
                  <a:pathLst>
                    <a:path w="39" h="59">
                      <a:moveTo>
                        <a:pt x="0" y="0"/>
                      </a:moveTo>
                      <a:cubicBezTo>
                        <a:pt x="1" y="23"/>
                        <a:pt x="10" y="44"/>
                        <a:pt x="25" y="59"/>
                      </a:cubicBezTo>
                      <a:cubicBezTo>
                        <a:pt x="39" y="45"/>
                        <a:pt x="39" y="45"/>
                        <a:pt x="39" y="45"/>
                      </a:cubicBezTo>
                      <a:cubicBezTo>
                        <a:pt x="28" y="33"/>
                        <a:pt x="22" y="17"/>
                        <a:pt x="21"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Arial" panose="020B0604020202020204" pitchFamily="34" charset="0"/>
                    <a:cs typeface="Arial" panose="020B0604020202020204" pitchFamily="34" charset="0"/>
                  </a:endParaRPr>
                </a:p>
              </p:txBody>
            </p:sp>
            <p:sp>
              <p:nvSpPr>
                <p:cNvPr id="64" name="Freeform 159">
                  <a:extLst>
                    <a:ext uri="{FF2B5EF4-FFF2-40B4-BE49-F238E27FC236}">
                      <a16:creationId xmlns:a16="http://schemas.microsoft.com/office/drawing/2014/main" id="{CF8ED43F-6A55-426C-BFC5-171CF5292303}"/>
                    </a:ext>
                  </a:extLst>
                </p:cNvPr>
                <p:cNvSpPr>
                  <a:spLocks/>
                </p:cNvSpPr>
                <p:nvPr/>
              </p:nvSpPr>
              <p:spPr bwMode="auto">
                <a:xfrm>
                  <a:off x="4790" y="2554"/>
                  <a:ext cx="59" cy="89"/>
                </a:xfrm>
                <a:custGeom>
                  <a:avLst/>
                  <a:gdLst>
                    <a:gd name="T0" fmla="*/ 14 w 39"/>
                    <a:gd name="T1" fmla="*/ 0 h 59"/>
                    <a:gd name="T2" fmla="*/ 0 w 39"/>
                    <a:gd name="T3" fmla="*/ 14 h 59"/>
                    <a:gd name="T4" fmla="*/ 19 w 39"/>
                    <a:gd name="T5" fmla="*/ 59 h 59"/>
                    <a:gd name="T6" fmla="*/ 39 w 39"/>
                    <a:gd name="T7" fmla="*/ 59 h 59"/>
                    <a:gd name="T8" fmla="*/ 14 w 39"/>
                    <a:gd name="T9" fmla="*/ 0 h 59"/>
                  </a:gdLst>
                  <a:ahLst/>
                  <a:cxnLst>
                    <a:cxn ang="0">
                      <a:pos x="T0" y="T1"/>
                    </a:cxn>
                    <a:cxn ang="0">
                      <a:pos x="T2" y="T3"/>
                    </a:cxn>
                    <a:cxn ang="0">
                      <a:pos x="T4" y="T5"/>
                    </a:cxn>
                    <a:cxn ang="0">
                      <a:pos x="T6" y="T7"/>
                    </a:cxn>
                    <a:cxn ang="0">
                      <a:pos x="T8" y="T9"/>
                    </a:cxn>
                  </a:cxnLst>
                  <a:rect l="0" t="0" r="r" b="b"/>
                  <a:pathLst>
                    <a:path w="39" h="59">
                      <a:moveTo>
                        <a:pt x="14" y="0"/>
                      </a:moveTo>
                      <a:cubicBezTo>
                        <a:pt x="0" y="14"/>
                        <a:pt x="0" y="14"/>
                        <a:pt x="0" y="14"/>
                      </a:cubicBezTo>
                      <a:cubicBezTo>
                        <a:pt x="11" y="26"/>
                        <a:pt x="18" y="42"/>
                        <a:pt x="19" y="59"/>
                      </a:cubicBezTo>
                      <a:cubicBezTo>
                        <a:pt x="39" y="59"/>
                        <a:pt x="39" y="59"/>
                        <a:pt x="39" y="59"/>
                      </a:cubicBezTo>
                      <a:cubicBezTo>
                        <a:pt x="37" y="37"/>
                        <a:pt x="28" y="16"/>
                        <a:pt x="14"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Arial" panose="020B0604020202020204" pitchFamily="34" charset="0"/>
                    <a:cs typeface="Arial" panose="020B0604020202020204" pitchFamily="34" charset="0"/>
                  </a:endParaRPr>
                </a:p>
              </p:txBody>
            </p:sp>
            <p:sp>
              <p:nvSpPr>
                <p:cNvPr id="65" name="Freeform 160">
                  <a:extLst>
                    <a:ext uri="{FF2B5EF4-FFF2-40B4-BE49-F238E27FC236}">
                      <a16:creationId xmlns:a16="http://schemas.microsoft.com/office/drawing/2014/main" id="{1D94A061-BD24-49D0-A79E-91BB52977CC0}"/>
                    </a:ext>
                  </a:extLst>
                </p:cNvPr>
                <p:cNvSpPr>
                  <a:spLocks/>
                </p:cNvSpPr>
                <p:nvPr/>
              </p:nvSpPr>
              <p:spPr bwMode="auto">
                <a:xfrm>
                  <a:off x="4712" y="2736"/>
                  <a:ext cx="89" cy="58"/>
                </a:xfrm>
                <a:custGeom>
                  <a:avLst/>
                  <a:gdLst>
                    <a:gd name="T0" fmla="*/ 0 w 59"/>
                    <a:gd name="T1" fmla="*/ 39 h 39"/>
                    <a:gd name="T2" fmla="*/ 59 w 59"/>
                    <a:gd name="T3" fmla="*/ 14 h 39"/>
                    <a:gd name="T4" fmla="*/ 45 w 59"/>
                    <a:gd name="T5" fmla="*/ 0 h 39"/>
                    <a:gd name="T6" fmla="*/ 0 w 59"/>
                    <a:gd name="T7" fmla="*/ 19 h 39"/>
                    <a:gd name="T8" fmla="*/ 0 w 59"/>
                    <a:gd name="T9" fmla="*/ 39 h 39"/>
                  </a:gdLst>
                  <a:ahLst/>
                  <a:cxnLst>
                    <a:cxn ang="0">
                      <a:pos x="T0" y="T1"/>
                    </a:cxn>
                    <a:cxn ang="0">
                      <a:pos x="T2" y="T3"/>
                    </a:cxn>
                    <a:cxn ang="0">
                      <a:pos x="T4" y="T5"/>
                    </a:cxn>
                    <a:cxn ang="0">
                      <a:pos x="T6" y="T7"/>
                    </a:cxn>
                    <a:cxn ang="0">
                      <a:pos x="T8" y="T9"/>
                    </a:cxn>
                  </a:cxnLst>
                  <a:rect l="0" t="0" r="r" b="b"/>
                  <a:pathLst>
                    <a:path w="59" h="39">
                      <a:moveTo>
                        <a:pt x="0" y="39"/>
                      </a:moveTo>
                      <a:cubicBezTo>
                        <a:pt x="23" y="38"/>
                        <a:pt x="43" y="29"/>
                        <a:pt x="59" y="14"/>
                      </a:cubicBezTo>
                      <a:cubicBezTo>
                        <a:pt x="45" y="0"/>
                        <a:pt x="45" y="0"/>
                        <a:pt x="45" y="0"/>
                      </a:cubicBezTo>
                      <a:cubicBezTo>
                        <a:pt x="33" y="11"/>
                        <a:pt x="17" y="18"/>
                        <a:pt x="0" y="19"/>
                      </a:cubicBezTo>
                      <a:lnTo>
                        <a:pt x="0" y="3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Arial" panose="020B0604020202020204" pitchFamily="34" charset="0"/>
                    <a:cs typeface="Arial" panose="020B0604020202020204" pitchFamily="34" charset="0"/>
                  </a:endParaRPr>
                </a:p>
              </p:txBody>
            </p:sp>
            <p:sp>
              <p:nvSpPr>
                <p:cNvPr id="66" name="Freeform 161">
                  <a:extLst>
                    <a:ext uri="{FF2B5EF4-FFF2-40B4-BE49-F238E27FC236}">
                      <a16:creationId xmlns:a16="http://schemas.microsoft.com/office/drawing/2014/main" id="{14DFA4BD-9AA2-4802-8EB6-F68A54F34F7C}"/>
                    </a:ext>
                  </a:extLst>
                </p:cNvPr>
                <p:cNvSpPr>
                  <a:spLocks/>
                </p:cNvSpPr>
                <p:nvPr/>
              </p:nvSpPr>
              <p:spPr bwMode="auto">
                <a:xfrm>
                  <a:off x="4712" y="2508"/>
                  <a:ext cx="89" cy="57"/>
                </a:xfrm>
                <a:custGeom>
                  <a:avLst/>
                  <a:gdLst>
                    <a:gd name="T0" fmla="*/ 0 w 59"/>
                    <a:gd name="T1" fmla="*/ 0 h 38"/>
                    <a:gd name="T2" fmla="*/ 0 w 59"/>
                    <a:gd name="T3" fmla="*/ 20 h 38"/>
                    <a:gd name="T4" fmla="*/ 45 w 59"/>
                    <a:gd name="T5" fmla="*/ 38 h 38"/>
                    <a:gd name="T6" fmla="*/ 59 w 59"/>
                    <a:gd name="T7" fmla="*/ 24 h 38"/>
                    <a:gd name="T8" fmla="*/ 0 w 59"/>
                    <a:gd name="T9" fmla="*/ 0 h 38"/>
                  </a:gdLst>
                  <a:ahLst/>
                  <a:cxnLst>
                    <a:cxn ang="0">
                      <a:pos x="T0" y="T1"/>
                    </a:cxn>
                    <a:cxn ang="0">
                      <a:pos x="T2" y="T3"/>
                    </a:cxn>
                    <a:cxn ang="0">
                      <a:pos x="T4" y="T5"/>
                    </a:cxn>
                    <a:cxn ang="0">
                      <a:pos x="T6" y="T7"/>
                    </a:cxn>
                    <a:cxn ang="0">
                      <a:pos x="T8" y="T9"/>
                    </a:cxn>
                  </a:cxnLst>
                  <a:rect l="0" t="0" r="r" b="b"/>
                  <a:pathLst>
                    <a:path w="59" h="38">
                      <a:moveTo>
                        <a:pt x="0" y="0"/>
                      </a:moveTo>
                      <a:cubicBezTo>
                        <a:pt x="0" y="20"/>
                        <a:pt x="0" y="20"/>
                        <a:pt x="0" y="20"/>
                      </a:cubicBezTo>
                      <a:cubicBezTo>
                        <a:pt x="17" y="21"/>
                        <a:pt x="33" y="28"/>
                        <a:pt x="45" y="38"/>
                      </a:cubicBezTo>
                      <a:cubicBezTo>
                        <a:pt x="59" y="24"/>
                        <a:pt x="59" y="24"/>
                        <a:pt x="59" y="24"/>
                      </a:cubicBezTo>
                      <a:cubicBezTo>
                        <a:pt x="43" y="10"/>
                        <a:pt x="23" y="1"/>
                        <a:pt x="0"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Arial" panose="020B0604020202020204" pitchFamily="34" charset="0"/>
                    <a:cs typeface="Arial" panose="020B0604020202020204" pitchFamily="34" charset="0"/>
                  </a:endParaRPr>
                </a:p>
              </p:txBody>
            </p:sp>
            <p:sp>
              <p:nvSpPr>
                <p:cNvPr id="67" name="Freeform 162">
                  <a:extLst>
                    <a:ext uri="{FF2B5EF4-FFF2-40B4-BE49-F238E27FC236}">
                      <a16:creationId xmlns:a16="http://schemas.microsoft.com/office/drawing/2014/main" id="{714FF01B-6C63-44F3-81A8-4C2417F4C458}"/>
                    </a:ext>
                  </a:extLst>
                </p:cNvPr>
                <p:cNvSpPr>
                  <a:spLocks/>
                </p:cNvSpPr>
                <p:nvPr/>
              </p:nvSpPr>
              <p:spPr bwMode="auto">
                <a:xfrm>
                  <a:off x="4608" y="2508"/>
                  <a:ext cx="89" cy="57"/>
                </a:xfrm>
                <a:custGeom>
                  <a:avLst/>
                  <a:gdLst>
                    <a:gd name="T0" fmla="*/ 59 w 59"/>
                    <a:gd name="T1" fmla="*/ 0 h 38"/>
                    <a:gd name="T2" fmla="*/ 0 w 59"/>
                    <a:gd name="T3" fmla="*/ 24 h 38"/>
                    <a:gd name="T4" fmla="*/ 14 w 59"/>
                    <a:gd name="T5" fmla="*/ 38 h 38"/>
                    <a:gd name="T6" fmla="*/ 59 w 59"/>
                    <a:gd name="T7" fmla="*/ 20 h 38"/>
                    <a:gd name="T8" fmla="*/ 59 w 59"/>
                    <a:gd name="T9" fmla="*/ 0 h 38"/>
                  </a:gdLst>
                  <a:ahLst/>
                  <a:cxnLst>
                    <a:cxn ang="0">
                      <a:pos x="T0" y="T1"/>
                    </a:cxn>
                    <a:cxn ang="0">
                      <a:pos x="T2" y="T3"/>
                    </a:cxn>
                    <a:cxn ang="0">
                      <a:pos x="T4" y="T5"/>
                    </a:cxn>
                    <a:cxn ang="0">
                      <a:pos x="T6" y="T7"/>
                    </a:cxn>
                    <a:cxn ang="0">
                      <a:pos x="T8" y="T9"/>
                    </a:cxn>
                  </a:cxnLst>
                  <a:rect l="0" t="0" r="r" b="b"/>
                  <a:pathLst>
                    <a:path w="59" h="38">
                      <a:moveTo>
                        <a:pt x="59" y="0"/>
                      </a:moveTo>
                      <a:cubicBezTo>
                        <a:pt x="36" y="1"/>
                        <a:pt x="16" y="10"/>
                        <a:pt x="0" y="24"/>
                      </a:cubicBezTo>
                      <a:cubicBezTo>
                        <a:pt x="14" y="38"/>
                        <a:pt x="14" y="38"/>
                        <a:pt x="14" y="38"/>
                      </a:cubicBezTo>
                      <a:cubicBezTo>
                        <a:pt x="27" y="28"/>
                        <a:pt x="42" y="21"/>
                        <a:pt x="59" y="20"/>
                      </a:cubicBezTo>
                      <a:cubicBezTo>
                        <a:pt x="59" y="0"/>
                        <a:pt x="59" y="0"/>
                        <a:pt x="59"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Arial" panose="020B0604020202020204" pitchFamily="34" charset="0"/>
                    <a:cs typeface="Arial" panose="020B0604020202020204" pitchFamily="34" charset="0"/>
                  </a:endParaRPr>
                </a:p>
              </p:txBody>
            </p:sp>
          </p:grpSp>
        </p:grpSp>
        <p:sp>
          <p:nvSpPr>
            <p:cNvPr id="16" name="Oval 15">
              <a:extLst>
                <a:ext uri="{FF2B5EF4-FFF2-40B4-BE49-F238E27FC236}">
                  <a16:creationId xmlns:a16="http://schemas.microsoft.com/office/drawing/2014/main" id="{647E266C-BF70-4C4A-A578-D8A562C1C129}"/>
                </a:ext>
              </a:extLst>
            </p:cNvPr>
            <p:cNvSpPr/>
            <p:nvPr/>
          </p:nvSpPr>
          <p:spPr>
            <a:xfrm>
              <a:off x="11037873" y="2934472"/>
              <a:ext cx="830042" cy="825264"/>
            </a:xfrm>
            <a:prstGeom prst="ellipse">
              <a:avLst/>
            </a:prstGeom>
            <a:solidFill>
              <a:srgbClr val="F0F0F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0F0F0"/>
                </a:solidFill>
                <a:effectLst/>
                <a:uLnTx/>
                <a:uFillTx/>
                <a:latin typeface="Arial" panose="020B0604020202020204" pitchFamily="34" charset="0"/>
                <a:cs typeface="Arial" panose="020B0604020202020204" pitchFamily="34" charset="0"/>
              </a:endParaRPr>
            </a:p>
          </p:txBody>
        </p:sp>
        <p:grpSp>
          <p:nvGrpSpPr>
            <p:cNvPr id="18" name="Group 17" descr="test">
              <a:extLst>
                <a:ext uri="{FF2B5EF4-FFF2-40B4-BE49-F238E27FC236}">
                  <a16:creationId xmlns:a16="http://schemas.microsoft.com/office/drawing/2014/main" id="{67CED96B-CBDE-4BDE-B23E-E2F704374AA3}"/>
                </a:ext>
              </a:extLst>
            </p:cNvPr>
            <p:cNvGrpSpPr/>
            <p:nvPr/>
          </p:nvGrpSpPr>
          <p:grpSpPr>
            <a:xfrm>
              <a:off x="11222189" y="3279449"/>
              <a:ext cx="335416" cy="333676"/>
              <a:chOff x="4486289" y="2163470"/>
              <a:chExt cx="406192" cy="406193"/>
            </a:xfrm>
          </p:grpSpPr>
          <p:sp>
            <p:nvSpPr>
              <p:cNvPr id="23" name="Rectangle 251">
                <a:extLst>
                  <a:ext uri="{FF2B5EF4-FFF2-40B4-BE49-F238E27FC236}">
                    <a16:creationId xmlns:a16="http://schemas.microsoft.com/office/drawing/2014/main" id="{70C012FA-CC78-49AB-83CF-A1E79B43F18C}"/>
                  </a:ext>
                </a:extLst>
              </p:cNvPr>
              <p:cNvSpPr>
                <a:spLocks noChangeArrowheads="1"/>
              </p:cNvSpPr>
              <p:nvPr/>
            </p:nvSpPr>
            <p:spPr bwMode="auto">
              <a:xfrm>
                <a:off x="4486289" y="2163470"/>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Arial" panose="020B0604020202020204" pitchFamily="34" charset="0"/>
                  <a:cs typeface="Arial" panose="020B0604020202020204" pitchFamily="34" charset="0"/>
                </a:endParaRPr>
              </a:p>
            </p:txBody>
          </p:sp>
          <p:sp>
            <p:nvSpPr>
              <p:cNvPr id="24" name="Rectangle 252">
                <a:extLst>
                  <a:ext uri="{FF2B5EF4-FFF2-40B4-BE49-F238E27FC236}">
                    <a16:creationId xmlns:a16="http://schemas.microsoft.com/office/drawing/2014/main" id="{681A810A-07D4-4034-A225-891D2BF18703}"/>
                  </a:ext>
                </a:extLst>
              </p:cNvPr>
              <p:cNvSpPr>
                <a:spLocks noChangeArrowheads="1"/>
              </p:cNvSpPr>
              <p:nvPr/>
            </p:nvSpPr>
            <p:spPr bwMode="auto">
              <a:xfrm>
                <a:off x="4486289" y="2224166"/>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Arial" panose="020B0604020202020204" pitchFamily="34" charset="0"/>
                  <a:cs typeface="Arial" panose="020B0604020202020204" pitchFamily="34" charset="0"/>
                </a:endParaRPr>
              </a:p>
            </p:txBody>
          </p:sp>
          <p:sp>
            <p:nvSpPr>
              <p:cNvPr id="25" name="Rectangle 253">
                <a:extLst>
                  <a:ext uri="{FF2B5EF4-FFF2-40B4-BE49-F238E27FC236}">
                    <a16:creationId xmlns:a16="http://schemas.microsoft.com/office/drawing/2014/main" id="{5FC514B9-F227-45E6-8FF4-12FD4153AE65}"/>
                  </a:ext>
                </a:extLst>
              </p:cNvPr>
              <p:cNvSpPr>
                <a:spLocks noChangeArrowheads="1"/>
              </p:cNvSpPr>
              <p:nvPr/>
            </p:nvSpPr>
            <p:spPr bwMode="auto">
              <a:xfrm>
                <a:off x="4668375" y="2224166"/>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Arial" panose="020B0604020202020204" pitchFamily="34" charset="0"/>
                  <a:cs typeface="Arial" panose="020B0604020202020204" pitchFamily="34" charset="0"/>
                </a:endParaRPr>
              </a:p>
            </p:txBody>
          </p:sp>
          <p:sp>
            <p:nvSpPr>
              <p:cNvPr id="26" name="Rectangle 254">
                <a:extLst>
                  <a:ext uri="{FF2B5EF4-FFF2-40B4-BE49-F238E27FC236}">
                    <a16:creationId xmlns:a16="http://schemas.microsoft.com/office/drawing/2014/main" id="{645E7911-76A9-42A0-ADC4-41E0CF1F77C0}"/>
                  </a:ext>
                </a:extLst>
              </p:cNvPr>
              <p:cNvSpPr>
                <a:spLocks noChangeArrowheads="1"/>
              </p:cNvSpPr>
              <p:nvPr/>
            </p:nvSpPr>
            <p:spPr bwMode="auto">
              <a:xfrm>
                <a:off x="4729071" y="2224166"/>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Arial" panose="020B0604020202020204" pitchFamily="34" charset="0"/>
                  <a:cs typeface="Arial" panose="020B0604020202020204" pitchFamily="34" charset="0"/>
                </a:endParaRPr>
              </a:p>
            </p:txBody>
          </p:sp>
          <p:sp>
            <p:nvSpPr>
              <p:cNvPr id="27" name="Rectangle 255">
                <a:extLst>
                  <a:ext uri="{FF2B5EF4-FFF2-40B4-BE49-F238E27FC236}">
                    <a16:creationId xmlns:a16="http://schemas.microsoft.com/office/drawing/2014/main" id="{FDCCD8BB-8E49-46F0-8307-D01F254A6595}"/>
                  </a:ext>
                </a:extLst>
              </p:cNvPr>
              <p:cNvSpPr>
                <a:spLocks noChangeArrowheads="1"/>
              </p:cNvSpPr>
              <p:nvPr/>
            </p:nvSpPr>
            <p:spPr bwMode="auto">
              <a:xfrm>
                <a:off x="4486289" y="2284861"/>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Arial" panose="020B0604020202020204" pitchFamily="34" charset="0"/>
                  <a:cs typeface="Arial" panose="020B0604020202020204" pitchFamily="34" charset="0"/>
                </a:endParaRPr>
              </a:p>
            </p:txBody>
          </p:sp>
          <p:sp>
            <p:nvSpPr>
              <p:cNvPr id="28" name="Rectangle 256">
                <a:extLst>
                  <a:ext uri="{FF2B5EF4-FFF2-40B4-BE49-F238E27FC236}">
                    <a16:creationId xmlns:a16="http://schemas.microsoft.com/office/drawing/2014/main" id="{03778D52-2FA5-495A-8141-03CA01475991}"/>
                  </a:ext>
                </a:extLst>
              </p:cNvPr>
              <p:cNvSpPr>
                <a:spLocks noChangeArrowheads="1"/>
              </p:cNvSpPr>
              <p:nvPr/>
            </p:nvSpPr>
            <p:spPr bwMode="auto">
              <a:xfrm>
                <a:off x="4668375" y="2284861"/>
                <a:ext cx="42020" cy="4357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Arial" panose="020B0604020202020204" pitchFamily="34" charset="0"/>
                  <a:cs typeface="Arial" panose="020B0604020202020204" pitchFamily="34" charset="0"/>
                </a:endParaRPr>
              </a:p>
            </p:txBody>
          </p:sp>
          <p:sp>
            <p:nvSpPr>
              <p:cNvPr id="29" name="Rectangle 257">
                <a:extLst>
                  <a:ext uri="{FF2B5EF4-FFF2-40B4-BE49-F238E27FC236}">
                    <a16:creationId xmlns:a16="http://schemas.microsoft.com/office/drawing/2014/main" id="{15504061-F702-4C3A-9408-88F7A9C37D75}"/>
                  </a:ext>
                </a:extLst>
              </p:cNvPr>
              <p:cNvSpPr>
                <a:spLocks noChangeArrowheads="1"/>
              </p:cNvSpPr>
              <p:nvPr/>
            </p:nvSpPr>
            <p:spPr bwMode="auto">
              <a:xfrm>
                <a:off x="4729071" y="2284861"/>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Arial" panose="020B0604020202020204" pitchFamily="34" charset="0"/>
                  <a:cs typeface="Arial" panose="020B0604020202020204" pitchFamily="34" charset="0"/>
                </a:endParaRPr>
              </a:p>
            </p:txBody>
          </p:sp>
          <p:sp>
            <p:nvSpPr>
              <p:cNvPr id="30" name="Rectangle 258">
                <a:extLst>
                  <a:ext uri="{FF2B5EF4-FFF2-40B4-BE49-F238E27FC236}">
                    <a16:creationId xmlns:a16="http://schemas.microsoft.com/office/drawing/2014/main" id="{0C2D108E-BB2F-447C-B7CC-0AD3BD72DACE}"/>
                  </a:ext>
                </a:extLst>
              </p:cNvPr>
              <p:cNvSpPr>
                <a:spLocks noChangeArrowheads="1"/>
              </p:cNvSpPr>
              <p:nvPr/>
            </p:nvSpPr>
            <p:spPr bwMode="auto">
              <a:xfrm>
                <a:off x="4486289" y="2345557"/>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Arial" panose="020B0604020202020204" pitchFamily="34" charset="0"/>
                  <a:cs typeface="Arial" panose="020B0604020202020204" pitchFamily="34" charset="0"/>
                </a:endParaRPr>
              </a:p>
            </p:txBody>
          </p:sp>
          <p:sp>
            <p:nvSpPr>
              <p:cNvPr id="31" name="Rectangle 259">
                <a:extLst>
                  <a:ext uri="{FF2B5EF4-FFF2-40B4-BE49-F238E27FC236}">
                    <a16:creationId xmlns:a16="http://schemas.microsoft.com/office/drawing/2014/main" id="{BABB0C27-10B9-47ED-8EEF-DC4857F726B1}"/>
                  </a:ext>
                </a:extLst>
              </p:cNvPr>
              <p:cNvSpPr>
                <a:spLocks noChangeArrowheads="1"/>
              </p:cNvSpPr>
              <p:nvPr/>
            </p:nvSpPr>
            <p:spPr bwMode="auto">
              <a:xfrm>
                <a:off x="4545428" y="2345557"/>
                <a:ext cx="43576" cy="4357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Arial" panose="020B0604020202020204" pitchFamily="34" charset="0"/>
                  <a:cs typeface="Arial" panose="020B0604020202020204" pitchFamily="34" charset="0"/>
                </a:endParaRPr>
              </a:p>
            </p:txBody>
          </p:sp>
          <p:sp>
            <p:nvSpPr>
              <p:cNvPr id="32" name="Rectangle 260">
                <a:extLst>
                  <a:ext uri="{FF2B5EF4-FFF2-40B4-BE49-F238E27FC236}">
                    <a16:creationId xmlns:a16="http://schemas.microsoft.com/office/drawing/2014/main" id="{E9B7545A-682D-45ED-88EB-27FDBB08C72A}"/>
                  </a:ext>
                </a:extLst>
              </p:cNvPr>
              <p:cNvSpPr>
                <a:spLocks noChangeArrowheads="1"/>
              </p:cNvSpPr>
              <p:nvPr/>
            </p:nvSpPr>
            <p:spPr bwMode="auto">
              <a:xfrm>
                <a:off x="4606123" y="2345557"/>
                <a:ext cx="43576"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Arial" panose="020B0604020202020204" pitchFamily="34" charset="0"/>
                  <a:cs typeface="Arial" panose="020B0604020202020204" pitchFamily="34" charset="0"/>
                </a:endParaRPr>
              </a:p>
            </p:txBody>
          </p:sp>
          <p:sp>
            <p:nvSpPr>
              <p:cNvPr id="33" name="Rectangle 261">
                <a:extLst>
                  <a:ext uri="{FF2B5EF4-FFF2-40B4-BE49-F238E27FC236}">
                    <a16:creationId xmlns:a16="http://schemas.microsoft.com/office/drawing/2014/main" id="{94E07384-C812-4B63-9242-F4CB054625DC}"/>
                  </a:ext>
                </a:extLst>
              </p:cNvPr>
              <p:cNvSpPr>
                <a:spLocks noChangeArrowheads="1"/>
              </p:cNvSpPr>
              <p:nvPr/>
            </p:nvSpPr>
            <p:spPr bwMode="auto">
              <a:xfrm>
                <a:off x="4668375" y="2345557"/>
                <a:ext cx="42020" cy="4357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Arial" panose="020B0604020202020204" pitchFamily="34" charset="0"/>
                  <a:cs typeface="Arial" panose="020B0604020202020204" pitchFamily="34" charset="0"/>
                </a:endParaRPr>
              </a:p>
            </p:txBody>
          </p:sp>
          <p:sp>
            <p:nvSpPr>
              <p:cNvPr id="34" name="Rectangle 262">
                <a:extLst>
                  <a:ext uri="{FF2B5EF4-FFF2-40B4-BE49-F238E27FC236}">
                    <a16:creationId xmlns:a16="http://schemas.microsoft.com/office/drawing/2014/main" id="{9B2CAC8A-75C7-4B97-9D09-66C0A5A36488}"/>
                  </a:ext>
                </a:extLst>
              </p:cNvPr>
              <p:cNvSpPr>
                <a:spLocks noChangeArrowheads="1"/>
              </p:cNvSpPr>
              <p:nvPr/>
            </p:nvSpPr>
            <p:spPr bwMode="auto">
              <a:xfrm>
                <a:off x="4729071" y="2345557"/>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Arial" panose="020B0604020202020204" pitchFamily="34" charset="0"/>
                  <a:cs typeface="Arial" panose="020B0604020202020204" pitchFamily="34" charset="0"/>
                </a:endParaRPr>
              </a:p>
            </p:txBody>
          </p:sp>
          <p:sp>
            <p:nvSpPr>
              <p:cNvPr id="35" name="Rectangle 263">
                <a:extLst>
                  <a:ext uri="{FF2B5EF4-FFF2-40B4-BE49-F238E27FC236}">
                    <a16:creationId xmlns:a16="http://schemas.microsoft.com/office/drawing/2014/main" id="{BE5E9DBB-4F56-4836-A652-1709E41A85CC}"/>
                  </a:ext>
                </a:extLst>
              </p:cNvPr>
              <p:cNvSpPr>
                <a:spLocks noChangeArrowheads="1"/>
              </p:cNvSpPr>
              <p:nvPr/>
            </p:nvSpPr>
            <p:spPr bwMode="auto">
              <a:xfrm>
                <a:off x="4486289" y="2406252"/>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Arial" panose="020B0604020202020204" pitchFamily="34" charset="0"/>
                  <a:cs typeface="Arial" panose="020B0604020202020204" pitchFamily="34" charset="0"/>
                </a:endParaRPr>
              </a:p>
            </p:txBody>
          </p:sp>
          <p:sp>
            <p:nvSpPr>
              <p:cNvPr id="36" name="Rectangle 264">
                <a:extLst>
                  <a:ext uri="{FF2B5EF4-FFF2-40B4-BE49-F238E27FC236}">
                    <a16:creationId xmlns:a16="http://schemas.microsoft.com/office/drawing/2014/main" id="{68E5CC76-3D81-482A-BED1-4CDF61C4FDC0}"/>
                  </a:ext>
                </a:extLst>
              </p:cNvPr>
              <p:cNvSpPr>
                <a:spLocks noChangeArrowheads="1"/>
              </p:cNvSpPr>
              <p:nvPr/>
            </p:nvSpPr>
            <p:spPr bwMode="auto">
              <a:xfrm>
                <a:off x="4545428" y="2406252"/>
                <a:ext cx="43576"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Arial" panose="020B0604020202020204" pitchFamily="34" charset="0"/>
                  <a:cs typeface="Arial" panose="020B0604020202020204" pitchFamily="34" charset="0"/>
                </a:endParaRPr>
              </a:p>
            </p:txBody>
          </p:sp>
          <p:sp>
            <p:nvSpPr>
              <p:cNvPr id="37" name="Rectangle 265">
                <a:extLst>
                  <a:ext uri="{FF2B5EF4-FFF2-40B4-BE49-F238E27FC236}">
                    <a16:creationId xmlns:a16="http://schemas.microsoft.com/office/drawing/2014/main" id="{BC75D637-9755-4F63-9282-BD0D60D0154E}"/>
                  </a:ext>
                </a:extLst>
              </p:cNvPr>
              <p:cNvSpPr>
                <a:spLocks noChangeArrowheads="1"/>
              </p:cNvSpPr>
              <p:nvPr/>
            </p:nvSpPr>
            <p:spPr bwMode="auto">
              <a:xfrm>
                <a:off x="4606123" y="2406252"/>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Arial" panose="020B0604020202020204" pitchFamily="34" charset="0"/>
                  <a:cs typeface="Arial" panose="020B0604020202020204" pitchFamily="34" charset="0"/>
                </a:endParaRPr>
              </a:p>
            </p:txBody>
          </p:sp>
          <p:sp>
            <p:nvSpPr>
              <p:cNvPr id="38" name="Rectangle 266">
                <a:extLst>
                  <a:ext uri="{FF2B5EF4-FFF2-40B4-BE49-F238E27FC236}">
                    <a16:creationId xmlns:a16="http://schemas.microsoft.com/office/drawing/2014/main" id="{A713D726-64F5-4AFC-A109-699E5CF57B83}"/>
                  </a:ext>
                </a:extLst>
              </p:cNvPr>
              <p:cNvSpPr>
                <a:spLocks noChangeArrowheads="1"/>
              </p:cNvSpPr>
              <p:nvPr/>
            </p:nvSpPr>
            <p:spPr bwMode="auto">
              <a:xfrm>
                <a:off x="4668375" y="2406252"/>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Arial" panose="020B0604020202020204" pitchFamily="34" charset="0"/>
                  <a:cs typeface="Arial" panose="020B0604020202020204" pitchFamily="34" charset="0"/>
                </a:endParaRPr>
              </a:p>
            </p:txBody>
          </p:sp>
          <p:sp>
            <p:nvSpPr>
              <p:cNvPr id="39" name="Rectangle 267">
                <a:extLst>
                  <a:ext uri="{FF2B5EF4-FFF2-40B4-BE49-F238E27FC236}">
                    <a16:creationId xmlns:a16="http://schemas.microsoft.com/office/drawing/2014/main" id="{8D880684-AA2A-4925-8770-33045D52F3A2}"/>
                  </a:ext>
                </a:extLst>
              </p:cNvPr>
              <p:cNvSpPr>
                <a:spLocks noChangeArrowheads="1"/>
              </p:cNvSpPr>
              <p:nvPr/>
            </p:nvSpPr>
            <p:spPr bwMode="auto">
              <a:xfrm>
                <a:off x="4729071" y="2406252"/>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Arial" panose="020B0604020202020204" pitchFamily="34" charset="0"/>
                  <a:cs typeface="Arial" panose="020B0604020202020204" pitchFamily="34" charset="0"/>
                </a:endParaRPr>
              </a:p>
            </p:txBody>
          </p:sp>
          <p:sp>
            <p:nvSpPr>
              <p:cNvPr id="40" name="Rectangle 268">
                <a:extLst>
                  <a:ext uri="{FF2B5EF4-FFF2-40B4-BE49-F238E27FC236}">
                    <a16:creationId xmlns:a16="http://schemas.microsoft.com/office/drawing/2014/main" id="{9C3559AD-B420-467B-BBEA-2433F2D7DA37}"/>
                  </a:ext>
                </a:extLst>
              </p:cNvPr>
              <p:cNvSpPr>
                <a:spLocks noChangeArrowheads="1"/>
              </p:cNvSpPr>
              <p:nvPr/>
            </p:nvSpPr>
            <p:spPr bwMode="auto">
              <a:xfrm>
                <a:off x="4486289" y="2466948"/>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Arial" panose="020B0604020202020204" pitchFamily="34" charset="0"/>
                  <a:cs typeface="Arial" panose="020B0604020202020204" pitchFamily="34" charset="0"/>
                </a:endParaRPr>
              </a:p>
            </p:txBody>
          </p:sp>
          <p:sp>
            <p:nvSpPr>
              <p:cNvPr id="41" name="Rectangle 269">
                <a:extLst>
                  <a:ext uri="{FF2B5EF4-FFF2-40B4-BE49-F238E27FC236}">
                    <a16:creationId xmlns:a16="http://schemas.microsoft.com/office/drawing/2014/main" id="{33DC499D-B68F-41F5-874A-690954D88AE3}"/>
                  </a:ext>
                </a:extLst>
              </p:cNvPr>
              <p:cNvSpPr>
                <a:spLocks noChangeArrowheads="1"/>
              </p:cNvSpPr>
              <p:nvPr/>
            </p:nvSpPr>
            <p:spPr bwMode="auto">
              <a:xfrm>
                <a:off x="4545428" y="2466948"/>
                <a:ext cx="43576"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Arial" panose="020B0604020202020204" pitchFamily="34" charset="0"/>
                  <a:cs typeface="Arial" panose="020B0604020202020204" pitchFamily="34" charset="0"/>
                </a:endParaRPr>
              </a:p>
            </p:txBody>
          </p:sp>
          <p:sp>
            <p:nvSpPr>
              <p:cNvPr id="42" name="Rectangle 270">
                <a:extLst>
                  <a:ext uri="{FF2B5EF4-FFF2-40B4-BE49-F238E27FC236}">
                    <a16:creationId xmlns:a16="http://schemas.microsoft.com/office/drawing/2014/main" id="{D958B470-D230-44EE-A5A0-8956F3DF0D5A}"/>
                  </a:ext>
                </a:extLst>
              </p:cNvPr>
              <p:cNvSpPr>
                <a:spLocks noChangeArrowheads="1"/>
              </p:cNvSpPr>
              <p:nvPr/>
            </p:nvSpPr>
            <p:spPr bwMode="auto">
              <a:xfrm>
                <a:off x="4606123" y="2466948"/>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Arial" panose="020B0604020202020204" pitchFamily="34" charset="0"/>
                  <a:cs typeface="Arial" panose="020B0604020202020204" pitchFamily="34" charset="0"/>
                </a:endParaRPr>
              </a:p>
            </p:txBody>
          </p:sp>
          <p:sp>
            <p:nvSpPr>
              <p:cNvPr id="43" name="Rectangle 271">
                <a:extLst>
                  <a:ext uri="{FF2B5EF4-FFF2-40B4-BE49-F238E27FC236}">
                    <a16:creationId xmlns:a16="http://schemas.microsoft.com/office/drawing/2014/main" id="{6A98E662-AD46-487C-B129-A6AD5A27A408}"/>
                  </a:ext>
                </a:extLst>
              </p:cNvPr>
              <p:cNvSpPr>
                <a:spLocks noChangeArrowheads="1"/>
              </p:cNvSpPr>
              <p:nvPr/>
            </p:nvSpPr>
            <p:spPr bwMode="auto">
              <a:xfrm>
                <a:off x="4668375" y="2466948"/>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Arial" panose="020B0604020202020204" pitchFamily="34" charset="0"/>
                  <a:cs typeface="Arial" panose="020B0604020202020204" pitchFamily="34" charset="0"/>
                </a:endParaRPr>
              </a:p>
            </p:txBody>
          </p:sp>
          <p:sp>
            <p:nvSpPr>
              <p:cNvPr id="44" name="Rectangle 272">
                <a:extLst>
                  <a:ext uri="{FF2B5EF4-FFF2-40B4-BE49-F238E27FC236}">
                    <a16:creationId xmlns:a16="http://schemas.microsoft.com/office/drawing/2014/main" id="{DBC826AC-2BA8-4B68-AFC6-90B61BE95382}"/>
                  </a:ext>
                </a:extLst>
              </p:cNvPr>
              <p:cNvSpPr>
                <a:spLocks noChangeArrowheads="1"/>
              </p:cNvSpPr>
              <p:nvPr/>
            </p:nvSpPr>
            <p:spPr bwMode="auto">
              <a:xfrm>
                <a:off x="4729071" y="2466948"/>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Arial" panose="020B0604020202020204" pitchFamily="34" charset="0"/>
                  <a:cs typeface="Arial" panose="020B0604020202020204" pitchFamily="34" charset="0"/>
                </a:endParaRPr>
              </a:p>
            </p:txBody>
          </p:sp>
          <p:sp>
            <p:nvSpPr>
              <p:cNvPr id="45" name="Rectangle 273">
                <a:extLst>
                  <a:ext uri="{FF2B5EF4-FFF2-40B4-BE49-F238E27FC236}">
                    <a16:creationId xmlns:a16="http://schemas.microsoft.com/office/drawing/2014/main" id="{00B6FD27-F8FB-4C28-ABDD-037E7F605960}"/>
                  </a:ext>
                </a:extLst>
              </p:cNvPr>
              <p:cNvSpPr>
                <a:spLocks noChangeArrowheads="1"/>
              </p:cNvSpPr>
              <p:nvPr/>
            </p:nvSpPr>
            <p:spPr bwMode="auto">
              <a:xfrm>
                <a:off x="4789766" y="2466948"/>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Arial" panose="020B0604020202020204" pitchFamily="34" charset="0"/>
                  <a:cs typeface="Arial" panose="020B0604020202020204" pitchFamily="34" charset="0"/>
                </a:endParaRPr>
              </a:p>
            </p:txBody>
          </p:sp>
          <p:sp>
            <p:nvSpPr>
              <p:cNvPr id="46" name="Rectangle 274">
                <a:extLst>
                  <a:ext uri="{FF2B5EF4-FFF2-40B4-BE49-F238E27FC236}">
                    <a16:creationId xmlns:a16="http://schemas.microsoft.com/office/drawing/2014/main" id="{8640E78B-35D9-44E4-ACB9-94576A605065}"/>
                  </a:ext>
                </a:extLst>
              </p:cNvPr>
              <p:cNvSpPr>
                <a:spLocks noChangeArrowheads="1"/>
              </p:cNvSpPr>
              <p:nvPr/>
            </p:nvSpPr>
            <p:spPr bwMode="auto">
              <a:xfrm>
                <a:off x="4848905" y="2466948"/>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Arial" panose="020B0604020202020204" pitchFamily="34" charset="0"/>
                  <a:cs typeface="Arial" panose="020B0604020202020204" pitchFamily="34" charset="0"/>
                </a:endParaRPr>
              </a:p>
            </p:txBody>
          </p:sp>
          <p:sp>
            <p:nvSpPr>
              <p:cNvPr id="47" name="Rectangle 275">
                <a:extLst>
                  <a:ext uri="{FF2B5EF4-FFF2-40B4-BE49-F238E27FC236}">
                    <a16:creationId xmlns:a16="http://schemas.microsoft.com/office/drawing/2014/main" id="{2553D400-0293-4AB6-A455-66ED1701510B}"/>
                  </a:ext>
                </a:extLst>
              </p:cNvPr>
              <p:cNvSpPr>
                <a:spLocks noChangeArrowheads="1"/>
              </p:cNvSpPr>
              <p:nvPr/>
            </p:nvSpPr>
            <p:spPr bwMode="auto">
              <a:xfrm>
                <a:off x="4486289" y="2527643"/>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Arial" panose="020B0604020202020204" pitchFamily="34" charset="0"/>
                  <a:cs typeface="Arial" panose="020B0604020202020204" pitchFamily="34" charset="0"/>
                </a:endParaRPr>
              </a:p>
            </p:txBody>
          </p:sp>
          <p:sp>
            <p:nvSpPr>
              <p:cNvPr id="48" name="Rectangle 276">
                <a:extLst>
                  <a:ext uri="{FF2B5EF4-FFF2-40B4-BE49-F238E27FC236}">
                    <a16:creationId xmlns:a16="http://schemas.microsoft.com/office/drawing/2014/main" id="{51CFE22C-4680-4BDB-9728-AFED3A69FEF8}"/>
                  </a:ext>
                </a:extLst>
              </p:cNvPr>
              <p:cNvSpPr>
                <a:spLocks noChangeArrowheads="1"/>
              </p:cNvSpPr>
              <p:nvPr/>
            </p:nvSpPr>
            <p:spPr bwMode="auto">
              <a:xfrm>
                <a:off x="4545428" y="2527643"/>
                <a:ext cx="43576"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Arial" panose="020B0604020202020204" pitchFamily="34" charset="0"/>
                  <a:cs typeface="Arial" panose="020B0604020202020204" pitchFamily="34" charset="0"/>
                </a:endParaRPr>
              </a:p>
            </p:txBody>
          </p:sp>
          <p:sp>
            <p:nvSpPr>
              <p:cNvPr id="49" name="Rectangle 277">
                <a:extLst>
                  <a:ext uri="{FF2B5EF4-FFF2-40B4-BE49-F238E27FC236}">
                    <a16:creationId xmlns:a16="http://schemas.microsoft.com/office/drawing/2014/main" id="{31C6EC4A-352A-4517-A8E9-1E29EACAB520}"/>
                  </a:ext>
                </a:extLst>
              </p:cNvPr>
              <p:cNvSpPr>
                <a:spLocks noChangeArrowheads="1"/>
              </p:cNvSpPr>
              <p:nvPr/>
            </p:nvSpPr>
            <p:spPr bwMode="auto">
              <a:xfrm>
                <a:off x="4606123" y="2527643"/>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Arial" panose="020B0604020202020204" pitchFamily="34" charset="0"/>
                  <a:cs typeface="Arial" panose="020B0604020202020204" pitchFamily="34" charset="0"/>
                </a:endParaRPr>
              </a:p>
            </p:txBody>
          </p:sp>
          <p:sp>
            <p:nvSpPr>
              <p:cNvPr id="50" name="Rectangle 278">
                <a:extLst>
                  <a:ext uri="{FF2B5EF4-FFF2-40B4-BE49-F238E27FC236}">
                    <a16:creationId xmlns:a16="http://schemas.microsoft.com/office/drawing/2014/main" id="{2A9FABC9-BF81-45A3-8740-874952F1D3B0}"/>
                  </a:ext>
                </a:extLst>
              </p:cNvPr>
              <p:cNvSpPr>
                <a:spLocks noChangeArrowheads="1"/>
              </p:cNvSpPr>
              <p:nvPr/>
            </p:nvSpPr>
            <p:spPr bwMode="auto">
              <a:xfrm>
                <a:off x="4668375" y="2527643"/>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Arial" panose="020B0604020202020204" pitchFamily="34" charset="0"/>
                  <a:cs typeface="Arial" panose="020B0604020202020204" pitchFamily="34" charset="0"/>
                </a:endParaRPr>
              </a:p>
            </p:txBody>
          </p:sp>
          <p:sp>
            <p:nvSpPr>
              <p:cNvPr id="51" name="Rectangle 279">
                <a:extLst>
                  <a:ext uri="{FF2B5EF4-FFF2-40B4-BE49-F238E27FC236}">
                    <a16:creationId xmlns:a16="http://schemas.microsoft.com/office/drawing/2014/main" id="{EDD8D2A6-D31D-4FF0-BDE6-AFF612ADA05C}"/>
                  </a:ext>
                </a:extLst>
              </p:cNvPr>
              <p:cNvSpPr>
                <a:spLocks noChangeArrowheads="1"/>
              </p:cNvSpPr>
              <p:nvPr/>
            </p:nvSpPr>
            <p:spPr bwMode="auto">
              <a:xfrm>
                <a:off x="4729071" y="2527643"/>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Arial" panose="020B0604020202020204" pitchFamily="34" charset="0"/>
                  <a:cs typeface="Arial" panose="020B0604020202020204" pitchFamily="34" charset="0"/>
                </a:endParaRPr>
              </a:p>
            </p:txBody>
          </p:sp>
          <p:sp>
            <p:nvSpPr>
              <p:cNvPr id="52" name="Rectangle 280">
                <a:extLst>
                  <a:ext uri="{FF2B5EF4-FFF2-40B4-BE49-F238E27FC236}">
                    <a16:creationId xmlns:a16="http://schemas.microsoft.com/office/drawing/2014/main" id="{71C213EE-1258-48BC-B8C2-F2DC77E8A5B8}"/>
                  </a:ext>
                </a:extLst>
              </p:cNvPr>
              <p:cNvSpPr>
                <a:spLocks noChangeArrowheads="1"/>
              </p:cNvSpPr>
              <p:nvPr/>
            </p:nvSpPr>
            <p:spPr bwMode="auto">
              <a:xfrm>
                <a:off x="4789766" y="2527643"/>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Arial" panose="020B0604020202020204" pitchFamily="34" charset="0"/>
                  <a:cs typeface="Arial" panose="020B0604020202020204" pitchFamily="34" charset="0"/>
                </a:endParaRPr>
              </a:p>
            </p:txBody>
          </p:sp>
          <p:sp>
            <p:nvSpPr>
              <p:cNvPr id="53" name="Rectangle 281">
                <a:extLst>
                  <a:ext uri="{FF2B5EF4-FFF2-40B4-BE49-F238E27FC236}">
                    <a16:creationId xmlns:a16="http://schemas.microsoft.com/office/drawing/2014/main" id="{1E8DE3D7-90D3-4A26-9276-9E4F2958E0CE}"/>
                  </a:ext>
                </a:extLst>
              </p:cNvPr>
              <p:cNvSpPr>
                <a:spLocks noChangeArrowheads="1"/>
              </p:cNvSpPr>
              <p:nvPr/>
            </p:nvSpPr>
            <p:spPr bwMode="auto">
              <a:xfrm>
                <a:off x="4848905" y="2527643"/>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Arial" panose="020B0604020202020204" pitchFamily="34" charset="0"/>
                  <a:cs typeface="Arial" panose="020B0604020202020204" pitchFamily="34" charset="0"/>
                </a:endParaRPr>
              </a:p>
            </p:txBody>
          </p:sp>
        </p:grpSp>
        <p:sp>
          <p:nvSpPr>
            <p:cNvPr id="19" name="TextBox 18">
              <a:extLst>
                <a:ext uri="{FF2B5EF4-FFF2-40B4-BE49-F238E27FC236}">
                  <a16:creationId xmlns:a16="http://schemas.microsoft.com/office/drawing/2014/main" id="{D4B72A5B-EA58-4908-B9A6-529ACD1A6671}"/>
                </a:ext>
              </a:extLst>
            </p:cNvPr>
            <p:cNvSpPr txBox="1"/>
            <p:nvPr/>
          </p:nvSpPr>
          <p:spPr>
            <a:xfrm>
              <a:off x="11092514" y="2996586"/>
              <a:ext cx="760546" cy="246221"/>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3C4EBC"/>
                  </a:solidFill>
                  <a:effectLst/>
                  <a:uLnTx/>
                  <a:uFillTx/>
                  <a:latin typeface="Arial" panose="020B0604020202020204" pitchFamily="34" charset="0"/>
                  <a:ea typeface="+mn-lt"/>
                  <a:cs typeface="Arial" panose="020B0604020202020204" pitchFamily="34" charset="0"/>
                </a:rPr>
                <a:t>Manage</a:t>
              </a:r>
            </a:p>
          </p:txBody>
        </p:sp>
        <p:sp>
          <p:nvSpPr>
            <p:cNvPr id="20" name="Oval 19">
              <a:extLst>
                <a:ext uri="{FF2B5EF4-FFF2-40B4-BE49-F238E27FC236}">
                  <a16:creationId xmlns:a16="http://schemas.microsoft.com/office/drawing/2014/main" id="{E3292EB6-AD84-479D-8ECE-E273001D529C}"/>
                </a:ext>
              </a:extLst>
            </p:cNvPr>
            <p:cNvSpPr/>
            <p:nvPr/>
          </p:nvSpPr>
          <p:spPr>
            <a:xfrm>
              <a:off x="6627670" y="2869866"/>
              <a:ext cx="816058" cy="841877"/>
            </a:xfrm>
            <a:prstGeom prst="ellipse">
              <a:avLst/>
            </a:prstGeom>
            <a:solidFill>
              <a:srgbClr val="F0F0F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0F0F0"/>
                </a:solidFill>
                <a:effectLst/>
                <a:uLnTx/>
                <a:uFillTx/>
                <a:latin typeface="Arial" panose="020B0604020202020204" pitchFamily="34" charset="0"/>
                <a:cs typeface="Arial" panose="020B0604020202020204" pitchFamily="34" charset="0"/>
              </a:endParaRPr>
            </a:p>
          </p:txBody>
        </p:sp>
        <p:sp>
          <p:nvSpPr>
            <p:cNvPr id="21" name="Freeform 5">
              <a:extLst>
                <a:ext uri="{FF2B5EF4-FFF2-40B4-BE49-F238E27FC236}">
                  <a16:creationId xmlns:a16="http://schemas.microsoft.com/office/drawing/2014/main" id="{6D88D2BE-13AC-4CAF-B2A6-42E19D09AD82}"/>
                </a:ext>
              </a:extLst>
            </p:cNvPr>
            <p:cNvSpPr>
              <a:spLocks noEditPoints="1"/>
            </p:cNvSpPr>
            <p:nvPr/>
          </p:nvSpPr>
          <p:spPr bwMode="auto">
            <a:xfrm>
              <a:off x="6937683" y="3268390"/>
              <a:ext cx="345033" cy="346372"/>
            </a:xfrm>
            <a:custGeom>
              <a:avLst/>
              <a:gdLst>
                <a:gd name="T0" fmla="*/ 304 w 347"/>
                <a:gd name="T1" fmla="*/ 207 h 348"/>
                <a:gd name="T2" fmla="*/ 179 w 347"/>
                <a:gd name="T3" fmla="*/ 76 h 348"/>
                <a:gd name="T4" fmla="*/ 179 w 347"/>
                <a:gd name="T5" fmla="*/ 33 h 348"/>
                <a:gd name="T6" fmla="*/ 228 w 347"/>
                <a:gd name="T7" fmla="*/ 33 h 348"/>
                <a:gd name="T8" fmla="*/ 228 w 347"/>
                <a:gd name="T9" fmla="*/ 0 h 348"/>
                <a:gd name="T10" fmla="*/ 179 w 347"/>
                <a:gd name="T11" fmla="*/ 0 h 348"/>
                <a:gd name="T12" fmla="*/ 168 w 347"/>
                <a:gd name="T13" fmla="*/ 0 h 348"/>
                <a:gd name="T14" fmla="*/ 168 w 347"/>
                <a:gd name="T15" fmla="*/ 33 h 348"/>
                <a:gd name="T16" fmla="*/ 168 w 347"/>
                <a:gd name="T17" fmla="*/ 76 h 348"/>
                <a:gd name="T18" fmla="*/ 43 w 347"/>
                <a:gd name="T19" fmla="*/ 207 h 348"/>
                <a:gd name="T20" fmla="*/ 0 w 347"/>
                <a:gd name="T21" fmla="*/ 207 h 348"/>
                <a:gd name="T22" fmla="*/ 0 w 347"/>
                <a:gd name="T23" fmla="*/ 348 h 348"/>
                <a:gd name="T24" fmla="*/ 347 w 347"/>
                <a:gd name="T25" fmla="*/ 348 h 348"/>
                <a:gd name="T26" fmla="*/ 347 w 347"/>
                <a:gd name="T27" fmla="*/ 207 h 348"/>
                <a:gd name="T28" fmla="*/ 304 w 347"/>
                <a:gd name="T29" fmla="*/ 207 h 348"/>
                <a:gd name="T30" fmla="*/ 54 w 347"/>
                <a:gd name="T31" fmla="*/ 326 h 348"/>
                <a:gd name="T32" fmla="*/ 21 w 347"/>
                <a:gd name="T33" fmla="*/ 326 h 348"/>
                <a:gd name="T34" fmla="*/ 21 w 347"/>
                <a:gd name="T35" fmla="*/ 228 h 348"/>
                <a:gd name="T36" fmla="*/ 54 w 347"/>
                <a:gd name="T37" fmla="*/ 228 h 348"/>
                <a:gd name="T38" fmla="*/ 54 w 347"/>
                <a:gd name="T39" fmla="*/ 326 h 348"/>
                <a:gd name="T40" fmla="*/ 108 w 347"/>
                <a:gd name="T41" fmla="*/ 326 h 348"/>
                <a:gd name="T42" fmla="*/ 76 w 347"/>
                <a:gd name="T43" fmla="*/ 326 h 348"/>
                <a:gd name="T44" fmla="*/ 76 w 347"/>
                <a:gd name="T45" fmla="*/ 228 h 348"/>
                <a:gd name="T46" fmla="*/ 108 w 347"/>
                <a:gd name="T47" fmla="*/ 228 h 348"/>
                <a:gd name="T48" fmla="*/ 108 w 347"/>
                <a:gd name="T49" fmla="*/ 326 h 348"/>
                <a:gd name="T50" fmla="*/ 162 w 347"/>
                <a:gd name="T51" fmla="*/ 326 h 348"/>
                <a:gd name="T52" fmla="*/ 130 w 347"/>
                <a:gd name="T53" fmla="*/ 326 h 348"/>
                <a:gd name="T54" fmla="*/ 130 w 347"/>
                <a:gd name="T55" fmla="*/ 228 h 348"/>
                <a:gd name="T56" fmla="*/ 162 w 347"/>
                <a:gd name="T57" fmla="*/ 228 h 348"/>
                <a:gd name="T58" fmla="*/ 162 w 347"/>
                <a:gd name="T59" fmla="*/ 326 h 348"/>
                <a:gd name="T60" fmla="*/ 217 w 347"/>
                <a:gd name="T61" fmla="*/ 326 h 348"/>
                <a:gd name="T62" fmla="*/ 184 w 347"/>
                <a:gd name="T63" fmla="*/ 326 h 348"/>
                <a:gd name="T64" fmla="*/ 184 w 347"/>
                <a:gd name="T65" fmla="*/ 228 h 348"/>
                <a:gd name="T66" fmla="*/ 217 w 347"/>
                <a:gd name="T67" fmla="*/ 228 h 348"/>
                <a:gd name="T68" fmla="*/ 217 w 347"/>
                <a:gd name="T69" fmla="*/ 326 h 348"/>
                <a:gd name="T70" fmla="*/ 271 w 347"/>
                <a:gd name="T71" fmla="*/ 326 h 348"/>
                <a:gd name="T72" fmla="*/ 238 w 347"/>
                <a:gd name="T73" fmla="*/ 326 h 348"/>
                <a:gd name="T74" fmla="*/ 238 w 347"/>
                <a:gd name="T75" fmla="*/ 228 h 348"/>
                <a:gd name="T76" fmla="*/ 271 w 347"/>
                <a:gd name="T77" fmla="*/ 228 h 348"/>
                <a:gd name="T78" fmla="*/ 271 w 347"/>
                <a:gd name="T79" fmla="*/ 326 h 348"/>
                <a:gd name="T80" fmla="*/ 325 w 347"/>
                <a:gd name="T81" fmla="*/ 326 h 348"/>
                <a:gd name="T82" fmla="*/ 293 w 347"/>
                <a:gd name="T83" fmla="*/ 326 h 348"/>
                <a:gd name="T84" fmla="*/ 293 w 347"/>
                <a:gd name="T85" fmla="*/ 228 h 348"/>
                <a:gd name="T86" fmla="*/ 325 w 347"/>
                <a:gd name="T87" fmla="*/ 228 h 348"/>
                <a:gd name="T88" fmla="*/ 325 w 347"/>
                <a:gd name="T89" fmla="*/ 326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47" h="348">
                  <a:moveTo>
                    <a:pt x="304" y="207"/>
                  </a:moveTo>
                  <a:cubicBezTo>
                    <a:pt x="304" y="136"/>
                    <a:pt x="248" y="79"/>
                    <a:pt x="179" y="76"/>
                  </a:cubicBezTo>
                  <a:cubicBezTo>
                    <a:pt x="179" y="33"/>
                    <a:pt x="179" y="33"/>
                    <a:pt x="179" y="33"/>
                  </a:cubicBezTo>
                  <a:cubicBezTo>
                    <a:pt x="228" y="33"/>
                    <a:pt x="228" y="33"/>
                    <a:pt x="228" y="33"/>
                  </a:cubicBezTo>
                  <a:cubicBezTo>
                    <a:pt x="228" y="0"/>
                    <a:pt x="228" y="0"/>
                    <a:pt x="228" y="0"/>
                  </a:cubicBezTo>
                  <a:cubicBezTo>
                    <a:pt x="179" y="0"/>
                    <a:pt x="179" y="0"/>
                    <a:pt x="179" y="0"/>
                  </a:cubicBezTo>
                  <a:cubicBezTo>
                    <a:pt x="168" y="0"/>
                    <a:pt x="168" y="0"/>
                    <a:pt x="168" y="0"/>
                  </a:cubicBezTo>
                  <a:cubicBezTo>
                    <a:pt x="168" y="33"/>
                    <a:pt x="168" y="33"/>
                    <a:pt x="168" y="33"/>
                  </a:cubicBezTo>
                  <a:cubicBezTo>
                    <a:pt x="168" y="76"/>
                    <a:pt x="168" y="76"/>
                    <a:pt x="168" y="76"/>
                  </a:cubicBezTo>
                  <a:cubicBezTo>
                    <a:pt x="98" y="79"/>
                    <a:pt x="43" y="137"/>
                    <a:pt x="43" y="207"/>
                  </a:cubicBezTo>
                  <a:cubicBezTo>
                    <a:pt x="0" y="207"/>
                    <a:pt x="0" y="207"/>
                    <a:pt x="0" y="207"/>
                  </a:cubicBezTo>
                  <a:cubicBezTo>
                    <a:pt x="0" y="348"/>
                    <a:pt x="0" y="348"/>
                    <a:pt x="0" y="348"/>
                  </a:cubicBezTo>
                  <a:cubicBezTo>
                    <a:pt x="347" y="348"/>
                    <a:pt x="347" y="348"/>
                    <a:pt x="347" y="348"/>
                  </a:cubicBezTo>
                  <a:cubicBezTo>
                    <a:pt x="347" y="207"/>
                    <a:pt x="347" y="207"/>
                    <a:pt x="347" y="207"/>
                  </a:cubicBezTo>
                  <a:lnTo>
                    <a:pt x="304" y="207"/>
                  </a:lnTo>
                  <a:close/>
                  <a:moveTo>
                    <a:pt x="54" y="326"/>
                  </a:moveTo>
                  <a:cubicBezTo>
                    <a:pt x="21" y="326"/>
                    <a:pt x="21" y="326"/>
                    <a:pt x="21" y="326"/>
                  </a:cubicBezTo>
                  <a:cubicBezTo>
                    <a:pt x="21" y="228"/>
                    <a:pt x="21" y="228"/>
                    <a:pt x="21" y="228"/>
                  </a:cubicBezTo>
                  <a:cubicBezTo>
                    <a:pt x="54" y="228"/>
                    <a:pt x="54" y="228"/>
                    <a:pt x="54" y="228"/>
                  </a:cubicBezTo>
                  <a:cubicBezTo>
                    <a:pt x="54" y="326"/>
                    <a:pt x="54" y="326"/>
                    <a:pt x="54" y="326"/>
                  </a:cubicBezTo>
                  <a:close/>
                  <a:moveTo>
                    <a:pt x="108" y="326"/>
                  </a:moveTo>
                  <a:cubicBezTo>
                    <a:pt x="76" y="326"/>
                    <a:pt x="76" y="326"/>
                    <a:pt x="76" y="326"/>
                  </a:cubicBezTo>
                  <a:cubicBezTo>
                    <a:pt x="76" y="228"/>
                    <a:pt x="76" y="228"/>
                    <a:pt x="76" y="228"/>
                  </a:cubicBezTo>
                  <a:cubicBezTo>
                    <a:pt x="108" y="228"/>
                    <a:pt x="108" y="228"/>
                    <a:pt x="108" y="228"/>
                  </a:cubicBezTo>
                  <a:lnTo>
                    <a:pt x="108" y="326"/>
                  </a:lnTo>
                  <a:close/>
                  <a:moveTo>
                    <a:pt x="162" y="326"/>
                  </a:moveTo>
                  <a:cubicBezTo>
                    <a:pt x="130" y="326"/>
                    <a:pt x="130" y="326"/>
                    <a:pt x="130" y="326"/>
                  </a:cubicBezTo>
                  <a:cubicBezTo>
                    <a:pt x="130" y="228"/>
                    <a:pt x="130" y="228"/>
                    <a:pt x="130" y="228"/>
                  </a:cubicBezTo>
                  <a:cubicBezTo>
                    <a:pt x="162" y="228"/>
                    <a:pt x="162" y="228"/>
                    <a:pt x="162" y="228"/>
                  </a:cubicBezTo>
                  <a:lnTo>
                    <a:pt x="162" y="326"/>
                  </a:lnTo>
                  <a:close/>
                  <a:moveTo>
                    <a:pt x="217" y="326"/>
                  </a:moveTo>
                  <a:cubicBezTo>
                    <a:pt x="184" y="326"/>
                    <a:pt x="184" y="326"/>
                    <a:pt x="184" y="326"/>
                  </a:cubicBezTo>
                  <a:cubicBezTo>
                    <a:pt x="184" y="228"/>
                    <a:pt x="184" y="228"/>
                    <a:pt x="184" y="228"/>
                  </a:cubicBezTo>
                  <a:cubicBezTo>
                    <a:pt x="217" y="228"/>
                    <a:pt x="217" y="228"/>
                    <a:pt x="217" y="228"/>
                  </a:cubicBezTo>
                  <a:lnTo>
                    <a:pt x="217" y="326"/>
                  </a:lnTo>
                  <a:close/>
                  <a:moveTo>
                    <a:pt x="271" y="326"/>
                  </a:moveTo>
                  <a:cubicBezTo>
                    <a:pt x="238" y="326"/>
                    <a:pt x="238" y="326"/>
                    <a:pt x="238" y="326"/>
                  </a:cubicBezTo>
                  <a:cubicBezTo>
                    <a:pt x="238" y="228"/>
                    <a:pt x="238" y="228"/>
                    <a:pt x="238" y="228"/>
                  </a:cubicBezTo>
                  <a:cubicBezTo>
                    <a:pt x="271" y="228"/>
                    <a:pt x="271" y="228"/>
                    <a:pt x="271" y="228"/>
                  </a:cubicBezTo>
                  <a:lnTo>
                    <a:pt x="271" y="326"/>
                  </a:lnTo>
                  <a:close/>
                  <a:moveTo>
                    <a:pt x="325" y="326"/>
                  </a:moveTo>
                  <a:cubicBezTo>
                    <a:pt x="293" y="326"/>
                    <a:pt x="293" y="326"/>
                    <a:pt x="293" y="326"/>
                  </a:cubicBezTo>
                  <a:cubicBezTo>
                    <a:pt x="293" y="228"/>
                    <a:pt x="293" y="228"/>
                    <a:pt x="293" y="228"/>
                  </a:cubicBezTo>
                  <a:cubicBezTo>
                    <a:pt x="325" y="228"/>
                    <a:pt x="325" y="228"/>
                    <a:pt x="325" y="228"/>
                  </a:cubicBezTo>
                  <a:lnTo>
                    <a:pt x="325" y="326"/>
                  </a:lnTo>
                  <a:close/>
                </a:path>
              </a:pathLst>
            </a:custGeom>
            <a:solidFill>
              <a:srgbClr val="0078D4"/>
            </a:solidFill>
            <a:ln>
              <a:noFill/>
            </a:ln>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Arial" panose="020B0604020202020204" pitchFamily="34" charset="0"/>
                <a:cs typeface="Arial" panose="020B0604020202020204" pitchFamily="34" charset="0"/>
              </a:endParaRPr>
            </a:p>
          </p:txBody>
        </p:sp>
        <p:sp>
          <p:nvSpPr>
            <p:cNvPr id="22" name="TextBox 21">
              <a:extLst>
                <a:ext uri="{FF2B5EF4-FFF2-40B4-BE49-F238E27FC236}">
                  <a16:creationId xmlns:a16="http://schemas.microsoft.com/office/drawing/2014/main" id="{BE1E03C1-BB37-44E7-B2A9-CE4C349764CB}"/>
                </a:ext>
              </a:extLst>
            </p:cNvPr>
            <p:cNvSpPr txBox="1"/>
            <p:nvPr/>
          </p:nvSpPr>
          <p:spPr>
            <a:xfrm>
              <a:off x="6655126" y="2944419"/>
              <a:ext cx="718146" cy="246221"/>
            </a:xfrm>
            <a:prstGeom prst="rect">
              <a:avLst/>
            </a:prstGeom>
            <a:noFill/>
          </p:spPr>
          <p:txBody>
            <a:bodyPr wrap="none" lIns="0" tIns="0" rIns="0" bIns="0"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3C4EBC"/>
                  </a:solidFill>
                  <a:effectLst/>
                  <a:uLnTx/>
                  <a:uFillTx/>
                  <a:latin typeface="Arial" panose="020B0604020202020204" pitchFamily="34" charset="0"/>
                  <a:ea typeface="+mn-lt"/>
                  <a:cs typeface="Arial" panose="020B0604020202020204" pitchFamily="34" charset="0"/>
                </a:rPr>
                <a:t>Govern</a:t>
              </a:r>
            </a:p>
          </p:txBody>
        </p:sp>
      </p:grpSp>
      <p:sp>
        <p:nvSpPr>
          <p:cNvPr id="96" name="Rectangle 95">
            <a:extLst>
              <a:ext uri="{FF2B5EF4-FFF2-40B4-BE49-F238E27FC236}">
                <a16:creationId xmlns:a16="http://schemas.microsoft.com/office/drawing/2014/main" id="{B4717DDB-083B-4E0C-BA71-78D127C46ECE}"/>
              </a:ext>
            </a:extLst>
          </p:cNvPr>
          <p:cNvSpPr/>
          <p:nvPr/>
        </p:nvSpPr>
        <p:spPr>
          <a:xfrm>
            <a:off x="749604" y="2352796"/>
            <a:ext cx="5213220" cy="1754326"/>
          </a:xfrm>
          <a:prstGeom prst="rect">
            <a:avLst/>
          </a:prstGeom>
        </p:spPr>
        <p:txBody>
          <a:bodyPr wrap="square">
            <a:spAutoFit/>
          </a:bodyPr>
          <a:lstStyle/>
          <a:p>
            <a:pPr defTabSz="914400">
              <a:defRPr/>
            </a:pPr>
            <a:r>
              <a:rPr lang="en-US" sz="3600" spc="-50" dirty="0">
                <a:solidFill>
                  <a:srgbClr val="F37024"/>
                </a:solidFill>
                <a:latin typeface="Segoe UI" panose="020B0502040204020203" pitchFamily="34" charset="0"/>
                <a:ea typeface="Segoe UI" panose="020B0502040204020203" pitchFamily="34" charset="0"/>
                <a:cs typeface="Segoe UI" panose="020B0502040204020203" pitchFamily="34" charset="0"/>
              </a:rPr>
              <a:t>“An iterative process that supports your business </a:t>
            </a:r>
            <a:br>
              <a:rPr lang="en-US" sz="3600" spc="-50" dirty="0">
                <a:solidFill>
                  <a:srgbClr val="F37024"/>
                </a:solidFill>
                <a:latin typeface="Segoe UI" panose="020B0502040204020203" pitchFamily="34" charset="0"/>
                <a:ea typeface="Segoe UI" panose="020B0502040204020203" pitchFamily="34" charset="0"/>
                <a:cs typeface="Segoe UI" panose="020B0502040204020203" pitchFamily="34" charset="0"/>
              </a:rPr>
            </a:br>
            <a:r>
              <a:rPr lang="en-US" sz="3600" spc="-50" dirty="0">
                <a:solidFill>
                  <a:srgbClr val="F37024"/>
                </a:solidFill>
                <a:latin typeface="Segoe UI" panose="020B0502040204020203" pitchFamily="34" charset="0"/>
                <a:ea typeface="Segoe UI" panose="020B0502040204020203" pitchFamily="34" charset="0"/>
                <a:cs typeface="Segoe UI" panose="020B0502040204020203" pitchFamily="34" charset="0"/>
              </a:rPr>
              <a:t>… as it evolves”</a:t>
            </a:r>
          </a:p>
        </p:txBody>
      </p:sp>
    </p:spTree>
    <p:extLst>
      <p:ext uri="{BB962C8B-B14F-4D97-AF65-F5344CB8AC3E}">
        <p14:creationId xmlns:p14="http://schemas.microsoft.com/office/powerpoint/2010/main" val="23697492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358252" y="134414"/>
            <a:ext cx="11341268" cy="680196"/>
          </a:xfrm>
        </p:spPr>
        <p:txBody>
          <a:bodyPr>
            <a:normAutofit/>
          </a:bodyPr>
          <a:lstStyle/>
          <a:p>
            <a:r>
              <a:rPr lang="en-US" sz="3600" b="1" dirty="0">
                <a:solidFill>
                  <a:schemeClr val="accent1">
                    <a:lumMod val="50000"/>
                  </a:schemeClr>
                </a:solidFill>
                <a:latin typeface="Segoe UI" panose="020B0502040204020203" pitchFamily="34" charset="0"/>
                <a:ea typeface="Segoe UI" panose="020B0502040204020203" pitchFamily="34" charset="0"/>
              </a:rPr>
              <a:t>Approach and methodology</a:t>
            </a:r>
          </a:p>
        </p:txBody>
      </p:sp>
      <p:cxnSp>
        <p:nvCxnSpPr>
          <p:cNvPr id="97" name="Straight Arrow Connector 96">
            <a:extLst>
              <a:ext uri="{FF2B5EF4-FFF2-40B4-BE49-F238E27FC236}">
                <a16:creationId xmlns:a16="http://schemas.microsoft.com/office/drawing/2014/main" id="{721A5B31-42F4-4373-8EF4-8585DDAA0CBA}"/>
              </a:ext>
              <a:ext uri="{C183D7F6-B498-43B3-948B-1728B52AA6E4}">
                <adec:decorative xmlns:adec="http://schemas.microsoft.com/office/drawing/2017/decorative" val="1"/>
              </a:ext>
            </a:extLst>
          </p:cNvPr>
          <p:cNvCxnSpPr>
            <a:cxnSpLocks/>
          </p:cNvCxnSpPr>
          <p:nvPr/>
        </p:nvCxnSpPr>
        <p:spPr>
          <a:xfrm>
            <a:off x="3210117" y="4858390"/>
            <a:ext cx="8161518" cy="0"/>
          </a:xfrm>
          <a:prstGeom prst="straightConnector1">
            <a:avLst/>
          </a:prstGeom>
          <a:ln w="22225">
            <a:solidFill>
              <a:schemeClr val="tx2"/>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sp>
        <p:nvSpPr>
          <p:cNvPr id="98" name="Rectangle: Rounded Corners 3">
            <a:extLst>
              <a:ext uri="{FF2B5EF4-FFF2-40B4-BE49-F238E27FC236}">
                <a16:creationId xmlns:a16="http://schemas.microsoft.com/office/drawing/2014/main" id="{CEEC6570-E6EB-4AA9-BC1C-58D501AFF724}"/>
              </a:ext>
              <a:ext uri="{C183D7F6-B498-43B3-948B-1728B52AA6E4}">
                <adec:decorative xmlns:adec="http://schemas.microsoft.com/office/drawing/2017/decorative" val="1"/>
              </a:ext>
            </a:extLst>
          </p:cNvPr>
          <p:cNvSpPr/>
          <p:nvPr/>
        </p:nvSpPr>
        <p:spPr>
          <a:xfrm>
            <a:off x="8863589" y="1197052"/>
            <a:ext cx="2280155" cy="246512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99" name="Rectangle: Rounded Corners 4">
            <a:extLst>
              <a:ext uri="{FF2B5EF4-FFF2-40B4-BE49-F238E27FC236}">
                <a16:creationId xmlns:a16="http://schemas.microsoft.com/office/drawing/2014/main" id="{C33478C8-FA65-44F3-8E1D-F590287FDD17}"/>
              </a:ext>
              <a:ext uri="{C183D7F6-B498-43B3-948B-1728B52AA6E4}">
                <adec:decorative xmlns:adec="http://schemas.microsoft.com/office/drawing/2017/decorative" val="1"/>
              </a:ext>
            </a:extLst>
          </p:cNvPr>
          <p:cNvSpPr/>
          <p:nvPr/>
        </p:nvSpPr>
        <p:spPr>
          <a:xfrm>
            <a:off x="6127501" y="1197052"/>
            <a:ext cx="2280155" cy="246512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0" name="TextBox 99">
            <a:extLst>
              <a:ext uri="{FF2B5EF4-FFF2-40B4-BE49-F238E27FC236}">
                <a16:creationId xmlns:a16="http://schemas.microsoft.com/office/drawing/2014/main" id="{BA055C61-74D1-430F-B051-4BB198270302}"/>
              </a:ext>
            </a:extLst>
          </p:cNvPr>
          <p:cNvSpPr txBox="1"/>
          <p:nvPr/>
        </p:nvSpPr>
        <p:spPr>
          <a:xfrm>
            <a:off x="6250371" y="1802498"/>
            <a:ext cx="2089456"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37024"/>
                </a:solidFill>
                <a:effectLst/>
                <a:uLnTx/>
                <a:uFillTx/>
                <a:latin typeface="Arial" panose="020B0604020202020204" pitchFamily="34" charset="0"/>
                <a:ea typeface="+mn-lt"/>
                <a:cs typeface="Arial" panose="020B0604020202020204" pitchFamily="34" charset="0"/>
              </a:rPr>
              <a:t>Ready</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a:noFill/>
              </a:ln>
              <a:solidFill>
                <a:srgbClr val="243A5E"/>
              </a:solidFill>
              <a:effectLst/>
              <a:uLnTx/>
              <a:uFillTx/>
              <a:latin typeface="Arial" panose="020B0604020202020204" pitchFamily="34" charset="0"/>
              <a:ea typeface="+mn-lt"/>
              <a:cs typeface="Arial" panose="020B0604020202020204" pitchFamily="34" charset="0"/>
            </a:endParaRPr>
          </a:p>
          <a:p>
            <a:pPr marL="171450" marR="0" lvl="0" indent="-171450" defTabSz="914367" rtl="0" eaLnBrk="1" fontAlgn="auto" latinLnBrk="0" hangingPunct="1">
              <a:lnSpc>
                <a:spcPct val="100000"/>
              </a:lnSpc>
              <a:spcAft>
                <a:spcPts val="0"/>
              </a:spcAft>
              <a:buClrTx/>
              <a:buSzTx/>
              <a:buFont typeface="Arial" panose="020B0604020202020204" pitchFamily="34" charset="0"/>
              <a:buChar char="•"/>
              <a:tabLst/>
              <a:defRPr/>
            </a:pPr>
            <a:r>
              <a:rPr lang="en-US" sz="1200" dirty="0">
                <a:solidFill>
                  <a:srgbClr val="000000">
                    <a:lumMod val="50000"/>
                  </a:srgbClr>
                </a:solidFill>
                <a:latin typeface="Arial" panose="020B0604020202020204" pitchFamily="34" charset="0"/>
                <a:ea typeface="+mn-lt"/>
                <a:cs typeface="Arial" panose="020B0604020202020204" pitchFamily="34" charset="0"/>
              </a:rPr>
              <a:t>R</a:t>
            </a:r>
            <a:r>
              <a:rPr kumimoji="0" lang="en-US" sz="1200" b="0" i="0" u="none" strike="noStrike" kern="1200" cap="none" spc="0" normalizeH="0" baseline="0" noProof="0" dirty="0" err="1">
                <a:ln>
                  <a:noFill/>
                </a:ln>
                <a:solidFill>
                  <a:srgbClr val="000000">
                    <a:lumMod val="50000"/>
                  </a:srgbClr>
                </a:solidFill>
                <a:effectLst/>
                <a:uLnTx/>
                <a:uFillTx/>
                <a:latin typeface="Arial" panose="020B0604020202020204" pitchFamily="34" charset="0"/>
                <a:ea typeface="+mn-lt"/>
                <a:cs typeface="Arial" panose="020B0604020202020204" pitchFamily="34" charset="0"/>
              </a:rPr>
              <a:t>eadiness</a:t>
            </a:r>
            <a:r>
              <a:rPr kumimoji="0" lang="en-US" sz="1200" b="0" i="0" u="none" strike="noStrike" kern="1200" cap="none" spc="0" normalizeH="0" baseline="0" noProof="0" dirty="0">
                <a:ln>
                  <a:noFill/>
                </a:ln>
                <a:solidFill>
                  <a:srgbClr val="000000">
                    <a:lumMod val="50000"/>
                  </a:srgbClr>
                </a:solidFill>
                <a:effectLst/>
                <a:uLnTx/>
                <a:uFillTx/>
                <a:latin typeface="Arial" panose="020B0604020202020204" pitchFamily="34" charset="0"/>
                <a:ea typeface="+mn-lt"/>
                <a:cs typeface="Arial" panose="020B0604020202020204" pitchFamily="34" charset="0"/>
              </a:rPr>
              <a:t> guide</a:t>
            </a:r>
          </a:p>
          <a:p>
            <a:pPr marL="171450" marR="0" lvl="0" indent="-171450" defTabSz="914367" rtl="0" eaLnBrk="1" fontAlgn="auto" latinLnBrk="0" hangingPunct="1">
              <a:lnSpc>
                <a:spcPct val="100000"/>
              </a:lnSpc>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lumMod val="50000"/>
                  </a:srgbClr>
                </a:solidFill>
                <a:effectLst/>
                <a:uLnTx/>
                <a:uFillTx/>
                <a:latin typeface="Arial" panose="020B0604020202020204" pitchFamily="34" charset="0"/>
                <a:ea typeface="+mn-lt"/>
                <a:cs typeface="Arial" panose="020B0604020202020204" pitchFamily="34" charset="0"/>
              </a:rPr>
              <a:t>First landing zone</a:t>
            </a:r>
          </a:p>
          <a:p>
            <a:pPr marL="171450" marR="0" lvl="0" indent="-171450" defTabSz="914367" rtl="0" eaLnBrk="1" fontAlgn="auto" latinLnBrk="0" hangingPunct="1">
              <a:lnSpc>
                <a:spcPct val="100000"/>
              </a:lnSpc>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lumMod val="50000"/>
                  </a:srgbClr>
                </a:solidFill>
                <a:effectLst/>
                <a:uLnTx/>
                <a:uFillTx/>
                <a:latin typeface="Arial" panose="020B0604020202020204" pitchFamily="34" charset="0"/>
                <a:ea typeface="+mn-lt"/>
                <a:cs typeface="Arial" panose="020B0604020202020204" pitchFamily="34" charset="0"/>
              </a:rPr>
              <a:t>Expand the blueprint</a:t>
            </a:r>
          </a:p>
          <a:p>
            <a:pPr marL="171450" marR="0" lvl="0" indent="-171450" defTabSz="914367" rtl="0" eaLnBrk="1" fontAlgn="auto" latinLnBrk="0" hangingPunct="1">
              <a:lnSpc>
                <a:spcPct val="100000"/>
              </a:lnSpc>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lumMod val="50000"/>
                  </a:srgbClr>
                </a:solidFill>
                <a:effectLst/>
                <a:uLnTx/>
                <a:uFillTx/>
                <a:latin typeface="Arial" panose="020B0604020202020204" pitchFamily="34" charset="0"/>
                <a:ea typeface="+mn-lt"/>
                <a:cs typeface="Arial" panose="020B0604020202020204" pitchFamily="34" charset="0"/>
              </a:rPr>
              <a:t>Best practice Validation</a:t>
            </a:r>
          </a:p>
        </p:txBody>
      </p:sp>
      <p:sp>
        <p:nvSpPr>
          <p:cNvPr id="101" name="Rectangle: Rounded Corners 6">
            <a:extLst>
              <a:ext uri="{FF2B5EF4-FFF2-40B4-BE49-F238E27FC236}">
                <a16:creationId xmlns:a16="http://schemas.microsoft.com/office/drawing/2014/main" id="{F7F3A137-B34D-458C-BF4B-58A84A13C1AE}"/>
              </a:ext>
              <a:ext uri="{C183D7F6-B498-43B3-948B-1728B52AA6E4}">
                <adec:decorative xmlns:adec="http://schemas.microsoft.com/office/drawing/2017/decorative" val="1"/>
              </a:ext>
            </a:extLst>
          </p:cNvPr>
          <p:cNvSpPr/>
          <p:nvPr/>
        </p:nvSpPr>
        <p:spPr>
          <a:xfrm>
            <a:off x="3384971" y="1197052"/>
            <a:ext cx="2280155" cy="246512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2" name="TextBox 101">
            <a:extLst>
              <a:ext uri="{FF2B5EF4-FFF2-40B4-BE49-F238E27FC236}">
                <a16:creationId xmlns:a16="http://schemas.microsoft.com/office/drawing/2014/main" id="{C4466384-2752-4882-9D32-BFC9A16BE502}"/>
              </a:ext>
            </a:extLst>
          </p:cNvPr>
          <p:cNvSpPr txBox="1"/>
          <p:nvPr/>
        </p:nvSpPr>
        <p:spPr>
          <a:xfrm>
            <a:off x="3375671" y="1802498"/>
            <a:ext cx="2347393" cy="129266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R="0" lvl="0" algn="ctr" defTabSz="914400" rtl="0" eaLnBrk="1" fontAlgn="auto" latinLnBrk="0" hangingPunct="1">
              <a:lnSpc>
                <a:spcPct val="100000"/>
              </a:lnSpc>
              <a:spcBef>
                <a:spcPts val="0"/>
              </a:spcBef>
              <a:spcAft>
                <a:spcPts val="0"/>
              </a:spcAft>
              <a:buClrTx/>
              <a:buSzTx/>
              <a:tabLst/>
              <a:defRPr/>
            </a:pPr>
            <a:r>
              <a:rPr kumimoji="0" lang="en-US" sz="1600" b="1" i="0" u="none" strike="noStrike" kern="1200" cap="none" spc="0" normalizeH="0" baseline="0" noProof="0" dirty="0">
                <a:ln>
                  <a:noFill/>
                </a:ln>
                <a:solidFill>
                  <a:srgbClr val="F37024"/>
                </a:solidFill>
                <a:effectLst/>
                <a:uLnTx/>
                <a:uFillTx/>
                <a:latin typeface="Arial" panose="020B0604020202020204" pitchFamily="34" charset="0"/>
                <a:ea typeface="+mn-lt"/>
                <a:cs typeface="Arial" panose="020B0604020202020204" pitchFamily="34" charset="0"/>
              </a:rPr>
              <a:t>Plan</a:t>
            </a:r>
          </a:p>
          <a:p>
            <a:pPr marR="0" lvl="0" algn="ctr" defTabSz="914400" rtl="0" eaLnBrk="1" fontAlgn="auto" latinLnBrk="0" hangingPunct="1">
              <a:lnSpc>
                <a:spcPct val="100000"/>
              </a:lnSpc>
              <a:spcBef>
                <a:spcPts val="0"/>
              </a:spcBef>
              <a:spcAft>
                <a:spcPts val="0"/>
              </a:spcAft>
              <a:buClrTx/>
              <a:buSzTx/>
              <a:tabLst/>
              <a:defRPr/>
            </a:pPr>
            <a:endParaRPr kumimoji="0" lang="en-US" sz="1400" b="1" i="0" u="none" strike="noStrike" kern="1200" cap="none" spc="0" normalizeH="0" baseline="0" noProof="0" dirty="0">
              <a:ln>
                <a:noFill/>
              </a:ln>
              <a:solidFill>
                <a:srgbClr val="243A5E"/>
              </a:solidFill>
              <a:effectLst/>
              <a:uLnTx/>
              <a:uFillTx/>
              <a:latin typeface="Arial" panose="020B0604020202020204" pitchFamily="34" charset="0"/>
              <a:ea typeface="+mn-lt"/>
              <a:cs typeface="Arial" panose="020B0604020202020204" pitchFamily="34" charset="0"/>
            </a:endParaRPr>
          </a:p>
          <a:p>
            <a:pPr marL="171450" marR="0" lvl="0" indent="-171450" defTabSz="914367" rtl="0" eaLnBrk="1" fontAlgn="auto" latinLnBrk="0" hangingPunct="1">
              <a:lnSpc>
                <a:spcPct val="100000"/>
              </a:lnSpc>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lumMod val="50000"/>
                  </a:srgbClr>
                </a:solidFill>
                <a:effectLst/>
                <a:uLnTx/>
                <a:uFillTx/>
                <a:latin typeface="Arial" panose="020B0604020202020204" pitchFamily="34" charset="0"/>
                <a:ea typeface="+mn-lt"/>
                <a:cs typeface="Arial" panose="020B0604020202020204" pitchFamily="34" charset="0"/>
              </a:rPr>
              <a:t>Digital estate</a:t>
            </a:r>
          </a:p>
          <a:p>
            <a:pPr marL="171450" marR="0" lvl="0" indent="-171450" defTabSz="914367" rtl="0" eaLnBrk="1" fontAlgn="auto" latinLnBrk="0" hangingPunct="1">
              <a:lnSpc>
                <a:spcPct val="100000"/>
              </a:lnSpc>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lumMod val="50000"/>
                  </a:srgbClr>
                </a:solidFill>
                <a:effectLst/>
                <a:uLnTx/>
                <a:uFillTx/>
                <a:latin typeface="Arial" panose="020B0604020202020204" pitchFamily="34" charset="0"/>
                <a:ea typeface="+mn-lt"/>
                <a:cs typeface="Arial" panose="020B0604020202020204" pitchFamily="34" charset="0"/>
              </a:rPr>
              <a:t>Initial organization alignment</a:t>
            </a:r>
          </a:p>
          <a:p>
            <a:pPr marL="171450" marR="0" lvl="0" indent="-171450" defTabSz="914367" rtl="0" eaLnBrk="1" fontAlgn="auto" latinLnBrk="0" hangingPunct="1">
              <a:lnSpc>
                <a:spcPct val="100000"/>
              </a:lnSpc>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lumMod val="50000"/>
                  </a:srgbClr>
                </a:solidFill>
                <a:effectLst/>
                <a:uLnTx/>
                <a:uFillTx/>
                <a:latin typeface="Arial" panose="020B0604020202020204" pitchFamily="34" charset="0"/>
                <a:ea typeface="+mn-lt"/>
                <a:cs typeface="Arial" panose="020B0604020202020204" pitchFamily="34" charset="0"/>
              </a:rPr>
              <a:t>Skills readiness plan</a:t>
            </a:r>
          </a:p>
          <a:p>
            <a:pPr marL="171450" marR="0" lvl="0" indent="-171450" defTabSz="914367" rtl="0" eaLnBrk="1" fontAlgn="auto" latinLnBrk="0" hangingPunct="1">
              <a:lnSpc>
                <a:spcPct val="100000"/>
              </a:lnSpc>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lumMod val="50000"/>
                  </a:srgbClr>
                </a:solidFill>
                <a:effectLst/>
                <a:uLnTx/>
                <a:uFillTx/>
                <a:latin typeface="Arial" panose="020B0604020202020204" pitchFamily="34" charset="0"/>
                <a:ea typeface="+mn-lt"/>
                <a:cs typeface="Arial" panose="020B0604020202020204" pitchFamily="34" charset="0"/>
              </a:rPr>
              <a:t>Cloud adoption plan</a:t>
            </a:r>
          </a:p>
        </p:txBody>
      </p:sp>
      <p:sp>
        <p:nvSpPr>
          <p:cNvPr id="103" name="Rectangle: Rounded Corners 8">
            <a:extLst>
              <a:ext uri="{FF2B5EF4-FFF2-40B4-BE49-F238E27FC236}">
                <a16:creationId xmlns:a16="http://schemas.microsoft.com/office/drawing/2014/main" id="{14BBC4DD-7942-4DE9-8100-F0728F60DC95}"/>
              </a:ext>
              <a:ext uri="{C183D7F6-B498-43B3-948B-1728B52AA6E4}">
                <adec:decorative xmlns:adec="http://schemas.microsoft.com/office/drawing/2017/decorative" val="1"/>
              </a:ext>
            </a:extLst>
          </p:cNvPr>
          <p:cNvSpPr/>
          <p:nvPr/>
        </p:nvSpPr>
        <p:spPr>
          <a:xfrm>
            <a:off x="3210117" y="1025155"/>
            <a:ext cx="8161518" cy="2808919"/>
          </a:xfrm>
          <a:prstGeom prst="roundRect">
            <a:avLst>
              <a:gd name="adj" fmla="val 2546"/>
            </a:avLst>
          </a:prstGeom>
          <a:noFill/>
          <a:ln w="254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4" name="Rectangle 103">
            <a:extLst>
              <a:ext uri="{FF2B5EF4-FFF2-40B4-BE49-F238E27FC236}">
                <a16:creationId xmlns:a16="http://schemas.microsoft.com/office/drawing/2014/main" id="{8CC34289-7AA8-4B31-BD56-3503B893846B}"/>
              </a:ext>
            </a:extLst>
          </p:cNvPr>
          <p:cNvSpPr/>
          <p:nvPr/>
        </p:nvSpPr>
        <p:spPr>
          <a:xfrm>
            <a:off x="8826163" y="1612860"/>
            <a:ext cx="2355005" cy="338554"/>
          </a:xfrm>
          <a:prstGeom prst="rect">
            <a:avLst/>
          </a:prstGeom>
        </p:spPr>
        <p:txBody>
          <a:bodyPr wrap="square"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37024"/>
                </a:solidFill>
                <a:effectLst/>
                <a:uLnTx/>
                <a:uFillTx/>
                <a:latin typeface="Arial" panose="020B0604020202020204" pitchFamily="34" charset="0"/>
                <a:ea typeface="+mn-lt"/>
                <a:cs typeface="Arial" panose="020B0604020202020204" pitchFamily="34" charset="0"/>
              </a:rPr>
              <a:t>Adopt</a:t>
            </a:r>
          </a:p>
        </p:txBody>
      </p:sp>
      <p:sp>
        <p:nvSpPr>
          <p:cNvPr id="105" name="check 3">
            <a:extLst>
              <a:ext uri="{FF2B5EF4-FFF2-40B4-BE49-F238E27FC236}">
                <a16:creationId xmlns:a16="http://schemas.microsoft.com/office/drawing/2014/main" id="{10F5C1A3-4D0C-4010-A24A-C125A6ED9981}"/>
              </a:ext>
              <a:ext uri="{C183D7F6-B498-43B3-948B-1728B52AA6E4}">
                <adec:decorative xmlns:adec="http://schemas.microsoft.com/office/drawing/2017/decorative" val="1"/>
              </a:ext>
            </a:extLst>
          </p:cNvPr>
          <p:cNvSpPr>
            <a:spLocks noChangeAspect="1" noEditPoints="1"/>
          </p:cNvSpPr>
          <p:nvPr/>
        </p:nvSpPr>
        <p:spPr bwMode="auto">
          <a:xfrm>
            <a:off x="7083632" y="1356889"/>
            <a:ext cx="367893" cy="365760"/>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06" name="BulletedList_E8FD">
            <a:extLst>
              <a:ext uri="{FF2B5EF4-FFF2-40B4-BE49-F238E27FC236}">
                <a16:creationId xmlns:a16="http://schemas.microsoft.com/office/drawing/2014/main" id="{F7253302-9A06-4751-9019-231A5CD40E32}"/>
              </a:ext>
              <a:ext uri="{C183D7F6-B498-43B3-948B-1728B52AA6E4}">
                <adec:decorative xmlns:adec="http://schemas.microsoft.com/office/drawing/2017/decorative" val="1"/>
              </a:ext>
            </a:extLst>
          </p:cNvPr>
          <p:cNvSpPr>
            <a:spLocks noChangeAspect="1" noEditPoints="1"/>
          </p:cNvSpPr>
          <p:nvPr/>
        </p:nvSpPr>
        <p:spPr bwMode="auto">
          <a:xfrm>
            <a:off x="4343388" y="1411084"/>
            <a:ext cx="363321" cy="257370"/>
          </a:xfrm>
          <a:custGeom>
            <a:avLst/>
            <a:gdLst>
              <a:gd name="T0" fmla="*/ 1321 w 7040"/>
              <a:gd name="T1" fmla="*/ 0 h 3963"/>
              <a:gd name="T2" fmla="*/ 7040 w 7040"/>
              <a:gd name="T3" fmla="*/ 0 h 3963"/>
              <a:gd name="T4" fmla="*/ 0 w 7040"/>
              <a:gd name="T5" fmla="*/ 0 h 3963"/>
              <a:gd name="T6" fmla="*/ 442 w 7040"/>
              <a:gd name="T7" fmla="*/ 0 h 3963"/>
              <a:gd name="T8" fmla="*/ 1321 w 7040"/>
              <a:gd name="T9" fmla="*/ 1321 h 3963"/>
              <a:gd name="T10" fmla="*/ 7040 w 7040"/>
              <a:gd name="T11" fmla="*/ 1321 h 3963"/>
              <a:gd name="T12" fmla="*/ 0 w 7040"/>
              <a:gd name="T13" fmla="*/ 1321 h 3963"/>
              <a:gd name="T14" fmla="*/ 442 w 7040"/>
              <a:gd name="T15" fmla="*/ 1321 h 3963"/>
              <a:gd name="T16" fmla="*/ 1321 w 7040"/>
              <a:gd name="T17" fmla="*/ 2643 h 3963"/>
              <a:gd name="T18" fmla="*/ 7040 w 7040"/>
              <a:gd name="T19" fmla="*/ 2643 h 3963"/>
              <a:gd name="T20" fmla="*/ 0 w 7040"/>
              <a:gd name="T21" fmla="*/ 2643 h 3963"/>
              <a:gd name="T22" fmla="*/ 442 w 7040"/>
              <a:gd name="T23" fmla="*/ 2643 h 3963"/>
              <a:gd name="T24" fmla="*/ 1321 w 7040"/>
              <a:gd name="T25" fmla="*/ 3963 h 3963"/>
              <a:gd name="T26" fmla="*/ 7040 w 7040"/>
              <a:gd name="T27" fmla="*/ 3963 h 3963"/>
              <a:gd name="T28" fmla="*/ 0 w 7040"/>
              <a:gd name="T29" fmla="*/ 3963 h 3963"/>
              <a:gd name="T30" fmla="*/ 442 w 7040"/>
              <a:gd name="T31" fmla="*/ 3963 h 3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040" h="3963">
                <a:moveTo>
                  <a:pt x="1321" y="0"/>
                </a:moveTo>
                <a:lnTo>
                  <a:pt x="7040" y="0"/>
                </a:lnTo>
                <a:moveTo>
                  <a:pt x="0" y="0"/>
                </a:moveTo>
                <a:lnTo>
                  <a:pt x="442" y="0"/>
                </a:lnTo>
                <a:moveTo>
                  <a:pt x="1321" y="1321"/>
                </a:moveTo>
                <a:lnTo>
                  <a:pt x="7040" y="1321"/>
                </a:lnTo>
                <a:moveTo>
                  <a:pt x="0" y="1321"/>
                </a:moveTo>
                <a:lnTo>
                  <a:pt x="442" y="1321"/>
                </a:lnTo>
                <a:moveTo>
                  <a:pt x="1321" y="2643"/>
                </a:moveTo>
                <a:lnTo>
                  <a:pt x="7040" y="2643"/>
                </a:lnTo>
                <a:moveTo>
                  <a:pt x="0" y="2643"/>
                </a:moveTo>
                <a:lnTo>
                  <a:pt x="442" y="2643"/>
                </a:lnTo>
                <a:moveTo>
                  <a:pt x="1321" y="3963"/>
                </a:moveTo>
                <a:lnTo>
                  <a:pt x="7040" y="3963"/>
                </a:lnTo>
                <a:moveTo>
                  <a:pt x="0" y="3963"/>
                </a:moveTo>
                <a:lnTo>
                  <a:pt x="442" y="3963"/>
                </a:ln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07" name="arrow_3">
            <a:extLst>
              <a:ext uri="{FF2B5EF4-FFF2-40B4-BE49-F238E27FC236}">
                <a16:creationId xmlns:a16="http://schemas.microsoft.com/office/drawing/2014/main" id="{E298110C-285C-4590-9FBF-6FC0E5FCC80D}"/>
              </a:ext>
              <a:ext uri="{C183D7F6-B498-43B3-948B-1728B52AA6E4}">
                <adec:decorative xmlns:adec="http://schemas.microsoft.com/office/drawing/2017/decorative" val="1"/>
              </a:ext>
            </a:extLst>
          </p:cNvPr>
          <p:cNvSpPr>
            <a:spLocks noChangeAspect="1" noEditPoints="1"/>
          </p:cNvSpPr>
          <p:nvPr/>
        </p:nvSpPr>
        <p:spPr bwMode="auto">
          <a:xfrm>
            <a:off x="9923827" y="1351470"/>
            <a:ext cx="159678" cy="274998"/>
          </a:xfrm>
          <a:custGeom>
            <a:avLst/>
            <a:gdLst>
              <a:gd name="T0" fmla="*/ 144 w 144"/>
              <a:gd name="T1" fmla="*/ 132 h 248"/>
              <a:gd name="T2" fmla="*/ 72 w 144"/>
              <a:gd name="T3" fmla="*/ 203 h 248"/>
              <a:gd name="T4" fmla="*/ 0 w 144"/>
              <a:gd name="T5" fmla="*/ 132 h 248"/>
              <a:gd name="T6" fmla="*/ 72 w 144"/>
              <a:gd name="T7" fmla="*/ 203 h 248"/>
              <a:gd name="T8" fmla="*/ 72 w 144"/>
              <a:gd name="T9" fmla="*/ 0 h 248"/>
              <a:gd name="T10" fmla="*/ 0 w 144"/>
              <a:gd name="T11" fmla="*/ 248 h 248"/>
              <a:gd name="T12" fmla="*/ 144 w 144"/>
              <a:gd name="T13" fmla="*/ 248 h 248"/>
            </a:gdLst>
            <a:ahLst/>
            <a:cxnLst>
              <a:cxn ang="0">
                <a:pos x="T0" y="T1"/>
              </a:cxn>
              <a:cxn ang="0">
                <a:pos x="T2" y="T3"/>
              </a:cxn>
              <a:cxn ang="0">
                <a:pos x="T4" y="T5"/>
              </a:cxn>
              <a:cxn ang="0">
                <a:pos x="T6" y="T7"/>
              </a:cxn>
              <a:cxn ang="0">
                <a:pos x="T8" y="T9"/>
              </a:cxn>
              <a:cxn ang="0">
                <a:pos x="T10" y="T11"/>
              </a:cxn>
              <a:cxn ang="0">
                <a:pos x="T12" y="T13"/>
              </a:cxn>
            </a:cxnLst>
            <a:rect l="0" t="0" r="r" b="b"/>
            <a:pathLst>
              <a:path w="144" h="248">
                <a:moveTo>
                  <a:pt x="144" y="132"/>
                </a:moveTo>
                <a:lnTo>
                  <a:pt x="72" y="203"/>
                </a:lnTo>
                <a:lnTo>
                  <a:pt x="0" y="132"/>
                </a:lnTo>
                <a:moveTo>
                  <a:pt x="72" y="203"/>
                </a:moveTo>
                <a:lnTo>
                  <a:pt x="72" y="0"/>
                </a:lnTo>
                <a:moveTo>
                  <a:pt x="0" y="248"/>
                </a:moveTo>
                <a:lnTo>
                  <a:pt x="144" y="248"/>
                </a:lnTo>
              </a:path>
            </a:pathLst>
          </a:custGeom>
          <a:noFill/>
          <a:ln w="19050" cap="sq">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108" name="Rectangle: Rounded Corners 13">
            <a:extLst>
              <a:ext uri="{FF2B5EF4-FFF2-40B4-BE49-F238E27FC236}">
                <a16:creationId xmlns:a16="http://schemas.microsoft.com/office/drawing/2014/main" id="{C0E4FA81-25B0-490D-91DE-3330854D83D9}"/>
              </a:ext>
              <a:ext uri="{C183D7F6-B498-43B3-948B-1728B52AA6E4}">
                <adec:decorative xmlns:adec="http://schemas.microsoft.com/office/drawing/2017/decorative" val="1"/>
              </a:ext>
            </a:extLst>
          </p:cNvPr>
          <p:cNvSpPr/>
          <p:nvPr/>
        </p:nvSpPr>
        <p:spPr>
          <a:xfrm>
            <a:off x="620713" y="1197052"/>
            <a:ext cx="2280155" cy="246512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9" name="TextBox 108">
            <a:extLst>
              <a:ext uri="{FF2B5EF4-FFF2-40B4-BE49-F238E27FC236}">
                <a16:creationId xmlns:a16="http://schemas.microsoft.com/office/drawing/2014/main" id="{D08751B2-6318-4FCE-93EC-4E801A8E9F4C}"/>
              </a:ext>
            </a:extLst>
          </p:cNvPr>
          <p:cNvSpPr txBox="1"/>
          <p:nvPr/>
        </p:nvSpPr>
        <p:spPr>
          <a:xfrm>
            <a:off x="651707" y="1802498"/>
            <a:ext cx="2211913" cy="129266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defTabSz="914400">
              <a:defRPr/>
            </a:pPr>
            <a:r>
              <a:rPr lang="en-US" sz="1600" b="1" dirty="0">
                <a:solidFill>
                  <a:srgbClr val="F37024"/>
                </a:solidFill>
                <a:latin typeface="Arial" panose="020B0604020202020204" pitchFamily="34" charset="0"/>
                <a:ea typeface="+mn-lt"/>
                <a:cs typeface="Arial" panose="020B0604020202020204" pitchFamily="34" charset="0"/>
              </a:rPr>
              <a:t>Define Strategy</a:t>
            </a:r>
            <a:endParaRPr kumimoji="0" lang="en-US" sz="1600" b="1" i="0" u="none" strike="noStrike" kern="1200" cap="none" spc="0" normalizeH="0" baseline="0" noProof="0" dirty="0">
              <a:ln>
                <a:noFill/>
              </a:ln>
              <a:solidFill>
                <a:srgbClr val="F37024"/>
              </a:solidFill>
              <a:effectLst/>
              <a:uLnTx/>
              <a:uFillTx/>
              <a:latin typeface="Arial" panose="020B0604020202020204" pitchFamily="34" charset="0"/>
              <a:ea typeface="+mn-lt"/>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243A5E"/>
              </a:solidFill>
              <a:effectLst/>
              <a:uLnTx/>
              <a:uFillTx/>
              <a:latin typeface="Arial" panose="020B0604020202020204" pitchFamily="34" charset="0"/>
              <a:ea typeface="+mn-lt"/>
              <a:cs typeface="Arial" panose="020B0604020202020204" pitchFamily="34" charset="0"/>
            </a:endParaRPr>
          </a:p>
          <a:p>
            <a:pPr marL="171450" marR="0" lvl="0" indent="-171450" defTabSz="914367" rtl="0" eaLnBrk="1" fontAlgn="auto" latinLnBrk="0" hangingPunct="1">
              <a:lnSpc>
                <a:spcPct val="100000"/>
              </a:lnSpc>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lumMod val="50000"/>
                  </a:srgbClr>
                </a:solidFill>
                <a:effectLst/>
                <a:uLnTx/>
                <a:uFillTx/>
                <a:latin typeface="Arial" panose="020B0604020202020204" pitchFamily="34" charset="0"/>
                <a:ea typeface="+mn-lt"/>
                <a:cs typeface="Arial" panose="020B0604020202020204" pitchFamily="34" charset="0"/>
              </a:rPr>
              <a:t>Understand motivations</a:t>
            </a:r>
            <a:endParaRPr lang="en-US" sz="1200" b="0" i="0" u="none" strike="noStrike" kern="1200" cap="none" spc="0" normalizeH="0" baseline="0" noProof="0" dirty="0">
              <a:ln>
                <a:noFill/>
              </a:ln>
              <a:solidFill>
                <a:srgbClr val="000000">
                  <a:lumMod val="50000"/>
                </a:srgbClr>
              </a:solidFill>
              <a:effectLst/>
              <a:uLnTx/>
              <a:uFillTx/>
              <a:latin typeface="Arial" panose="020B0604020202020204" pitchFamily="34" charset="0"/>
              <a:ea typeface="+mn-lt"/>
              <a:cs typeface="Arial" panose="020B0604020202020204" pitchFamily="34" charset="0"/>
            </a:endParaRPr>
          </a:p>
          <a:p>
            <a:pPr marL="171450" marR="0" lvl="0" indent="-171450" defTabSz="914367" rtl="0" eaLnBrk="1" fontAlgn="auto" latinLnBrk="0" hangingPunct="1">
              <a:lnSpc>
                <a:spcPct val="100000"/>
              </a:lnSpc>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lumMod val="50000"/>
                  </a:srgbClr>
                </a:solidFill>
                <a:effectLst/>
                <a:uLnTx/>
                <a:uFillTx/>
                <a:latin typeface="Arial" panose="020B0604020202020204" pitchFamily="34" charset="0"/>
                <a:ea typeface="+mn-lt"/>
                <a:cs typeface="Arial" panose="020B0604020202020204" pitchFamily="34" charset="0"/>
              </a:rPr>
              <a:t>Business outcomes</a:t>
            </a:r>
            <a:endParaRPr lang="en-US" sz="1200" b="0" i="0" u="none" strike="noStrike" kern="1200" cap="none" spc="0" normalizeH="0" baseline="0" noProof="0" dirty="0">
              <a:ln>
                <a:noFill/>
              </a:ln>
              <a:solidFill>
                <a:srgbClr val="000000">
                  <a:lumMod val="50000"/>
                </a:srgbClr>
              </a:solidFill>
              <a:effectLst/>
              <a:uLnTx/>
              <a:uFillTx/>
              <a:latin typeface="Arial" panose="020B0604020202020204" pitchFamily="34" charset="0"/>
              <a:ea typeface="+mn-lt"/>
              <a:cs typeface="Arial" panose="020B0604020202020204" pitchFamily="34" charset="0"/>
            </a:endParaRPr>
          </a:p>
          <a:p>
            <a:pPr marL="171450" marR="0" lvl="0" indent="-171450" defTabSz="914367" rtl="0" eaLnBrk="1" fontAlgn="auto" latinLnBrk="0" hangingPunct="1">
              <a:lnSpc>
                <a:spcPct val="100000"/>
              </a:lnSpc>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lumMod val="50000"/>
                  </a:srgbClr>
                </a:solidFill>
                <a:effectLst/>
                <a:uLnTx/>
                <a:uFillTx/>
                <a:latin typeface="Arial" panose="020B0604020202020204" pitchFamily="34" charset="0"/>
                <a:ea typeface="+mn-lt"/>
                <a:cs typeface="Arial" panose="020B0604020202020204" pitchFamily="34" charset="0"/>
              </a:rPr>
              <a:t>Business justification</a:t>
            </a:r>
            <a:endParaRPr lang="en-US" sz="1200" b="0" i="0" u="none" strike="noStrike" kern="1200" cap="none" spc="0" normalizeH="0" baseline="0" noProof="0" dirty="0">
              <a:ln>
                <a:noFill/>
              </a:ln>
              <a:solidFill>
                <a:srgbClr val="000000">
                  <a:lumMod val="50000"/>
                </a:srgbClr>
              </a:solidFill>
              <a:effectLst/>
              <a:uLnTx/>
              <a:uFillTx/>
              <a:latin typeface="Arial" panose="020B0604020202020204" pitchFamily="34" charset="0"/>
              <a:ea typeface="+mn-lt"/>
              <a:cs typeface="Arial" panose="020B0604020202020204" pitchFamily="34" charset="0"/>
            </a:endParaRPr>
          </a:p>
          <a:p>
            <a:pPr marL="171450" marR="0" lvl="0" indent="-171450" defTabSz="914367" rtl="0" eaLnBrk="1" fontAlgn="auto" latinLnBrk="0" hangingPunct="1">
              <a:lnSpc>
                <a:spcPct val="100000"/>
              </a:lnSpc>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lumMod val="50000"/>
                  </a:srgbClr>
                </a:solidFill>
                <a:effectLst/>
                <a:uLnTx/>
                <a:uFillTx/>
                <a:latin typeface="Arial" panose="020B0604020202020204" pitchFamily="34" charset="0"/>
                <a:ea typeface="+mn-lt"/>
                <a:cs typeface="Arial" panose="020B0604020202020204" pitchFamily="34" charset="0"/>
              </a:rPr>
              <a:t>Prioritize project</a:t>
            </a:r>
            <a:endParaRPr kumimoji="0" lang="en-US" sz="12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
        <p:nvSpPr>
          <p:cNvPr id="110" name="plan">
            <a:extLst>
              <a:ext uri="{FF2B5EF4-FFF2-40B4-BE49-F238E27FC236}">
                <a16:creationId xmlns:a16="http://schemas.microsoft.com/office/drawing/2014/main" id="{CE4F24A3-E187-4973-AC8E-BCA3F1C00EA1}"/>
              </a:ext>
              <a:ext uri="{C183D7F6-B498-43B3-948B-1728B52AA6E4}">
                <adec:decorative xmlns:adec="http://schemas.microsoft.com/office/drawing/2017/decorative" val="1"/>
              </a:ext>
            </a:extLst>
          </p:cNvPr>
          <p:cNvSpPr>
            <a:spLocks noChangeAspect="1" noEditPoints="1"/>
          </p:cNvSpPr>
          <p:nvPr/>
        </p:nvSpPr>
        <p:spPr bwMode="auto">
          <a:xfrm>
            <a:off x="1596771" y="1375104"/>
            <a:ext cx="328039" cy="329330"/>
          </a:xfrm>
          <a:custGeom>
            <a:avLst/>
            <a:gdLst>
              <a:gd name="T0" fmla="*/ 116 w 352"/>
              <a:gd name="T1" fmla="*/ 117 h 352"/>
              <a:gd name="T2" fmla="*/ 0 w 352"/>
              <a:gd name="T3" fmla="*/ 0 h 352"/>
              <a:gd name="T4" fmla="*/ 116 w 352"/>
              <a:gd name="T5" fmla="*/ 0 h 352"/>
              <a:gd name="T6" fmla="*/ 0 w 352"/>
              <a:gd name="T7" fmla="*/ 117 h 352"/>
              <a:gd name="T8" fmla="*/ 352 w 352"/>
              <a:gd name="T9" fmla="*/ 352 h 352"/>
              <a:gd name="T10" fmla="*/ 235 w 352"/>
              <a:gd name="T11" fmla="*/ 236 h 352"/>
              <a:gd name="T12" fmla="*/ 352 w 352"/>
              <a:gd name="T13" fmla="*/ 236 h 352"/>
              <a:gd name="T14" fmla="*/ 235 w 352"/>
              <a:gd name="T15" fmla="*/ 352 h 352"/>
              <a:gd name="T16" fmla="*/ 66 w 352"/>
              <a:gd name="T17" fmla="*/ 218 h 352"/>
              <a:gd name="T18" fmla="*/ 2 w 352"/>
              <a:gd name="T19" fmla="*/ 282 h 352"/>
              <a:gd name="T20" fmla="*/ 66 w 352"/>
              <a:gd name="T21" fmla="*/ 347 h 352"/>
              <a:gd name="T22" fmla="*/ 130 w 352"/>
              <a:gd name="T23" fmla="*/ 282 h 352"/>
              <a:gd name="T24" fmla="*/ 66 w 352"/>
              <a:gd name="T25" fmla="*/ 218 h 352"/>
              <a:gd name="T26" fmla="*/ 113 w 352"/>
              <a:gd name="T27" fmla="*/ 239 h 352"/>
              <a:gd name="T28" fmla="*/ 345 w 352"/>
              <a:gd name="T29" fmla="*/ 8 h 352"/>
              <a:gd name="T30" fmla="*/ 345 w 352"/>
              <a:gd name="T31" fmla="*/ 83 h 352"/>
              <a:gd name="T32" fmla="*/ 345 w 352"/>
              <a:gd name="T33" fmla="*/ 7 h 352"/>
              <a:gd name="T34" fmla="*/ 269 w 352"/>
              <a:gd name="T35" fmla="*/ 7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2" h="352">
                <a:moveTo>
                  <a:pt x="116" y="117"/>
                </a:moveTo>
                <a:cubicBezTo>
                  <a:pt x="0" y="0"/>
                  <a:pt x="0" y="0"/>
                  <a:pt x="0" y="0"/>
                </a:cubicBezTo>
                <a:moveTo>
                  <a:pt x="116" y="0"/>
                </a:moveTo>
                <a:cubicBezTo>
                  <a:pt x="0" y="117"/>
                  <a:pt x="0" y="117"/>
                  <a:pt x="0" y="117"/>
                </a:cubicBezTo>
                <a:moveTo>
                  <a:pt x="352" y="352"/>
                </a:moveTo>
                <a:cubicBezTo>
                  <a:pt x="235" y="236"/>
                  <a:pt x="235" y="236"/>
                  <a:pt x="235" y="236"/>
                </a:cubicBezTo>
                <a:moveTo>
                  <a:pt x="352" y="236"/>
                </a:moveTo>
                <a:cubicBezTo>
                  <a:pt x="235" y="352"/>
                  <a:pt x="235" y="352"/>
                  <a:pt x="235" y="352"/>
                </a:cubicBezTo>
                <a:moveTo>
                  <a:pt x="66" y="218"/>
                </a:moveTo>
                <a:cubicBezTo>
                  <a:pt x="30" y="218"/>
                  <a:pt x="2" y="247"/>
                  <a:pt x="2" y="282"/>
                </a:cubicBezTo>
                <a:cubicBezTo>
                  <a:pt x="2" y="318"/>
                  <a:pt x="30" y="347"/>
                  <a:pt x="66" y="347"/>
                </a:cubicBezTo>
                <a:cubicBezTo>
                  <a:pt x="101" y="347"/>
                  <a:pt x="130" y="318"/>
                  <a:pt x="130" y="282"/>
                </a:cubicBezTo>
                <a:cubicBezTo>
                  <a:pt x="130" y="247"/>
                  <a:pt x="101" y="218"/>
                  <a:pt x="66" y="218"/>
                </a:cubicBezTo>
                <a:close/>
                <a:moveTo>
                  <a:pt x="113" y="239"/>
                </a:moveTo>
                <a:cubicBezTo>
                  <a:pt x="345" y="8"/>
                  <a:pt x="345" y="8"/>
                  <a:pt x="345" y="8"/>
                </a:cubicBezTo>
                <a:moveTo>
                  <a:pt x="345" y="83"/>
                </a:moveTo>
                <a:cubicBezTo>
                  <a:pt x="345" y="7"/>
                  <a:pt x="345" y="7"/>
                  <a:pt x="345" y="7"/>
                </a:cubicBezTo>
                <a:cubicBezTo>
                  <a:pt x="269" y="7"/>
                  <a:pt x="269" y="7"/>
                  <a:pt x="269" y="7"/>
                </a:cubicBezTo>
              </a:path>
            </a:pathLst>
          </a:custGeom>
          <a:noFill/>
          <a:ln w="19050" cap="sq">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111" name="Rectangle: Rounded Corners 16">
            <a:extLst>
              <a:ext uri="{FF2B5EF4-FFF2-40B4-BE49-F238E27FC236}">
                <a16:creationId xmlns:a16="http://schemas.microsoft.com/office/drawing/2014/main" id="{DA5DE522-281B-42DB-8A52-341905F293B9}"/>
              </a:ext>
              <a:ext uri="{C183D7F6-B498-43B3-948B-1728B52AA6E4}">
                <adec:decorative xmlns:adec="http://schemas.microsoft.com/office/drawing/2017/decorative" val="1"/>
              </a:ext>
            </a:extLst>
          </p:cNvPr>
          <p:cNvSpPr/>
          <p:nvPr/>
        </p:nvSpPr>
        <p:spPr>
          <a:xfrm>
            <a:off x="4782834" y="4019733"/>
            <a:ext cx="5016084" cy="1677315"/>
          </a:xfrm>
          <a:prstGeom prst="roundRect">
            <a:avLst>
              <a:gd name="adj" fmla="val 2546"/>
            </a:avLst>
          </a:prstGeom>
          <a:solidFill>
            <a:schemeClr val="bg1"/>
          </a:solidFill>
          <a:ln w="254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2" name="Rectangle: Rounded Corners 17">
            <a:extLst>
              <a:ext uri="{FF2B5EF4-FFF2-40B4-BE49-F238E27FC236}">
                <a16:creationId xmlns:a16="http://schemas.microsoft.com/office/drawing/2014/main" id="{E7A8878E-811A-4B63-A4BB-75194C975C30}"/>
              </a:ext>
              <a:ext uri="{C183D7F6-B498-43B3-948B-1728B52AA6E4}">
                <adec:decorative xmlns:adec="http://schemas.microsoft.com/office/drawing/2017/decorative" val="1"/>
              </a:ext>
            </a:extLst>
          </p:cNvPr>
          <p:cNvSpPr/>
          <p:nvPr/>
        </p:nvSpPr>
        <p:spPr>
          <a:xfrm>
            <a:off x="7371088" y="4145688"/>
            <a:ext cx="2280155" cy="142540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3" name="TextBox 112">
            <a:extLst>
              <a:ext uri="{FF2B5EF4-FFF2-40B4-BE49-F238E27FC236}">
                <a16:creationId xmlns:a16="http://schemas.microsoft.com/office/drawing/2014/main" id="{04D31109-D35F-4984-8178-360B8FAF9C56}"/>
              </a:ext>
            </a:extLst>
          </p:cNvPr>
          <p:cNvSpPr txBox="1"/>
          <p:nvPr/>
        </p:nvSpPr>
        <p:spPr>
          <a:xfrm>
            <a:off x="7377554" y="4763132"/>
            <a:ext cx="2267222" cy="79560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37024"/>
                </a:solidFill>
                <a:effectLst/>
                <a:uLnTx/>
                <a:uFillTx/>
                <a:latin typeface="Arial" panose="020B0604020202020204" pitchFamily="34" charset="0"/>
                <a:ea typeface="+mn-lt"/>
                <a:cs typeface="Arial" panose="020B0604020202020204" pitchFamily="34" charset="0"/>
              </a:rPr>
              <a:t>Manage</a:t>
            </a:r>
          </a:p>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Arial" panose="020B0604020202020204" pitchFamily="34" charset="0"/>
                <a:ea typeface="+mn-lt"/>
                <a:cs typeface="Arial" panose="020B0604020202020204" pitchFamily="34" charset="0"/>
              </a:rPr>
              <a:t>Business commitments</a:t>
            </a:r>
          </a:p>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Arial" panose="020B0604020202020204" pitchFamily="34" charset="0"/>
                <a:ea typeface="+mn-lt"/>
                <a:cs typeface="Arial" panose="020B0604020202020204" pitchFamily="34" charset="0"/>
              </a:rPr>
              <a:t>operations baseline •</a:t>
            </a:r>
            <a:br>
              <a:rPr kumimoji="0" lang="en-US" sz="1100" b="0" i="0" u="none" strike="noStrike" kern="1200" cap="none" spc="0" normalizeH="0" baseline="0" noProof="0" dirty="0">
                <a:ln>
                  <a:noFill/>
                </a:ln>
                <a:solidFill>
                  <a:srgbClr val="000000"/>
                </a:solidFill>
                <a:effectLst/>
                <a:uLnTx/>
                <a:uFillTx/>
                <a:latin typeface="Arial" panose="020B0604020202020204" pitchFamily="34" charset="0"/>
                <a:ea typeface="+mn-lt"/>
                <a:cs typeface="Arial" panose="020B0604020202020204" pitchFamily="34" charset="0"/>
              </a:rPr>
            </a:br>
            <a:r>
              <a:rPr kumimoji="0" lang="en-US" sz="1100" b="0" i="0" u="none" strike="noStrike" kern="1200" cap="none" spc="0" normalizeH="0" baseline="0" noProof="0" dirty="0">
                <a:ln>
                  <a:noFill/>
                </a:ln>
                <a:solidFill>
                  <a:srgbClr val="000000"/>
                </a:solidFill>
                <a:effectLst/>
                <a:uLnTx/>
                <a:uFillTx/>
                <a:latin typeface="Arial" panose="020B0604020202020204" pitchFamily="34" charset="0"/>
                <a:ea typeface="+mn-lt"/>
                <a:cs typeface="Arial" panose="020B0604020202020204" pitchFamily="34" charset="0"/>
              </a:rPr>
              <a:t>Ops maturity</a:t>
            </a:r>
          </a:p>
        </p:txBody>
      </p:sp>
      <p:sp>
        <p:nvSpPr>
          <p:cNvPr id="114" name="Trackers_EADF_bidi">
            <a:extLst>
              <a:ext uri="{FF2B5EF4-FFF2-40B4-BE49-F238E27FC236}">
                <a16:creationId xmlns:a16="http://schemas.microsoft.com/office/drawing/2014/main" id="{B439F41A-D8B5-4C3C-BD41-94482D54D7AD}"/>
              </a:ext>
              <a:ext uri="{C183D7F6-B498-43B3-948B-1728B52AA6E4}">
                <adec:decorative xmlns:adec="http://schemas.microsoft.com/office/drawing/2017/decorative" val="1"/>
              </a:ext>
            </a:extLst>
          </p:cNvPr>
          <p:cNvSpPr>
            <a:spLocks noChangeAspect="1" noEditPoints="1"/>
          </p:cNvSpPr>
          <p:nvPr/>
        </p:nvSpPr>
        <p:spPr bwMode="auto">
          <a:xfrm>
            <a:off x="8379249" y="4308512"/>
            <a:ext cx="263832" cy="359746"/>
          </a:xfrm>
          <a:custGeom>
            <a:avLst/>
            <a:gdLst>
              <a:gd name="T0" fmla="*/ 1000 w 2750"/>
              <a:gd name="T1" fmla="*/ 375 h 3750"/>
              <a:gd name="T2" fmla="*/ 1375 w 2750"/>
              <a:gd name="T3" fmla="*/ 0 h 3750"/>
              <a:gd name="T4" fmla="*/ 1750 w 2750"/>
              <a:gd name="T5" fmla="*/ 375 h 3750"/>
              <a:gd name="T6" fmla="*/ 1750 w 2750"/>
              <a:gd name="T7" fmla="*/ 500 h 3750"/>
              <a:gd name="T8" fmla="*/ 2250 w 2750"/>
              <a:gd name="T9" fmla="*/ 500 h 3750"/>
              <a:gd name="T10" fmla="*/ 2250 w 2750"/>
              <a:gd name="T11" fmla="*/ 1000 h 3750"/>
              <a:gd name="T12" fmla="*/ 500 w 2750"/>
              <a:gd name="T13" fmla="*/ 1000 h 3750"/>
              <a:gd name="T14" fmla="*/ 500 w 2750"/>
              <a:gd name="T15" fmla="*/ 500 h 3750"/>
              <a:gd name="T16" fmla="*/ 1000 w 2750"/>
              <a:gd name="T17" fmla="*/ 500 h 3750"/>
              <a:gd name="T18" fmla="*/ 1000 w 2750"/>
              <a:gd name="T19" fmla="*/ 375 h 3750"/>
              <a:gd name="T20" fmla="*/ 500 w 2750"/>
              <a:gd name="T21" fmla="*/ 500 h 3750"/>
              <a:gd name="T22" fmla="*/ 0 w 2750"/>
              <a:gd name="T23" fmla="*/ 500 h 3750"/>
              <a:gd name="T24" fmla="*/ 0 w 2750"/>
              <a:gd name="T25" fmla="*/ 3750 h 3750"/>
              <a:gd name="T26" fmla="*/ 2750 w 2750"/>
              <a:gd name="T27" fmla="*/ 3750 h 3750"/>
              <a:gd name="T28" fmla="*/ 2750 w 2750"/>
              <a:gd name="T29" fmla="*/ 500 h 3750"/>
              <a:gd name="T30" fmla="*/ 2250 w 2750"/>
              <a:gd name="T31" fmla="*/ 500 h 3750"/>
              <a:gd name="T32" fmla="*/ 500 w 2750"/>
              <a:gd name="T33" fmla="*/ 1750 h 3750"/>
              <a:gd name="T34" fmla="*/ 1500 w 2750"/>
              <a:gd name="T35" fmla="*/ 1750 h 3750"/>
              <a:gd name="T36" fmla="*/ 1500 w 2750"/>
              <a:gd name="T37" fmla="*/ 2500 h 3750"/>
              <a:gd name="T38" fmla="*/ 500 w 2750"/>
              <a:gd name="T39" fmla="*/ 2500 h 3750"/>
              <a:gd name="T40" fmla="*/ 1500 w 2750"/>
              <a:gd name="T41" fmla="*/ 3250 h 3750"/>
              <a:gd name="T42" fmla="*/ 500 w 2750"/>
              <a:gd name="T43" fmla="*/ 3250 h 3750"/>
              <a:gd name="T44" fmla="*/ 1750 w 2750"/>
              <a:gd name="T45" fmla="*/ 1500 h 3750"/>
              <a:gd name="T46" fmla="*/ 2000 w 2750"/>
              <a:gd name="T47" fmla="*/ 1750 h 3750"/>
              <a:gd name="T48" fmla="*/ 2375 w 2750"/>
              <a:gd name="T49" fmla="*/ 1375 h 3750"/>
              <a:gd name="T50" fmla="*/ 1750 w 2750"/>
              <a:gd name="T51" fmla="*/ 2250 h 3750"/>
              <a:gd name="T52" fmla="*/ 2000 w 2750"/>
              <a:gd name="T53" fmla="*/ 2500 h 3750"/>
              <a:gd name="T54" fmla="*/ 2375 w 2750"/>
              <a:gd name="T55" fmla="*/ 2125 h 3750"/>
              <a:gd name="T56" fmla="*/ 1750 w 2750"/>
              <a:gd name="T57" fmla="*/ 3000 h 3750"/>
              <a:gd name="T58" fmla="*/ 2000 w 2750"/>
              <a:gd name="T59" fmla="*/ 3250 h 3750"/>
              <a:gd name="T60" fmla="*/ 2375 w 2750"/>
              <a:gd name="T61" fmla="*/ 28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50" h="3750">
                <a:moveTo>
                  <a:pt x="1000" y="375"/>
                </a:moveTo>
                <a:cubicBezTo>
                  <a:pt x="1000" y="168"/>
                  <a:pt x="1168" y="0"/>
                  <a:pt x="1375" y="0"/>
                </a:cubicBezTo>
                <a:cubicBezTo>
                  <a:pt x="1582" y="0"/>
                  <a:pt x="1750" y="168"/>
                  <a:pt x="1750" y="375"/>
                </a:cubicBezTo>
                <a:cubicBezTo>
                  <a:pt x="1750" y="500"/>
                  <a:pt x="1750" y="500"/>
                  <a:pt x="1750" y="500"/>
                </a:cubicBezTo>
                <a:cubicBezTo>
                  <a:pt x="2250" y="500"/>
                  <a:pt x="2250" y="500"/>
                  <a:pt x="2250" y="500"/>
                </a:cubicBezTo>
                <a:cubicBezTo>
                  <a:pt x="2250" y="1000"/>
                  <a:pt x="2250" y="1000"/>
                  <a:pt x="2250" y="1000"/>
                </a:cubicBezTo>
                <a:cubicBezTo>
                  <a:pt x="500" y="1000"/>
                  <a:pt x="500" y="1000"/>
                  <a:pt x="500" y="1000"/>
                </a:cubicBezTo>
                <a:cubicBezTo>
                  <a:pt x="500" y="500"/>
                  <a:pt x="500" y="500"/>
                  <a:pt x="500" y="500"/>
                </a:cubicBezTo>
                <a:cubicBezTo>
                  <a:pt x="1000" y="500"/>
                  <a:pt x="1000" y="500"/>
                  <a:pt x="1000" y="500"/>
                </a:cubicBezTo>
                <a:lnTo>
                  <a:pt x="1000" y="375"/>
                </a:lnTo>
                <a:close/>
                <a:moveTo>
                  <a:pt x="500" y="500"/>
                </a:moveTo>
                <a:cubicBezTo>
                  <a:pt x="0" y="500"/>
                  <a:pt x="0" y="500"/>
                  <a:pt x="0" y="500"/>
                </a:cubicBezTo>
                <a:cubicBezTo>
                  <a:pt x="0" y="3750"/>
                  <a:pt x="0" y="3750"/>
                  <a:pt x="0" y="3750"/>
                </a:cubicBezTo>
                <a:cubicBezTo>
                  <a:pt x="2750" y="3750"/>
                  <a:pt x="2750" y="3750"/>
                  <a:pt x="2750" y="3750"/>
                </a:cubicBezTo>
                <a:cubicBezTo>
                  <a:pt x="2750" y="500"/>
                  <a:pt x="2750" y="500"/>
                  <a:pt x="2750" y="500"/>
                </a:cubicBezTo>
                <a:cubicBezTo>
                  <a:pt x="2250" y="500"/>
                  <a:pt x="2250" y="500"/>
                  <a:pt x="2250" y="500"/>
                </a:cubicBezTo>
                <a:moveTo>
                  <a:pt x="500" y="1750"/>
                </a:moveTo>
                <a:cubicBezTo>
                  <a:pt x="1500" y="1750"/>
                  <a:pt x="1500" y="1750"/>
                  <a:pt x="1500" y="1750"/>
                </a:cubicBezTo>
                <a:moveTo>
                  <a:pt x="1500" y="2500"/>
                </a:moveTo>
                <a:cubicBezTo>
                  <a:pt x="500" y="2500"/>
                  <a:pt x="500" y="2500"/>
                  <a:pt x="500" y="2500"/>
                </a:cubicBezTo>
                <a:moveTo>
                  <a:pt x="1500" y="3250"/>
                </a:moveTo>
                <a:cubicBezTo>
                  <a:pt x="500" y="3250"/>
                  <a:pt x="500" y="3250"/>
                  <a:pt x="500" y="3250"/>
                </a:cubicBezTo>
                <a:moveTo>
                  <a:pt x="1750" y="1500"/>
                </a:moveTo>
                <a:cubicBezTo>
                  <a:pt x="2000" y="1750"/>
                  <a:pt x="2000" y="1750"/>
                  <a:pt x="2000" y="1750"/>
                </a:cubicBezTo>
                <a:cubicBezTo>
                  <a:pt x="2375" y="1375"/>
                  <a:pt x="2375" y="1375"/>
                  <a:pt x="2375" y="1375"/>
                </a:cubicBezTo>
                <a:moveTo>
                  <a:pt x="1750" y="2250"/>
                </a:moveTo>
                <a:cubicBezTo>
                  <a:pt x="2000" y="2500"/>
                  <a:pt x="2000" y="2500"/>
                  <a:pt x="2000" y="2500"/>
                </a:cubicBezTo>
                <a:cubicBezTo>
                  <a:pt x="2375" y="2125"/>
                  <a:pt x="2375" y="2125"/>
                  <a:pt x="2375" y="2125"/>
                </a:cubicBezTo>
                <a:moveTo>
                  <a:pt x="1750" y="3000"/>
                </a:moveTo>
                <a:cubicBezTo>
                  <a:pt x="2000" y="3250"/>
                  <a:pt x="2000" y="3250"/>
                  <a:pt x="2000" y="3250"/>
                </a:cubicBezTo>
                <a:cubicBezTo>
                  <a:pt x="2375" y="2875"/>
                  <a:pt x="2375" y="2875"/>
                  <a:pt x="2375" y="2875"/>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15" name="Rectangle: Rounded Corners 20">
            <a:extLst>
              <a:ext uri="{FF2B5EF4-FFF2-40B4-BE49-F238E27FC236}">
                <a16:creationId xmlns:a16="http://schemas.microsoft.com/office/drawing/2014/main" id="{A9B9728E-036C-4591-89E6-39B0006BA602}"/>
              </a:ext>
              <a:ext uri="{C183D7F6-B498-43B3-948B-1728B52AA6E4}">
                <adec:decorative xmlns:adec="http://schemas.microsoft.com/office/drawing/2017/decorative" val="1"/>
              </a:ext>
            </a:extLst>
          </p:cNvPr>
          <p:cNvSpPr/>
          <p:nvPr/>
        </p:nvSpPr>
        <p:spPr>
          <a:xfrm>
            <a:off x="4930509" y="4145688"/>
            <a:ext cx="2280155" cy="142540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6" name="TextBox 115">
            <a:extLst>
              <a:ext uri="{FF2B5EF4-FFF2-40B4-BE49-F238E27FC236}">
                <a16:creationId xmlns:a16="http://schemas.microsoft.com/office/drawing/2014/main" id="{D64776A1-EF74-4E15-9A6D-A3273A1A5419}"/>
              </a:ext>
            </a:extLst>
          </p:cNvPr>
          <p:cNvSpPr txBox="1"/>
          <p:nvPr/>
        </p:nvSpPr>
        <p:spPr>
          <a:xfrm>
            <a:off x="5044177" y="4763132"/>
            <a:ext cx="2052818" cy="77098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37024"/>
                </a:solidFill>
                <a:effectLst/>
                <a:uLnTx/>
                <a:uFillTx/>
                <a:latin typeface="Arial" panose="020B0604020202020204" pitchFamily="34" charset="0"/>
                <a:ea typeface="+mn-lt"/>
                <a:cs typeface="Arial" panose="020B0604020202020204" pitchFamily="34" charset="0"/>
              </a:rPr>
              <a:t>Govern</a:t>
            </a:r>
          </a:p>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Arial" panose="020B0604020202020204" pitchFamily="34" charset="0"/>
                <a:ea typeface="+mn-lt"/>
                <a:cs typeface="Arial" panose="020B0604020202020204" pitchFamily="34" charset="0"/>
              </a:rPr>
              <a:t>Methodology • Benchmark</a:t>
            </a:r>
          </a:p>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Arial" panose="020B0604020202020204" pitchFamily="34" charset="0"/>
                <a:ea typeface="+mn-lt"/>
                <a:cs typeface="Arial" panose="020B0604020202020204" pitchFamily="34" charset="0"/>
              </a:rPr>
              <a:t>initial best practice • Governance maturity</a:t>
            </a:r>
          </a:p>
        </p:txBody>
      </p:sp>
      <p:sp>
        <p:nvSpPr>
          <p:cNvPr id="117" name="Org_ECA6">
            <a:extLst>
              <a:ext uri="{FF2B5EF4-FFF2-40B4-BE49-F238E27FC236}">
                <a16:creationId xmlns:a16="http://schemas.microsoft.com/office/drawing/2014/main" id="{06ED1FC0-557B-4D4B-9AFC-C7DDD99AFD89}"/>
              </a:ext>
              <a:ext uri="{C183D7F6-B498-43B3-948B-1728B52AA6E4}">
                <adec:decorative xmlns:adec="http://schemas.microsoft.com/office/drawing/2017/decorative" val="1"/>
              </a:ext>
            </a:extLst>
          </p:cNvPr>
          <p:cNvSpPr>
            <a:spLocks noChangeAspect="1" noEditPoints="1"/>
          </p:cNvSpPr>
          <p:nvPr/>
        </p:nvSpPr>
        <p:spPr bwMode="auto">
          <a:xfrm>
            <a:off x="5890801" y="4308512"/>
            <a:ext cx="359570" cy="359746"/>
          </a:xfrm>
          <a:custGeom>
            <a:avLst/>
            <a:gdLst>
              <a:gd name="T0" fmla="*/ 1177 w 4117"/>
              <a:gd name="T1" fmla="*/ 4119 h 4119"/>
              <a:gd name="T2" fmla="*/ 0 w 4117"/>
              <a:gd name="T3" fmla="*/ 4119 h 4119"/>
              <a:gd name="T4" fmla="*/ 0 w 4117"/>
              <a:gd name="T5" fmla="*/ 2942 h 4119"/>
              <a:gd name="T6" fmla="*/ 1177 w 4117"/>
              <a:gd name="T7" fmla="*/ 2942 h 4119"/>
              <a:gd name="T8" fmla="*/ 1177 w 4117"/>
              <a:gd name="T9" fmla="*/ 4119 h 4119"/>
              <a:gd name="T10" fmla="*/ 4117 w 4117"/>
              <a:gd name="T11" fmla="*/ 2942 h 4119"/>
              <a:gd name="T12" fmla="*/ 2941 w 4117"/>
              <a:gd name="T13" fmla="*/ 2942 h 4119"/>
              <a:gd name="T14" fmla="*/ 2941 w 4117"/>
              <a:gd name="T15" fmla="*/ 4119 h 4119"/>
              <a:gd name="T16" fmla="*/ 4117 w 4117"/>
              <a:gd name="T17" fmla="*/ 4119 h 4119"/>
              <a:gd name="T18" fmla="*/ 4117 w 4117"/>
              <a:gd name="T19" fmla="*/ 2942 h 4119"/>
              <a:gd name="T20" fmla="*/ 2647 w 4117"/>
              <a:gd name="T21" fmla="*/ 0 h 4119"/>
              <a:gd name="T22" fmla="*/ 1471 w 4117"/>
              <a:gd name="T23" fmla="*/ 0 h 4119"/>
              <a:gd name="T24" fmla="*/ 1471 w 4117"/>
              <a:gd name="T25" fmla="*/ 1177 h 4119"/>
              <a:gd name="T26" fmla="*/ 2647 w 4117"/>
              <a:gd name="T27" fmla="*/ 1177 h 4119"/>
              <a:gd name="T28" fmla="*/ 2647 w 4117"/>
              <a:gd name="T29" fmla="*/ 0 h 4119"/>
              <a:gd name="T30" fmla="*/ 2059 w 4117"/>
              <a:gd name="T31" fmla="*/ 1177 h 4119"/>
              <a:gd name="T32" fmla="*/ 2059 w 4117"/>
              <a:gd name="T33" fmla="*/ 2060 h 4119"/>
              <a:gd name="T34" fmla="*/ 3529 w 4117"/>
              <a:gd name="T35" fmla="*/ 2942 h 4119"/>
              <a:gd name="T36" fmla="*/ 3529 w 4117"/>
              <a:gd name="T37" fmla="*/ 2060 h 4119"/>
              <a:gd name="T38" fmla="*/ 588 w 4117"/>
              <a:gd name="T39" fmla="*/ 2060 h 4119"/>
              <a:gd name="T40" fmla="*/ 588 w 4117"/>
              <a:gd name="T41" fmla="*/ 2942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17" h="4119">
                <a:moveTo>
                  <a:pt x="1177" y="4119"/>
                </a:moveTo>
                <a:lnTo>
                  <a:pt x="0" y="4119"/>
                </a:lnTo>
                <a:lnTo>
                  <a:pt x="0" y="2942"/>
                </a:lnTo>
                <a:lnTo>
                  <a:pt x="1177" y="2942"/>
                </a:lnTo>
                <a:lnTo>
                  <a:pt x="1177" y="4119"/>
                </a:lnTo>
                <a:moveTo>
                  <a:pt x="4117" y="2942"/>
                </a:moveTo>
                <a:lnTo>
                  <a:pt x="2941" y="2942"/>
                </a:lnTo>
                <a:lnTo>
                  <a:pt x="2941" y="4119"/>
                </a:lnTo>
                <a:lnTo>
                  <a:pt x="4117" y="4119"/>
                </a:lnTo>
                <a:lnTo>
                  <a:pt x="4117" y="2942"/>
                </a:lnTo>
                <a:moveTo>
                  <a:pt x="2647" y="0"/>
                </a:moveTo>
                <a:lnTo>
                  <a:pt x="1471" y="0"/>
                </a:lnTo>
                <a:lnTo>
                  <a:pt x="1471" y="1177"/>
                </a:lnTo>
                <a:lnTo>
                  <a:pt x="2647" y="1177"/>
                </a:lnTo>
                <a:lnTo>
                  <a:pt x="2647" y="0"/>
                </a:lnTo>
                <a:moveTo>
                  <a:pt x="2059" y="1177"/>
                </a:moveTo>
                <a:lnTo>
                  <a:pt x="2059" y="2060"/>
                </a:lnTo>
                <a:moveTo>
                  <a:pt x="3529" y="2942"/>
                </a:moveTo>
                <a:lnTo>
                  <a:pt x="3529" y="2060"/>
                </a:lnTo>
                <a:lnTo>
                  <a:pt x="588" y="2060"/>
                </a:lnTo>
                <a:lnTo>
                  <a:pt x="588" y="2942"/>
                </a:lnTo>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118" name="TextBox 117">
            <a:extLst>
              <a:ext uri="{FF2B5EF4-FFF2-40B4-BE49-F238E27FC236}">
                <a16:creationId xmlns:a16="http://schemas.microsoft.com/office/drawing/2014/main" id="{F69D272E-C464-483B-ADAB-0DCBDD0F3739}"/>
              </a:ext>
            </a:extLst>
          </p:cNvPr>
          <p:cNvSpPr txBox="1"/>
          <p:nvPr/>
        </p:nvSpPr>
        <p:spPr>
          <a:xfrm>
            <a:off x="9331363" y="1882909"/>
            <a:ext cx="165032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243A5E"/>
                </a:solidFill>
                <a:effectLst/>
                <a:uLnTx/>
                <a:uFillTx/>
                <a:latin typeface="Arial" panose="020B0604020202020204" pitchFamily="34" charset="0"/>
                <a:ea typeface="+mn-lt"/>
                <a:cs typeface="Arial" panose="020B0604020202020204" pitchFamily="34" charset="0"/>
              </a:rPr>
              <a:t>Migrate</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Arial" panose="020B0604020202020204" pitchFamily="34" charset="0"/>
                <a:ea typeface="+mn-lt"/>
                <a:cs typeface="Arial" panose="020B0604020202020204" pitchFamily="34" charset="0"/>
              </a:rPr>
              <a:t>• First workload migration</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Arial" panose="020B0604020202020204" pitchFamily="34" charset="0"/>
                <a:ea typeface="+mn-lt"/>
                <a:cs typeface="Arial" panose="020B0604020202020204" pitchFamily="34" charset="0"/>
              </a:rPr>
              <a:t>• Expanded scenarios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Arial" panose="020B0604020202020204" pitchFamily="34" charset="0"/>
                <a:ea typeface="+mn-lt"/>
                <a:cs typeface="Arial" panose="020B0604020202020204" pitchFamily="34" charset="0"/>
              </a:rPr>
              <a:t>• Best practice validation</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Arial" panose="020B0604020202020204" pitchFamily="34" charset="0"/>
                <a:ea typeface="+mn-lt"/>
                <a:cs typeface="Arial" panose="020B0604020202020204" pitchFamily="34" charset="0"/>
              </a:rPr>
              <a:t>• Process improvements</a:t>
            </a:r>
          </a:p>
        </p:txBody>
      </p:sp>
      <p:sp>
        <p:nvSpPr>
          <p:cNvPr id="119" name="TextBox 118">
            <a:extLst>
              <a:ext uri="{FF2B5EF4-FFF2-40B4-BE49-F238E27FC236}">
                <a16:creationId xmlns:a16="http://schemas.microsoft.com/office/drawing/2014/main" id="{1D6AF0D9-1809-4596-8708-92A9C3E6CDCE}"/>
              </a:ext>
            </a:extLst>
          </p:cNvPr>
          <p:cNvSpPr txBox="1"/>
          <p:nvPr/>
        </p:nvSpPr>
        <p:spPr>
          <a:xfrm>
            <a:off x="9338393" y="2725399"/>
            <a:ext cx="1610929" cy="89255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243A5E"/>
                </a:solidFill>
                <a:effectLst/>
                <a:uLnTx/>
                <a:uFillTx/>
                <a:latin typeface="Arial" panose="020B0604020202020204" pitchFamily="34" charset="0"/>
                <a:ea typeface="+mn-lt"/>
                <a:cs typeface="Arial" panose="020B0604020202020204" pitchFamily="34" charset="0"/>
              </a:rPr>
              <a:t>Innovate</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Arial" panose="020B0604020202020204" pitchFamily="34" charset="0"/>
                <a:ea typeface="+mn-lt"/>
                <a:cs typeface="Arial" panose="020B0604020202020204" pitchFamily="34" charset="0"/>
              </a:rPr>
              <a:t>• Innovation guide</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Arial" panose="020B0604020202020204" pitchFamily="34" charset="0"/>
                <a:ea typeface="+mn-lt"/>
                <a:cs typeface="Arial" panose="020B0604020202020204" pitchFamily="34" charset="0"/>
              </a:rPr>
              <a:t>• Expanded scenarios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Arial" panose="020B0604020202020204" pitchFamily="34" charset="0"/>
                <a:ea typeface="+mn-lt"/>
                <a:cs typeface="Arial" panose="020B0604020202020204" pitchFamily="34" charset="0"/>
              </a:rPr>
              <a:t>• Best practice validation</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Arial" panose="020B0604020202020204" pitchFamily="34" charset="0"/>
                <a:ea typeface="+mn-lt"/>
                <a:cs typeface="Arial" panose="020B0604020202020204" pitchFamily="34" charset="0"/>
              </a:rPr>
              <a:t>• Process improvements</a:t>
            </a:r>
          </a:p>
        </p:txBody>
      </p:sp>
      <p:sp>
        <p:nvSpPr>
          <p:cNvPr id="120" name="arrow_25">
            <a:extLst>
              <a:ext uri="{FF2B5EF4-FFF2-40B4-BE49-F238E27FC236}">
                <a16:creationId xmlns:a16="http://schemas.microsoft.com/office/drawing/2014/main" id="{B7FDE0FB-8DDB-4C45-88A8-66B43DD13926}"/>
              </a:ext>
              <a:ext uri="{C183D7F6-B498-43B3-948B-1728B52AA6E4}">
                <adec:decorative xmlns:adec="http://schemas.microsoft.com/office/drawing/2017/decorative" val="1"/>
              </a:ext>
            </a:extLst>
          </p:cNvPr>
          <p:cNvSpPr>
            <a:spLocks noChangeAspect="1" noEditPoints="1"/>
          </p:cNvSpPr>
          <p:nvPr/>
        </p:nvSpPr>
        <p:spPr bwMode="auto">
          <a:xfrm>
            <a:off x="9115495" y="1983266"/>
            <a:ext cx="155639" cy="171100"/>
          </a:xfrm>
          <a:custGeom>
            <a:avLst/>
            <a:gdLst>
              <a:gd name="T0" fmla="*/ 58 w 219"/>
              <a:gd name="T1" fmla="*/ 0 h 242"/>
              <a:gd name="T2" fmla="*/ 219 w 219"/>
              <a:gd name="T3" fmla="*/ 0 h 242"/>
              <a:gd name="T4" fmla="*/ 219 w 219"/>
              <a:gd name="T5" fmla="*/ 157 h 242"/>
              <a:gd name="T6" fmla="*/ 219 w 219"/>
              <a:gd name="T7" fmla="*/ 0 h 242"/>
              <a:gd name="T8" fmla="*/ 4 w 219"/>
              <a:gd name="T9" fmla="*/ 233 h 242"/>
              <a:gd name="T10" fmla="*/ 0 w 219"/>
              <a:gd name="T11" fmla="*/ 242 h 242"/>
              <a:gd name="T12" fmla="*/ 0 w 219"/>
              <a:gd name="T13" fmla="*/ 242 h 242"/>
              <a:gd name="T14" fmla="*/ 0 w 219"/>
              <a:gd name="T15" fmla="*/ 242 h 2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9" h="242">
                <a:moveTo>
                  <a:pt x="58" y="0"/>
                </a:moveTo>
                <a:cubicBezTo>
                  <a:pt x="219" y="0"/>
                  <a:pt x="219" y="0"/>
                  <a:pt x="219" y="0"/>
                </a:cubicBezTo>
                <a:cubicBezTo>
                  <a:pt x="219" y="157"/>
                  <a:pt x="219" y="157"/>
                  <a:pt x="219" y="157"/>
                </a:cubicBezTo>
                <a:moveTo>
                  <a:pt x="219" y="0"/>
                </a:moveTo>
                <a:cubicBezTo>
                  <a:pt x="133" y="61"/>
                  <a:pt x="54" y="143"/>
                  <a:pt x="4" y="233"/>
                </a:cubicBezTo>
                <a:cubicBezTo>
                  <a:pt x="0" y="242"/>
                  <a:pt x="0" y="242"/>
                  <a:pt x="0" y="242"/>
                </a:cubicBezTo>
                <a:cubicBezTo>
                  <a:pt x="0" y="242"/>
                  <a:pt x="0" y="242"/>
                  <a:pt x="0" y="242"/>
                </a:cubicBezTo>
                <a:cubicBezTo>
                  <a:pt x="0" y="242"/>
                  <a:pt x="0" y="242"/>
                  <a:pt x="0" y="242"/>
                </a:cubicBezTo>
              </a:path>
            </a:pathLst>
          </a:custGeom>
          <a:noFill/>
          <a:ln w="19050" cap="sq">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121" name="circle_2">
            <a:extLst>
              <a:ext uri="{FF2B5EF4-FFF2-40B4-BE49-F238E27FC236}">
                <a16:creationId xmlns:a16="http://schemas.microsoft.com/office/drawing/2014/main" id="{A6A00DA8-31D5-43E3-B851-2C0EB8C37449}"/>
              </a:ext>
              <a:ext uri="{C183D7F6-B498-43B3-948B-1728B52AA6E4}">
                <adec:decorative xmlns:adec="http://schemas.microsoft.com/office/drawing/2017/decorative" val="1"/>
              </a:ext>
            </a:extLst>
          </p:cNvPr>
          <p:cNvSpPr>
            <a:spLocks noChangeAspect="1" noEditPoints="1"/>
          </p:cNvSpPr>
          <p:nvPr/>
        </p:nvSpPr>
        <p:spPr bwMode="auto">
          <a:xfrm>
            <a:off x="9073275" y="2815526"/>
            <a:ext cx="240079" cy="226741"/>
          </a:xfrm>
          <a:custGeom>
            <a:avLst/>
            <a:gdLst>
              <a:gd name="T0" fmla="*/ 0 w 335"/>
              <a:gd name="T1" fmla="*/ 205 h 316"/>
              <a:gd name="T2" fmla="*/ 111 w 335"/>
              <a:gd name="T3" fmla="*/ 94 h 316"/>
              <a:gd name="T4" fmla="*/ 222 w 335"/>
              <a:gd name="T5" fmla="*/ 205 h 316"/>
              <a:gd name="T6" fmla="*/ 111 w 335"/>
              <a:gd name="T7" fmla="*/ 316 h 316"/>
              <a:gd name="T8" fmla="*/ 0 w 335"/>
              <a:gd name="T9" fmla="*/ 205 h 316"/>
              <a:gd name="T10" fmla="*/ 224 w 335"/>
              <a:gd name="T11" fmla="*/ 316 h 316"/>
              <a:gd name="T12" fmla="*/ 335 w 335"/>
              <a:gd name="T13" fmla="*/ 205 h 316"/>
              <a:gd name="T14" fmla="*/ 224 w 335"/>
              <a:gd name="T15" fmla="*/ 94 h 316"/>
              <a:gd name="T16" fmla="*/ 113 w 335"/>
              <a:gd name="T17" fmla="*/ 205 h 316"/>
              <a:gd name="T18" fmla="*/ 224 w 335"/>
              <a:gd name="T19" fmla="*/ 316 h 316"/>
              <a:gd name="T20" fmla="*/ 167 w 335"/>
              <a:gd name="T21" fmla="*/ 223 h 316"/>
              <a:gd name="T22" fmla="*/ 279 w 335"/>
              <a:gd name="T23" fmla="*/ 111 h 316"/>
              <a:gd name="T24" fmla="*/ 167 w 335"/>
              <a:gd name="T25" fmla="*/ 0 h 316"/>
              <a:gd name="T26" fmla="*/ 56 w 335"/>
              <a:gd name="T27" fmla="*/ 111 h 316"/>
              <a:gd name="T28" fmla="*/ 167 w 335"/>
              <a:gd name="T29" fmla="*/ 223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35" h="316">
                <a:moveTo>
                  <a:pt x="0" y="205"/>
                </a:moveTo>
                <a:cubicBezTo>
                  <a:pt x="0" y="143"/>
                  <a:pt x="49" y="94"/>
                  <a:pt x="111" y="94"/>
                </a:cubicBezTo>
                <a:cubicBezTo>
                  <a:pt x="172" y="94"/>
                  <a:pt x="222" y="143"/>
                  <a:pt x="222" y="205"/>
                </a:cubicBezTo>
                <a:cubicBezTo>
                  <a:pt x="222" y="266"/>
                  <a:pt x="172" y="316"/>
                  <a:pt x="111" y="316"/>
                </a:cubicBezTo>
                <a:cubicBezTo>
                  <a:pt x="49" y="316"/>
                  <a:pt x="0" y="266"/>
                  <a:pt x="0" y="205"/>
                </a:cubicBezTo>
                <a:close/>
                <a:moveTo>
                  <a:pt x="224" y="316"/>
                </a:moveTo>
                <a:cubicBezTo>
                  <a:pt x="285" y="316"/>
                  <a:pt x="335" y="266"/>
                  <a:pt x="335" y="205"/>
                </a:cubicBezTo>
                <a:cubicBezTo>
                  <a:pt x="335" y="143"/>
                  <a:pt x="285" y="94"/>
                  <a:pt x="224" y="94"/>
                </a:cubicBezTo>
                <a:cubicBezTo>
                  <a:pt x="162" y="94"/>
                  <a:pt x="113" y="143"/>
                  <a:pt x="113" y="205"/>
                </a:cubicBezTo>
                <a:cubicBezTo>
                  <a:pt x="113" y="266"/>
                  <a:pt x="162" y="316"/>
                  <a:pt x="224" y="316"/>
                </a:cubicBezTo>
                <a:close/>
                <a:moveTo>
                  <a:pt x="167" y="223"/>
                </a:moveTo>
                <a:cubicBezTo>
                  <a:pt x="229" y="223"/>
                  <a:pt x="279" y="173"/>
                  <a:pt x="279" y="111"/>
                </a:cubicBezTo>
                <a:cubicBezTo>
                  <a:pt x="279" y="50"/>
                  <a:pt x="229" y="0"/>
                  <a:pt x="167" y="0"/>
                </a:cubicBezTo>
                <a:cubicBezTo>
                  <a:pt x="106" y="0"/>
                  <a:pt x="56" y="50"/>
                  <a:pt x="56" y="111"/>
                </a:cubicBezTo>
                <a:cubicBezTo>
                  <a:pt x="56" y="173"/>
                  <a:pt x="106" y="223"/>
                  <a:pt x="167" y="223"/>
                </a:cubicBezTo>
                <a:close/>
              </a:path>
            </a:pathLst>
          </a:custGeom>
          <a:noFill/>
          <a:ln w="19050" cap="sq">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cxnSp>
        <p:nvCxnSpPr>
          <p:cNvPr id="122" name="Straight Arrow Connector 121" descr="Right facing arrow">
            <a:extLst>
              <a:ext uri="{FF2B5EF4-FFF2-40B4-BE49-F238E27FC236}">
                <a16:creationId xmlns:a16="http://schemas.microsoft.com/office/drawing/2014/main" id="{48103293-E1D9-447B-9897-D3655A018419}"/>
              </a:ext>
            </a:extLst>
          </p:cNvPr>
          <p:cNvCxnSpPr>
            <a:cxnSpLocks/>
            <a:endCxn id="101" idx="1"/>
          </p:cNvCxnSpPr>
          <p:nvPr/>
        </p:nvCxnSpPr>
        <p:spPr>
          <a:xfrm>
            <a:off x="2908986" y="2429614"/>
            <a:ext cx="475985" cy="0"/>
          </a:xfrm>
          <a:prstGeom prst="straightConnector1">
            <a:avLst/>
          </a:prstGeom>
          <a:ln w="25400">
            <a:solidFill>
              <a:schemeClr val="accent1"/>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23" name="Straight Arrow Connector 122" descr="Right facing arrow">
            <a:extLst>
              <a:ext uri="{FF2B5EF4-FFF2-40B4-BE49-F238E27FC236}">
                <a16:creationId xmlns:a16="http://schemas.microsoft.com/office/drawing/2014/main" id="{31535B5B-9870-4357-84CC-D17C1025E3A7}"/>
              </a:ext>
            </a:extLst>
          </p:cNvPr>
          <p:cNvCxnSpPr>
            <a:cxnSpLocks/>
            <a:endCxn id="99" idx="1"/>
          </p:cNvCxnSpPr>
          <p:nvPr/>
        </p:nvCxnSpPr>
        <p:spPr>
          <a:xfrm>
            <a:off x="5664886" y="2429614"/>
            <a:ext cx="462615" cy="0"/>
          </a:xfrm>
          <a:prstGeom prst="straightConnector1">
            <a:avLst/>
          </a:prstGeom>
          <a:ln w="25400">
            <a:solidFill>
              <a:schemeClr val="accent1"/>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24" name="Straight Arrow Connector 123" descr="Right facing arrow">
            <a:extLst>
              <a:ext uri="{FF2B5EF4-FFF2-40B4-BE49-F238E27FC236}">
                <a16:creationId xmlns:a16="http://schemas.microsoft.com/office/drawing/2014/main" id="{19C6E0F3-82EE-4AA2-84A4-5C30FCBAF71B}"/>
              </a:ext>
            </a:extLst>
          </p:cNvPr>
          <p:cNvCxnSpPr>
            <a:cxnSpLocks/>
          </p:cNvCxnSpPr>
          <p:nvPr/>
        </p:nvCxnSpPr>
        <p:spPr>
          <a:xfrm flipV="1">
            <a:off x="8408728" y="2210138"/>
            <a:ext cx="435737" cy="158274"/>
          </a:xfrm>
          <a:prstGeom prst="straightConnector1">
            <a:avLst/>
          </a:prstGeom>
          <a:ln w="25400">
            <a:solidFill>
              <a:schemeClr val="accent1"/>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25" name="Straight Arrow Connector 124" descr="Right facing arrow">
            <a:extLst>
              <a:ext uri="{FF2B5EF4-FFF2-40B4-BE49-F238E27FC236}">
                <a16:creationId xmlns:a16="http://schemas.microsoft.com/office/drawing/2014/main" id="{B040FAB6-2BF5-4DAC-8FC4-D6C2C7ED43A2}"/>
              </a:ext>
            </a:extLst>
          </p:cNvPr>
          <p:cNvCxnSpPr>
            <a:cxnSpLocks/>
          </p:cNvCxnSpPr>
          <p:nvPr/>
        </p:nvCxnSpPr>
        <p:spPr>
          <a:xfrm>
            <a:off x="8403323" y="2474064"/>
            <a:ext cx="396770" cy="316007"/>
          </a:xfrm>
          <a:prstGeom prst="straightConnector1">
            <a:avLst/>
          </a:prstGeom>
          <a:ln w="25400">
            <a:solidFill>
              <a:schemeClr val="accent1"/>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2" name="Rectangle 1"/>
          <p:cNvSpPr/>
          <p:nvPr/>
        </p:nvSpPr>
        <p:spPr>
          <a:xfrm>
            <a:off x="491872" y="6102753"/>
            <a:ext cx="6718792" cy="369332"/>
          </a:xfrm>
          <a:prstGeom prst="rect">
            <a:avLst/>
          </a:prstGeom>
        </p:spPr>
        <p:txBody>
          <a:bodyPr wrap="square">
            <a:spAutoFit/>
          </a:bodyPr>
          <a:lstStyle/>
          <a:p>
            <a:r>
              <a:rPr lang="en-US" i="1" dirty="0">
                <a:solidFill>
                  <a:srgbClr val="FF0000"/>
                </a:solidFill>
              </a:rPr>
              <a:t>https://docs.microsoft.com/en-us/azure/cloud-adoption-framework/</a:t>
            </a:r>
          </a:p>
        </p:txBody>
      </p:sp>
    </p:spTree>
    <p:extLst>
      <p:ext uri="{BB962C8B-B14F-4D97-AF65-F5344CB8AC3E}">
        <p14:creationId xmlns:p14="http://schemas.microsoft.com/office/powerpoint/2010/main" val="21325307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358252" y="134414"/>
            <a:ext cx="11341268" cy="680196"/>
          </a:xfrm>
        </p:spPr>
        <p:txBody>
          <a:bodyPr/>
          <a:lstStyle/>
          <a:p>
            <a:r>
              <a:rPr lang="en-US" sz="3600" b="1" dirty="0">
                <a:solidFill>
                  <a:schemeClr val="accent1">
                    <a:lumMod val="50000"/>
                  </a:schemeClr>
                </a:solidFill>
                <a:latin typeface="Segoe UI" panose="020B0502040204020203" pitchFamily="34" charset="0"/>
                <a:ea typeface="Segoe UI" panose="020B0502040204020203" pitchFamily="34" charset="0"/>
              </a:rPr>
              <a:t>Define strategy</a:t>
            </a:r>
          </a:p>
        </p:txBody>
      </p:sp>
      <p:sp>
        <p:nvSpPr>
          <p:cNvPr id="4" name="Freeform: Shape 35">
            <a:extLst>
              <a:ext uri="{FF2B5EF4-FFF2-40B4-BE49-F238E27FC236}">
                <a16:creationId xmlns:a16="http://schemas.microsoft.com/office/drawing/2014/main" id="{FD31AB17-F37E-4F86-A715-D6790FF4E8E0}"/>
              </a:ext>
            </a:extLst>
          </p:cNvPr>
          <p:cNvSpPr/>
          <p:nvPr/>
        </p:nvSpPr>
        <p:spPr>
          <a:xfrm>
            <a:off x="544342" y="2560197"/>
            <a:ext cx="2527956" cy="3909321"/>
          </a:xfrm>
          <a:custGeom>
            <a:avLst/>
            <a:gdLst>
              <a:gd name="connsiteX0" fmla="*/ 0 w 2527956"/>
              <a:gd name="connsiteY0" fmla="*/ 0 h 3140279"/>
              <a:gd name="connsiteX1" fmla="*/ 2527956 w 2527956"/>
              <a:gd name="connsiteY1" fmla="*/ 0 h 3140279"/>
              <a:gd name="connsiteX2" fmla="*/ 2527956 w 2527956"/>
              <a:gd name="connsiteY2" fmla="*/ 3140279 h 3140279"/>
              <a:gd name="connsiteX3" fmla="*/ 0 w 2527956"/>
              <a:gd name="connsiteY3" fmla="*/ 3140279 h 3140279"/>
              <a:gd name="connsiteX4" fmla="*/ 0 w 2527956"/>
              <a:gd name="connsiteY4" fmla="*/ 0 h 3140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7956" h="3140279">
                <a:moveTo>
                  <a:pt x="0" y="0"/>
                </a:moveTo>
                <a:lnTo>
                  <a:pt x="2527956" y="0"/>
                </a:lnTo>
                <a:lnTo>
                  <a:pt x="2527956" y="3140279"/>
                </a:lnTo>
                <a:lnTo>
                  <a:pt x="0" y="3140279"/>
                </a:lnTo>
                <a:lnTo>
                  <a:pt x="0" y="0"/>
                </a:lnTo>
                <a:close/>
              </a:path>
            </a:pathLst>
          </a:custGeom>
          <a:solidFill>
            <a:srgbClr val="2A317D">
              <a:alpha val="90000"/>
            </a:srgbClr>
          </a:solidFill>
          <a:ln w="12700" cap="flat" cmpd="sng" algn="ctr">
            <a:noFill/>
            <a:prstDash val="solid"/>
            <a:miter lim="800000"/>
          </a:ln>
          <a:effectLst>
            <a:outerShdw blurRad="50800" dist="38100" dir="2700000" algn="tl" rotWithShape="0">
              <a:prstClr val="black">
                <a:alpha val="30000"/>
              </a:prstClr>
            </a:outerShdw>
          </a:effectLst>
        </p:spPr>
        <p:txBody>
          <a:bodyPr spcFirstLastPara="0" vert="horz" wrap="square" lIns="182880" tIns="182880" rIns="91440" bIns="0" numCol="1" spcCol="1270" anchor="t" anchorCtr="0">
            <a:noAutofit/>
          </a:bodyPr>
          <a:lstStyle/>
          <a:p>
            <a:pPr marL="0" marR="0" lvl="0" indent="0" algn="ctr" defTabSz="1155700" eaLnBrk="1" fontAlgn="auto" latinLnBrk="0" hangingPunct="1">
              <a:lnSpc>
                <a:spcPct val="90000"/>
              </a:lnSpc>
              <a:spcBef>
                <a:spcPct val="0"/>
              </a:spcBef>
              <a:spcAft>
                <a:spcPct val="3500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rPr>
              <a:t>Motivations</a:t>
            </a:r>
            <a:endParaRPr kumimoji="0" lang="en-US" sz="1400" b="0" i="0" u="none" strike="noStrike" kern="0" cap="none" spc="0" normalizeH="0" baseline="0" noProof="0" dirty="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endParaRPr>
          </a:p>
          <a:p>
            <a:pPr marL="171450" marR="0" lvl="1" indent="-171450" defTabSz="66675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0" cap="none" spc="0" normalizeH="0" baseline="0" noProof="0" dirty="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rPr>
              <a:t>Executive mandate</a:t>
            </a:r>
          </a:p>
          <a:p>
            <a:pPr marL="171450" marR="0" lvl="1" indent="-171450" defTabSz="66675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0" cap="none" spc="0" normalizeH="0" baseline="0" noProof="0" dirty="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rPr>
              <a:t>DC Exit</a:t>
            </a:r>
          </a:p>
          <a:p>
            <a:pPr marL="171450" marR="0" lvl="1" indent="-171450" defTabSz="66675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0" cap="none" spc="0" normalizeH="0" baseline="0" noProof="0" dirty="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rPr>
              <a:t>Merger and acquisitions</a:t>
            </a:r>
          </a:p>
          <a:p>
            <a:pPr marL="171450" marR="0" lvl="1" indent="-171450" defTabSz="66675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0" cap="none" spc="0" normalizeH="0" baseline="0" noProof="0" dirty="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rPr>
              <a:t>Cost savings</a:t>
            </a:r>
          </a:p>
          <a:p>
            <a:pPr marL="171450" marR="0" lvl="1" indent="-171450" defTabSz="66675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0" cap="none" spc="0" normalizeH="0" baseline="0" noProof="0" dirty="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rPr>
              <a:t>Optimization</a:t>
            </a:r>
          </a:p>
          <a:p>
            <a:pPr marL="171450" marR="0" lvl="1" indent="-171450" defTabSz="66675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0" cap="none" spc="0" normalizeH="0" baseline="0" noProof="0" dirty="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rPr>
              <a:t>Agility</a:t>
            </a:r>
          </a:p>
          <a:p>
            <a:pPr marL="171450" marR="0" lvl="1" indent="-171450" defTabSz="66675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0" cap="none" spc="0" normalizeH="0" baseline="0" noProof="0" dirty="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rPr>
              <a:t>Tech capabilities </a:t>
            </a:r>
          </a:p>
          <a:p>
            <a:pPr marL="171450" marR="0" lvl="1" indent="-171450" defTabSz="66675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0" cap="none" spc="0" normalizeH="0" baseline="0" noProof="0" dirty="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rPr>
              <a:t>Market demands</a:t>
            </a:r>
          </a:p>
          <a:p>
            <a:pPr marL="171450" marR="0" lvl="1" indent="-171450" defTabSz="66675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0" cap="none" spc="0" normalizeH="0" baseline="0" noProof="0" dirty="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rPr>
              <a:t>Geo expansion</a:t>
            </a:r>
          </a:p>
          <a:p>
            <a:pPr marL="171450" marR="0" lvl="1" indent="-171450" defTabSz="66675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0" cap="none" spc="0" normalizeH="0" baseline="0" noProof="0" dirty="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rPr>
              <a:t>Migration</a:t>
            </a:r>
          </a:p>
          <a:p>
            <a:pPr marL="171450" marR="0" lvl="1" indent="-171450" defTabSz="66675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0" cap="none" spc="0" normalizeH="0" baseline="0" noProof="0" dirty="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rPr>
              <a:t>Innovation</a:t>
            </a:r>
          </a:p>
        </p:txBody>
      </p:sp>
      <p:sp>
        <p:nvSpPr>
          <p:cNvPr id="5" name="Freeform: Shape 36">
            <a:extLst>
              <a:ext uri="{FF2B5EF4-FFF2-40B4-BE49-F238E27FC236}">
                <a16:creationId xmlns:a16="http://schemas.microsoft.com/office/drawing/2014/main" id="{B4BEBC1B-4A59-45A4-BF97-1B025430F458}"/>
              </a:ext>
            </a:extLst>
          </p:cNvPr>
          <p:cNvSpPr/>
          <p:nvPr/>
        </p:nvSpPr>
        <p:spPr>
          <a:xfrm>
            <a:off x="3426212" y="2560197"/>
            <a:ext cx="2527956" cy="3909321"/>
          </a:xfrm>
          <a:custGeom>
            <a:avLst/>
            <a:gdLst>
              <a:gd name="connsiteX0" fmla="*/ 0 w 2527956"/>
              <a:gd name="connsiteY0" fmla="*/ 0 h 3140279"/>
              <a:gd name="connsiteX1" fmla="*/ 2527956 w 2527956"/>
              <a:gd name="connsiteY1" fmla="*/ 0 h 3140279"/>
              <a:gd name="connsiteX2" fmla="*/ 2527956 w 2527956"/>
              <a:gd name="connsiteY2" fmla="*/ 3140279 h 3140279"/>
              <a:gd name="connsiteX3" fmla="*/ 0 w 2527956"/>
              <a:gd name="connsiteY3" fmla="*/ 3140279 h 3140279"/>
              <a:gd name="connsiteX4" fmla="*/ 0 w 2527956"/>
              <a:gd name="connsiteY4" fmla="*/ 0 h 3140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7956" h="3140279">
                <a:moveTo>
                  <a:pt x="0" y="0"/>
                </a:moveTo>
                <a:lnTo>
                  <a:pt x="2527956" y="0"/>
                </a:lnTo>
                <a:lnTo>
                  <a:pt x="2527956" y="3140279"/>
                </a:lnTo>
                <a:lnTo>
                  <a:pt x="0" y="3140279"/>
                </a:lnTo>
                <a:lnTo>
                  <a:pt x="0" y="0"/>
                </a:lnTo>
                <a:close/>
              </a:path>
            </a:pathLst>
          </a:custGeom>
          <a:solidFill>
            <a:srgbClr val="2A317D">
              <a:alpha val="90000"/>
            </a:srgbClr>
          </a:solidFill>
          <a:ln w="12700" cap="flat" cmpd="sng" algn="ctr">
            <a:noFill/>
            <a:prstDash val="solid"/>
            <a:miter lim="800000"/>
          </a:ln>
          <a:effectLst>
            <a:outerShdw blurRad="50800" dist="38100" dir="2700000" algn="tl" rotWithShape="0">
              <a:prstClr val="black">
                <a:alpha val="30000"/>
              </a:prstClr>
            </a:outerShdw>
          </a:effectLst>
        </p:spPr>
        <p:txBody>
          <a:bodyPr spcFirstLastPara="0" vert="horz" wrap="square" lIns="182880" tIns="182880" rIns="91440" bIns="0" numCol="1" spcCol="1270" anchor="t" anchorCtr="0">
            <a:noAutofit/>
          </a:bodyPr>
          <a:lstStyle/>
          <a:p>
            <a:pPr marL="0" marR="0" lvl="1" indent="0" algn="ctr" defTabSz="1155700" eaLnBrk="1" fontAlgn="auto" latinLnBrk="0" hangingPunct="1">
              <a:lnSpc>
                <a:spcPct val="90000"/>
              </a:lnSpc>
              <a:spcBef>
                <a:spcPct val="0"/>
              </a:spcBef>
              <a:spcAft>
                <a:spcPct val="3500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rPr>
              <a:t>Business outcomes</a:t>
            </a:r>
          </a:p>
          <a:p>
            <a:pPr marL="171450" marR="0" lvl="1" indent="-171450" defTabSz="66675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0" cap="none" spc="0" normalizeH="0" baseline="0" noProof="0" dirty="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rPr>
              <a:t>Fiscal: revenue, cost, profit</a:t>
            </a:r>
          </a:p>
          <a:p>
            <a:pPr marL="171450" marR="0" lvl="1" indent="-171450" defTabSz="66675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0" cap="none" spc="0" normalizeH="0" baseline="0" noProof="0" dirty="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rPr>
              <a:t>Agility: timer to market, provisioning, </a:t>
            </a:r>
          </a:p>
          <a:p>
            <a:pPr marL="171450" marR="0" lvl="1" indent="-171450" defTabSz="66675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0" cap="none" spc="0" normalizeH="0" baseline="0" noProof="0" dirty="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rPr>
              <a:t>Reach: global access, sovereignty</a:t>
            </a:r>
          </a:p>
          <a:p>
            <a:pPr marL="171450" marR="0" lvl="1" indent="-171450" defTabSz="66675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0" cap="none" spc="0" normalizeH="0" baseline="0" noProof="0" dirty="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rPr>
              <a:t>Customer engagement: cycle time, from request</a:t>
            </a:r>
            <a:br>
              <a:rPr kumimoji="0" lang="en-US" sz="1400" b="0" i="0" u="none" strike="noStrike" kern="0" cap="none" spc="0" normalizeH="0" baseline="0" noProof="0" dirty="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rPr>
            </a:br>
            <a:r>
              <a:rPr kumimoji="0" lang="en-US" sz="1400" b="0" i="0" u="none" strike="noStrike" kern="0" cap="none" spc="0" normalizeH="0" baseline="0" noProof="0" dirty="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rPr>
              <a:t>to release</a:t>
            </a:r>
          </a:p>
          <a:p>
            <a:pPr marL="171450" marR="0" lvl="1" indent="-171450" defTabSz="66675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0" cap="none" spc="0" normalizeH="0" baseline="0" noProof="0" dirty="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rPr>
              <a:t>Performance: SLAs, Downtime, operations, reliability</a:t>
            </a:r>
          </a:p>
        </p:txBody>
      </p:sp>
      <p:sp>
        <p:nvSpPr>
          <p:cNvPr id="6" name="Freeform: Shape 37">
            <a:extLst>
              <a:ext uri="{FF2B5EF4-FFF2-40B4-BE49-F238E27FC236}">
                <a16:creationId xmlns:a16="http://schemas.microsoft.com/office/drawing/2014/main" id="{332A3C81-3B8C-4F93-9806-90ADEB1D43DB}"/>
              </a:ext>
            </a:extLst>
          </p:cNvPr>
          <p:cNvSpPr/>
          <p:nvPr/>
        </p:nvSpPr>
        <p:spPr>
          <a:xfrm>
            <a:off x="6308083" y="2560197"/>
            <a:ext cx="2527956" cy="3909321"/>
          </a:xfrm>
          <a:custGeom>
            <a:avLst/>
            <a:gdLst>
              <a:gd name="connsiteX0" fmla="*/ 0 w 2527956"/>
              <a:gd name="connsiteY0" fmla="*/ 0 h 3140279"/>
              <a:gd name="connsiteX1" fmla="*/ 2527956 w 2527956"/>
              <a:gd name="connsiteY1" fmla="*/ 0 h 3140279"/>
              <a:gd name="connsiteX2" fmla="*/ 2527956 w 2527956"/>
              <a:gd name="connsiteY2" fmla="*/ 3140279 h 3140279"/>
              <a:gd name="connsiteX3" fmla="*/ 0 w 2527956"/>
              <a:gd name="connsiteY3" fmla="*/ 3140279 h 3140279"/>
              <a:gd name="connsiteX4" fmla="*/ 0 w 2527956"/>
              <a:gd name="connsiteY4" fmla="*/ 0 h 3140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7956" h="3140279">
                <a:moveTo>
                  <a:pt x="0" y="0"/>
                </a:moveTo>
                <a:lnTo>
                  <a:pt x="2527956" y="0"/>
                </a:lnTo>
                <a:lnTo>
                  <a:pt x="2527956" y="3140279"/>
                </a:lnTo>
                <a:lnTo>
                  <a:pt x="0" y="3140279"/>
                </a:lnTo>
                <a:lnTo>
                  <a:pt x="0" y="0"/>
                </a:lnTo>
                <a:close/>
              </a:path>
            </a:pathLst>
          </a:custGeom>
          <a:solidFill>
            <a:srgbClr val="2A317D">
              <a:alpha val="90000"/>
            </a:srgbClr>
          </a:solidFill>
          <a:ln w="12700" cap="flat" cmpd="sng" algn="ctr">
            <a:noFill/>
            <a:prstDash val="solid"/>
            <a:miter lim="800000"/>
          </a:ln>
          <a:effectLst>
            <a:outerShdw blurRad="50800" dist="38100" dir="2700000" algn="tl" rotWithShape="0">
              <a:prstClr val="black">
                <a:alpha val="30000"/>
              </a:prstClr>
            </a:outerShdw>
          </a:effectLst>
        </p:spPr>
        <p:txBody>
          <a:bodyPr spcFirstLastPara="0" vert="horz" wrap="square" lIns="182880" tIns="182880" rIns="91440" bIns="0" numCol="1" spcCol="1270" anchor="t" anchorCtr="0">
            <a:noAutofit/>
          </a:bodyPr>
          <a:lstStyle/>
          <a:p>
            <a:pPr marL="0" marR="0" lvl="1" indent="0" algn="ctr" defTabSz="1155700" eaLnBrk="1" fontAlgn="auto" latinLnBrk="0" hangingPunct="1">
              <a:lnSpc>
                <a:spcPct val="90000"/>
              </a:lnSpc>
              <a:spcBef>
                <a:spcPct val="0"/>
              </a:spcBef>
              <a:spcAft>
                <a:spcPct val="3500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rPr>
              <a:t>Business justification</a:t>
            </a:r>
            <a:endParaRPr kumimoji="0" lang="en-US" sz="1400" b="0" i="0" u="none" strike="noStrike" kern="0" cap="none" spc="0" normalizeH="0" baseline="0" noProof="0" dirty="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endParaRPr>
          </a:p>
          <a:p>
            <a:pPr marL="171450" marR="0" lvl="1" indent="-171450" defTabSz="66675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0" cap="none" spc="0" normalizeH="0" baseline="0" noProof="0" dirty="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rPr>
              <a:t>Business case: the cloud </a:t>
            </a:r>
            <a:br>
              <a:rPr kumimoji="0" lang="en-US" sz="1400" b="0" i="0" u="none" strike="noStrike" kern="0" cap="none" spc="0" normalizeH="0" baseline="0" noProof="0" dirty="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rPr>
            </a:br>
            <a:r>
              <a:rPr kumimoji="0" lang="en-US" sz="1400" b="0" i="0" u="none" strike="noStrike" kern="0" cap="none" spc="0" normalizeH="0" baseline="0" noProof="0" dirty="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rPr>
              <a:t>is not always cheaper, mirroring is not cloud, servers drive cost analysis</a:t>
            </a:r>
          </a:p>
          <a:p>
            <a:pPr marL="171450" marR="0" lvl="1" indent="-171450" defTabSz="66675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0" cap="none" spc="0" normalizeH="0" baseline="0" noProof="0" dirty="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rPr>
              <a:t>Financial model: Capex/</a:t>
            </a:r>
            <a:br>
              <a:rPr kumimoji="0" lang="en-US" sz="1400" b="0" i="0" u="none" strike="noStrike" kern="0" cap="none" spc="0" normalizeH="0" baseline="0" noProof="0" dirty="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rPr>
            </a:br>
            <a:r>
              <a:rPr kumimoji="0" lang="en-US" sz="1400" b="0" i="0" u="none" strike="noStrike" kern="0" cap="none" spc="0" normalizeH="0" baseline="0" noProof="0" dirty="0" err="1">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rPr>
              <a:t>Opex</a:t>
            </a:r>
            <a:r>
              <a:rPr kumimoji="0" lang="en-US" sz="1400" b="0" i="0" u="none" strike="noStrike" kern="0" cap="none" spc="0" normalizeH="0" baseline="0" noProof="0" dirty="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rPr>
              <a:t>, ROI, gain, cost avoidance/reduction</a:t>
            </a:r>
          </a:p>
          <a:p>
            <a:pPr marL="171450" marR="0" lvl="1" indent="-171450" defTabSz="66675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0" cap="none" spc="0" normalizeH="0" baseline="0" noProof="0" dirty="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rPr>
              <a:t>Cloud accounting: </a:t>
            </a:r>
            <a:br>
              <a:rPr kumimoji="0" lang="en-US" sz="1400" b="0" i="0" u="none" strike="noStrike" kern="0" cap="none" spc="0" normalizeH="0" baseline="0" noProof="0" dirty="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rPr>
            </a:br>
            <a:r>
              <a:rPr kumimoji="0" lang="en-US" sz="1400" b="0" i="0" u="none" strike="noStrike" kern="0" cap="none" spc="0" normalizeH="0" baseline="0" noProof="0" dirty="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rPr>
              <a:t>cost center, procurement, profit center, revenue generating, chargeback</a:t>
            </a:r>
          </a:p>
        </p:txBody>
      </p:sp>
      <p:sp>
        <p:nvSpPr>
          <p:cNvPr id="7" name="Freeform: Shape 38">
            <a:extLst>
              <a:ext uri="{FF2B5EF4-FFF2-40B4-BE49-F238E27FC236}">
                <a16:creationId xmlns:a16="http://schemas.microsoft.com/office/drawing/2014/main" id="{EE600D99-F214-4470-9D2C-F12FA6F70173}"/>
              </a:ext>
            </a:extLst>
          </p:cNvPr>
          <p:cNvSpPr/>
          <p:nvPr/>
        </p:nvSpPr>
        <p:spPr>
          <a:xfrm>
            <a:off x="9189954" y="2560197"/>
            <a:ext cx="2527956" cy="3909321"/>
          </a:xfrm>
          <a:custGeom>
            <a:avLst/>
            <a:gdLst>
              <a:gd name="connsiteX0" fmla="*/ 0 w 2527956"/>
              <a:gd name="connsiteY0" fmla="*/ 0 h 3140279"/>
              <a:gd name="connsiteX1" fmla="*/ 2527956 w 2527956"/>
              <a:gd name="connsiteY1" fmla="*/ 0 h 3140279"/>
              <a:gd name="connsiteX2" fmla="*/ 2527956 w 2527956"/>
              <a:gd name="connsiteY2" fmla="*/ 3140279 h 3140279"/>
              <a:gd name="connsiteX3" fmla="*/ 0 w 2527956"/>
              <a:gd name="connsiteY3" fmla="*/ 3140279 h 3140279"/>
              <a:gd name="connsiteX4" fmla="*/ 0 w 2527956"/>
              <a:gd name="connsiteY4" fmla="*/ 0 h 3140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7956" h="3140279">
                <a:moveTo>
                  <a:pt x="0" y="0"/>
                </a:moveTo>
                <a:lnTo>
                  <a:pt x="2527956" y="0"/>
                </a:lnTo>
                <a:lnTo>
                  <a:pt x="2527956" y="3140279"/>
                </a:lnTo>
                <a:lnTo>
                  <a:pt x="0" y="3140279"/>
                </a:lnTo>
                <a:lnTo>
                  <a:pt x="0" y="0"/>
                </a:lnTo>
                <a:close/>
              </a:path>
            </a:pathLst>
          </a:custGeom>
          <a:solidFill>
            <a:srgbClr val="2A317D">
              <a:alpha val="90000"/>
            </a:srgbClr>
          </a:solidFill>
          <a:ln w="12700" cap="flat" cmpd="sng" algn="ctr">
            <a:noFill/>
            <a:prstDash val="solid"/>
            <a:miter lim="800000"/>
          </a:ln>
          <a:effectLst>
            <a:outerShdw blurRad="50800" dist="38100" dir="2700000" algn="tl" rotWithShape="0">
              <a:prstClr val="black">
                <a:alpha val="30000"/>
              </a:prstClr>
            </a:outerShdw>
          </a:effectLst>
        </p:spPr>
        <p:txBody>
          <a:bodyPr spcFirstLastPara="0" vert="horz" wrap="square" lIns="182880" tIns="182880" rIns="91440" bIns="0" numCol="1" spcCol="1270" anchor="t" anchorCtr="0">
            <a:noAutofit/>
          </a:bodyPr>
          <a:lstStyle/>
          <a:p>
            <a:pPr marL="0" marR="0" lvl="1" indent="0" algn="ctr" defTabSz="1155700" eaLnBrk="1" fontAlgn="auto" latinLnBrk="0" hangingPunct="1">
              <a:lnSpc>
                <a:spcPct val="90000"/>
              </a:lnSpc>
              <a:spcBef>
                <a:spcPct val="0"/>
              </a:spcBef>
              <a:spcAft>
                <a:spcPct val="3500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rPr>
              <a:t>First project</a:t>
            </a:r>
            <a:endParaRPr kumimoji="0" lang="en-US" sz="1400" b="0" i="0" u="none" strike="noStrike" kern="0" cap="none" spc="0" normalizeH="0" baseline="0" noProof="0" dirty="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endParaRPr>
          </a:p>
          <a:p>
            <a:pPr marL="171450" marR="0" lvl="1" indent="-171450" defTabSz="66675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0" cap="none" spc="0" normalizeH="0" baseline="0" noProof="0" dirty="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rPr>
              <a:t>Business criteria: workload supported by a BDM</a:t>
            </a:r>
          </a:p>
          <a:p>
            <a:pPr marL="171450" marR="0" lvl="1" indent="-171450" defTabSz="66675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0" cap="none" spc="0" normalizeH="0" baseline="0" noProof="0" dirty="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rPr>
              <a:t>Technical criteria: minimum dependencies and test path, no governance</a:t>
            </a:r>
          </a:p>
          <a:p>
            <a:pPr marL="171450" marR="0" lvl="1" indent="-171450" defTabSz="66675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0" cap="none" spc="0" normalizeH="0" baseline="0" noProof="0" dirty="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rPr>
              <a:t>Qualitative analysis: Current Team analysis</a:t>
            </a:r>
          </a:p>
        </p:txBody>
      </p:sp>
      <p:sp>
        <p:nvSpPr>
          <p:cNvPr id="8" name="Rectangle 7">
            <a:extLst>
              <a:ext uri="{FF2B5EF4-FFF2-40B4-BE49-F238E27FC236}">
                <a16:creationId xmlns:a16="http://schemas.microsoft.com/office/drawing/2014/main" id="{359960A6-9687-44F8-A44C-47E7694E1B1B}"/>
              </a:ext>
            </a:extLst>
          </p:cNvPr>
          <p:cNvSpPr/>
          <p:nvPr/>
        </p:nvSpPr>
        <p:spPr>
          <a:xfrm>
            <a:off x="608567" y="1142262"/>
            <a:ext cx="6337666" cy="1144929"/>
          </a:xfrm>
          <a:prstGeom prst="rect">
            <a:avLst/>
          </a:prstGeom>
        </p:spPr>
        <p:txBody>
          <a:bodyPr wrap="square" lIns="0">
            <a:spAutoFit/>
          </a:bodyPr>
          <a:lstStyle/>
          <a:p>
            <a:pPr marL="0" marR="0" lvl="0" indent="0" defTabSz="914400" eaLnBrk="1" fontAlgn="auto" latinLnBrk="0" hangingPunct="1">
              <a:lnSpc>
                <a:spcPct val="114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rPr>
              <a:t>Documenting the cloud strategy will help business stakeholders and technicians understand the benefits the organization is pursuing by adopting the cloud. </a:t>
            </a:r>
          </a:p>
        </p:txBody>
      </p:sp>
      <p:grpSp>
        <p:nvGrpSpPr>
          <p:cNvPr id="9" name="Group 8">
            <a:extLst>
              <a:ext uri="{FF2B5EF4-FFF2-40B4-BE49-F238E27FC236}">
                <a16:creationId xmlns:a16="http://schemas.microsoft.com/office/drawing/2014/main" id="{4FCCCDDF-790B-4E55-9962-DF4F5D266B57}"/>
              </a:ext>
            </a:extLst>
          </p:cNvPr>
          <p:cNvGrpSpPr/>
          <p:nvPr/>
        </p:nvGrpSpPr>
        <p:grpSpPr>
          <a:xfrm>
            <a:off x="7329837" y="1043312"/>
            <a:ext cx="4388073" cy="1308152"/>
            <a:chOff x="6629115" y="136790"/>
            <a:chExt cx="5432257" cy="1619439"/>
          </a:xfrm>
        </p:grpSpPr>
        <p:sp>
          <p:nvSpPr>
            <p:cNvPr id="10" name="Rectangle: Rounded Corners 41">
              <a:extLst>
                <a:ext uri="{FF2B5EF4-FFF2-40B4-BE49-F238E27FC236}">
                  <a16:creationId xmlns:a16="http://schemas.microsoft.com/office/drawing/2014/main" id="{1117D49D-B4C6-49B6-B53E-39F37B673964}"/>
                </a:ext>
                <a:ext uri="{C183D7F6-B498-43B3-948B-1728B52AA6E4}">
                  <adec:decorative xmlns:adec="http://schemas.microsoft.com/office/drawing/2017/decorative" val="1"/>
                </a:ext>
              </a:extLst>
            </p:cNvPr>
            <p:cNvSpPr/>
            <p:nvPr/>
          </p:nvSpPr>
          <p:spPr>
            <a:xfrm>
              <a:off x="7936476" y="312171"/>
              <a:ext cx="3966599" cy="604598"/>
            </a:xfrm>
            <a:prstGeom prst="roundRect">
              <a:avLst>
                <a:gd name="adj" fmla="val 2546"/>
              </a:avLst>
            </a:prstGeom>
            <a:noFill/>
            <a:ln w="25400" cap="flat" cmpd="sng" algn="ctr">
              <a:solidFill>
                <a:srgbClr val="22222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UTM Avo"/>
                <a:ea typeface="+mn-ea"/>
                <a:cs typeface="+mn-cs"/>
              </a:endParaRPr>
            </a:p>
          </p:txBody>
        </p:sp>
        <p:grpSp>
          <p:nvGrpSpPr>
            <p:cNvPr id="11" name="Group 10" descr="Ready">
              <a:extLst>
                <a:ext uri="{FF2B5EF4-FFF2-40B4-BE49-F238E27FC236}">
                  <a16:creationId xmlns:a16="http://schemas.microsoft.com/office/drawing/2014/main" id="{4D7A657B-8BD4-4352-96DC-96BC17693628}"/>
                </a:ext>
              </a:extLst>
            </p:cNvPr>
            <p:cNvGrpSpPr/>
            <p:nvPr/>
          </p:nvGrpSpPr>
          <p:grpSpPr>
            <a:xfrm>
              <a:off x="9310370" y="395708"/>
              <a:ext cx="1228859" cy="437524"/>
              <a:chOff x="6345065" y="2909875"/>
              <a:chExt cx="2323170" cy="827144"/>
            </a:xfrm>
          </p:grpSpPr>
          <p:sp>
            <p:nvSpPr>
              <p:cNvPr id="35" name="Rectangle: Rounded Corners 65">
                <a:extLst>
                  <a:ext uri="{FF2B5EF4-FFF2-40B4-BE49-F238E27FC236}">
                    <a16:creationId xmlns:a16="http://schemas.microsoft.com/office/drawing/2014/main" id="{C14DE47A-AD25-4345-834A-E39B53F12F86}"/>
                  </a:ext>
                </a:extLst>
              </p:cNvPr>
              <p:cNvSpPr/>
              <p:nvPr/>
            </p:nvSpPr>
            <p:spPr>
              <a:xfrm>
                <a:off x="6366573" y="2909875"/>
                <a:ext cx="2280155" cy="827144"/>
              </a:xfrm>
              <a:prstGeom prst="roundRect">
                <a:avLst>
                  <a:gd name="adj" fmla="val 2546"/>
                </a:avLst>
              </a:prstGeom>
              <a:solidFill>
                <a:srgbClr val="F0F0F0"/>
              </a:solidFill>
              <a:ln w="25400" cap="flat" cmpd="sng" algn="ctr">
                <a:solidFill>
                  <a:srgbClr val="22222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UTM Avo"/>
                  <a:ea typeface="+mn-ea"/>
                  <a:cs typeface="+mn-cs"/>
                </a:endParaRPr>
              </a:p>
            </p:txBody>
          </p:sp>
          <p:sp>
            <p:nvSpPr>
              <p:cNvPr id="36" name="TextBox 35">
                <a:extLst>
                  <a:ext uri="{FF2B5EF4-FFF2-40B4-BE49-F238E27FC236}">
                    <a16:creationId xmlns:a16="http://schemas.microsoft.com/office/drawing/2014/main" id="{42459931-C133-481F-9D3E-1272234345BE}"/>
                  </a:ext>
                </a:extLst>
              </p:cNvPr>
              <p:cNvSpPr txBox="1"/>
              <p:nvPr/>
            </p:nvSpPr>
            <p:spPr>
              <a:xfrm>
                <a:off x="6345065" y="3177984"/>
                <a:ext cx="2323170" cy="290927"/>
              </a:xfrm>
              <a:prstGeom prst="rect">
                <a:avLst/>
              </a:prstGeom>
              <a:noFill/>
            </p:spPr>
            <p:txBody>
              <a:bodyPr rot="0" spcFirstLastPara="0" vertOverflow="overflow" horzOverflow="overflow" vert="horz" wrap="square" lIns="365760" tIns="0" rIns="0" bIns="0" numCol="1" spcCol="0" rtlCol="0" fromWordArt="0" anchor="t" anchorCtr="0" forceAA="0" compatLnSpc="1">
                <a:prstTxWarp prst="textNoShape">
                  <a:avLst/>
                </a:prstTxWarp>
                <a:spAutoFit/>
              </a:bodyPr>
              <a:lstStyle>
                <a:defPPr>
                  <a:defRPr lang="en-US"/>
                </a:defPPr>
                <a:lvl1pPr lvl="0" defTabSz="914400">
                  <a:defRPr sz="1000" b="1">
                    <a:solidFill>
                      <a:schemeClr val="accent2"/>
                    </a:solidFill>
                    <a:latin typeface="Segoe UI Semibold" panose="020B0702040204020203" pitchFamily="34" charset="0"/>
                    <a:ea typeface="+mn-lt"/>
                    <a:cs typeface="Segoe UI Semibold" panose="020B0702040204020203" pitchFamily="34" charset="0"/>
                  </a:defRPr>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solidFill>
                      <a:srgbClr val="243A5E"/>
                    </a:solidFill>
                    <a:effectLst/>
                    <a:uLnTx/>
                    <a:uFillTx/>
                    <a:latin typeface="Segoe UI Semibold" panose="020B0702040204020203" pitchFamily="34" charset="0"/>
                    <a:cs typeface="Segoe UI Semibold" panose="020B0702040204020203" pitchFamily="34" charset="0"/>
                  </a:rPr>
                  <a:t>Ready</a:t>
                </a:r>
              </a:p>
            </p:txBody>
          </p:sp>
          <p:sp>
            <p:nvSpPr>
              <p:cNvPr id="37" name="check 3" title="Icon of a checkmark with a circle around it">
                <a:extLst>
                  <a:ext uri="{FF2B5EF4-FFF2-40B4-BE49-F238E27FC236}">
                    <a16:creationId xmlns:a16="http://schemas.microsoft.com/office/drawing/2014/main" id="{B5211391-BF60-46B3-A641-D06AF746A7BE}"/>
                  </a:ext>
                </a:extLst>
              </p:cNvPr>
              <p:cNvSpPr>
                <a:spLocks noChangeAspect="1" noEditPoints="1"/>
              </p:cNvSpPr>
              <p:nvPr/>
            </p:nvSpPr>
            <p:spPr bwMode="auto">
              <a:xfrm>
                <a:off x="6574597" y="3140567"/>
                <a:ext cx="367893" cy="365760"/>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15875" cap="sq">
                <a:solidFill>
                  <a:srgbClr val="22222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000000"/>
                  </a:solidFill>
                  <a:effectLst/>
                  <a:uLnTx/>
                  <a:uFillTx/>
                </a:endParaRPr>
              </a:p>
            </p:txBody>
          </p:sp>
        </p:grpSp>
        <p:grpSp>
          <p:nvGrpSpPr>
            <p:cNvPr id="12" name="Group 11" descr="Plan">
              <a:extLst>
                <a:ext uri="{FF2B5EF4-FFF2-40B4-BE49-F238E27FC236}">
                  <a16:creationId xmlns:a16="http://schemas.microsoft.com/office/drawing/2014/main" id="{591F0CC7-0157-44F7-9355-58256FA60510}"/>
                </a:ext>
              </a:extLst>
            </p:cNvPr>
            <p:cNvGrpSpPr/>
            <p:nvPr/>
          </p:nvGrpSpPr>
          <p:grpSpPr>
            <a:xfrm>
              <a:off x="8011157" y="395708"/>
              <a:ext cx="1226203" cy="437524"/>
              <a:chOff x="3716688" y="2901128"/>
              <a:chExt cx="2318149" cy="827144"/>
            </a:xfrm>
          </p:grpSpPr>
          <p:sp>
            <p:nvSpPr>
              <p:cNvPr id="32" name="Rectangle: Rounded Corners 62">
                <a:extLst>
                  <a:ext uri="{FF2B5EF4-FFF2-40B4-BE49-F238E27FC236}">
                    <a16:creationId xmlns:a16="http://schemas.microsoft.com/office/drawing/2014/main" id="{F3A0A529-0403-4D4A-8790-295E65F6ABEC}"/>
                  </a:ext>
                </a:extLst>
              </p:cNvPr>
              <p:cNvSpPr/>
              <p:nvPr/>
            </p:nvSpPr>
            <p:spPr>
              <a:xfrm>
                <a:off x="3735686" y="2901128"/>
                <a:ext cx="2280155" cy="827144"/>
              </a:xfrm>
              <a:prstGeom prst="roundRect">
                <a:avLst>
                  <a:gd name="adj" fmla="val 2546"/>
                </a:avLst>
              </a:prstGeom>
              <a:solidFill>
                <a:srgbClr val="F0F0F0"/>
              </a:solidFill>
              <a:ln w="25400" cap="flat" cmpd="sng" algn="ctr">
                <a:solidFill>
                  <a:srgbClr val="22222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UTM Avo"/>
                  <a:ea typeface="+mn-ea"/>
                  <a:cs typeface="+mn-cs"/>
                </a:endParaRPr>
              </a:p>
            </p:txBody>
          </p:sp>
          <p:sp>
            <p:nvSpPr>
              <p:cNvPr id="33" name="TextBox 32">
                <a:extLst>
                  <a:ext uri="{FF2B5EF4-FFF2-40B4-BE49-F238E27FC236}">
                    <a16:creationId xmlns:a16="http://schemas.microsoft.com/office/drawing/2014/main" id="{97E359D6-91EC-44F7-A4EC-4276DA5A28BE}"/>
                  </a:ext>
                </a:extLst>
              </p:cNvPr>
              <p:cNvSpPr txBox="1"/>
              <p:nvPr/>
            </p:nvSpPr>
            <p:spPr>
              <a:xfrm>
                <a:off x="3716688" y="3169237"/>
                <a:ext cx="2318149" cy="290927"/>
              </a:xfrm>
              <a:prstGeom prst="rect">
                <a:avLst/>
              </a:prstGeom>
              <a:noFill/>
            </p:spPr>
            <p:txBody>
              <a:bodyPr rot="0" spcFirstLastPara="0" vertOverflow="overflow" horzOverflow="overflow" vert="horz" wrap="square" lIns="365760" tIns="0" rIns="0" bIns="0" numCol="1" spcCol="0" rtlCol="0" fromWordArt="0" anchor="t" anchorCtr="0" forceAA="0" compatLnSpc="1">
                <a:prstTxWarp prst="textNoShape">
                  <a:avLst/>
                </a:prstTxWarp>
                <a:spAutoFit/>
              </a:bodyPr>
              <a:lstStyle>
                <a:defPPr>
                  <a:defRPr lang="en-US"/>
                </a:defPPr>
                <a:lvl1pPr lvl="0" defTabSz="914400">
                  <a:defRPr sz="1000" b="1">
                    <a:solidFill>
                      <a:schemeClr val="accent2"/>
                    </a:solidFill>
                    <a:latin typeface="Segoe UI Semibold" panose="020B0702040204020203" pitchFamily="34" charset="0"/>
                    <a:ea typeface="+mn-lt"/>
                    <a:cs typeface="Segoe UI Semibold" panose="020B0702040204020203" pitchFamily="34" charset="0"/>
                  </a:defRPr>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solidFill>
                      <a:srgbClr val="243A5E"/>
                    </a:solidFill>
                    <a:effectLst/>
                    <a:uLnTx/>
                    <a:uFillTx/>
                    <a:latin typeface="Segoe UI Semibold" panose="020B0702040204020203" pitchFamily="34" charset="0"/>
                    <a:cs typeface="Segoe UI Semibold" panose="020B0702040204020203" pitchFamily="34" charset="0"/>
                  </a:rPr>
                  <a:t>Plan</a:t>
                </a:r>
              </a:p>
            </p:txBody>
          </p:sp>
          <p:sp>
            <p:nvSpPr>
              <p:cNvPr id="34" name="BulletedList_E8FD" title="Icon of a bulleted list">
                <a:extLst>
                  <a:ext uri="{FF2B5EF4-FFF2-40B4-BE49-F238E27FC236}">
                    <a16:creationId xmlns:a16="http://schemas.microsoft.com/office/drawing/2014/main" id="{58CDBD8B-82B4-4033-8300-5B7F6B48F9D4}"/>
                  </a:ext>
                </a:extLst>
              </p:cNvPr>
              <p:cNvSpPr>
                <a:spLocks noChangeAspect="1" noEditPoints="1"/>
              </p:cNvSpPr>
              <p:nvPr/>
            </p:nvSpPr>
            <p:spPr bwMode="auto">
              <a:xfrm>
                <a:off x="3937155" y="3186015"/>
                <a:ext cx="363321" cy="257370"/>
              </a:xfrm>
              <a:custGeom>
                <a:avLst/>
                <a:gdLst>
                  <a:gd name="T0" fmla="*/ 1321 w 7040"/>
                  <a:gd name="T1" fmla="*/ 0 h 3963"/>
                  <a:gd name="T2" fmla="*/ 7040 w 7040"/>
                  <a:gd name="T3" fmla="*/ 0 h 3963"/>
                  <a:gd name="T4" fmla="*/ 0 w 7040"/>
                  <a:gd name="T5" fmla="*/ 0 h 3963"/>
                  <a:gd name="T6" fmla="*/ 442 w 7040"/>
                  <a:gd name="T7" fmla="*/ 0 h 3963"/>
                  <a:gd name="T8" fmla="*/ 1321 w 7040"/>
                  <a:gd name="T9" fmla="*/ 1321 h 3963"/>
                  <a:gd name="T10" fmla="*/ 7040 w 7040"/>
                  <a:gd name="T11" fmla="*/ 1321 h 3963"/>
                  <a:gd name="T12" fmla="*/ 0 w 7040"/>
                  <a:gd name="T13" fmla="*/ 1321 h 3963"/>
                  <a:gd name="T14" fmla="*/ 442 w 7040"/>
                  <a:gd name="T15" fmla="*/ 1321 h 3963"/>
                  <a:gd name="T16" fmla="*/ 1321 w 7040"/>
                  <a:gd name="T17" fmla="*/ 2643 h 3963"/>
                  <a:gd name="T18" fmla="*/ 7040 w 7040"/>
                  <a:gd name="T19" fmla="*/ 2643 h 3963"/>
                  <a:gd name="T20" fmla="*/ 0 w 7040"/>
                  <a:gd name="T21" fmla="*/ 2643 h 3963"/>
                  <a:gd name="T22" fmla="*/ 442 w 7040"/>
                  <a:gd name="T23" fmla="*/ 2643 h 3963"/>
                  <a:gd name="T24" fmla="*/ 1321 w 7040"/>
                  <a:gd name="T25" fmla="*/ 3963 h 3963"/>
                  <a:gd name="T26" fmla="*/ 7040 w 7040"/>
                  <a:gd name="T27" fmla="*/ 3963 h 3963"/>
                  <a:gd name="T28" fmla="*/ 0 w 7040"/>
                  <a:gd name="T29" fmla="*/ 3963 h 3963"/>
                  <a:gd name="T30" fmla="*/ 442 w 7040"/>
                  <a:gd name="T31" fmla="*/ 3963 h 3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040" h="3963">
                    <a:moveTo>
                      <a:pt x="1321" y="0"/>
                    </a:moveTo>
                    <a:lnTo>
                      <a:pt x="7040" y="0"/>
                    </a:lnTo>
                    <a:moveTo>
                      <a:pt x="0" y="0"/>
                    </a:moveTo>
                    <a:lnTo>
                      <a:pt x="442" y="0"/>
                    </a:lnTo>
                    <a:moveTo>
                      <a:pt x="1321" y="1321"/>
                    </a:moveTo>
                    <a:lnTo>
                      <a:pt x="7040" y="1321"/>
                    </a:lnTo>
                    <a:moveTo>
                      <a:pt x="0" y="1321"/>
                    </a:moveTo>
                    <a:lnTo>
                      <a:pt x="442" y="1321"/>
                    </a:lnTo>
                    <a:moveTo>
                      <a:pt x="1321" y="2643"/>
                    </a:moveTo>
                    <a:lnTo>
                      <a:pt x="7040" y="2643"/>
                    </a:lnTo>
                    <a:moveTo>
                      <a:pt x="0" y="2643"/>
                    </a:moveTo>
                    <a:lnTo>
                      <a:pt x="442" y="2643"/>
                    </a:lnTo>
                    <a:moveTo>
                      <a:pt x="1321" y="3963"/>
                    </a:moveTo>
                    <a:lnTo>
                      <a:pt x="7040" y="3963"/>
                    </a:lnTo>
                    <a:moveTo>
                      <a:pt x="0" y="3963"/>
                    </a:moveTo>
                    <a:lnTo>
                      <a:pt x="442" y="3963"/>
                    </a:lnTo>
                  </a:path>
                </a:pathLst>
              </a:custGeom>
              <a:noFill/>
              <a:ln w="15875" cap="flat">
                <a:solidFill>
                  <a:srgbClr val="22222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000000"/>
                  </a:solidFill>
                  <a:effectLst/>
                  <a:uLnTx/>
                  <a:uFillTx/>
                </a:endParaRPr>
              </a:p>
            </p:txBody>
          </p:sp>
        </p:grpSp>
        <p:grpSp>
          <p:nvGrpSpPr>
            <p:cNvPr id="13" name="Group 12" descr="Adpot">
              <a:extLst>
                <a:ext uri="{FF2B5EF4-FFF2-40B4-BE49-F238E27FC236}">
                  <a16:creationId xmlns:a16="http://schemas.microsoft.com/office/drawing/2014/main" id="{FF9E5B4D-7B1E-4A96-9153-0CFF6FE5BE21}"/>
                </a:ext>
              </a:extLst>
            </p:cNvPr>
            <p:cNvGrpSpPr/>
            <p:nvPr/>
          </p:nvGrpSpPr>
          <p:grpSpPr>
            <a:xfrm>
              <a:off x="10622288" y="395708"/>
              <a:ext cx="1206105" cy="437524"/>
              <a:chOff x="9006021" y="2909875"/>
              <a:chExt cx="2280155" cy="827144"/>
            </a:xfrm>
          </p:grpSpPr>
          <p:sp>
            <p:nvSpPr>
              <p:cNvPr id="29" name="Rectangle: Rounded Corners 59">
                <a:extLst>
                  <a:ext uri="{FF2B5EF4-FFF2-40B4-BE49-F238E27FC236}">
                    <a16:creationId xmlns:a16="http://schemas.microsoft.com/office/drawing/2014/main" id="{C7242CDC-5454-4313-A0FC-F988C408F940}"/>
                  </a:ext>
                </a:extLst>
              </p:cNvPr>
              <p:cNvSpPr/>
              <p:nvPr/>
            </p:nvSpPr>
            <p:spPr>
              <a:xfrm>
                <a:off x="9006021" y="2909875"/>
                <a:ext cx="2280155" cy="827144"/>
              </a:xfrm>
              <a:prstGeom prst="roundRect">
                <a:avLst>
                  <a:gd name="adj" fmla="val 2546"/>
                </a:avLst>
              </a:prstGeom>
              <a:solidFill>
                <a:srgbClr val="F0F0F0"/>
              </a:solidFill>
              <a:ln w="25400" cap="flat" cmpd="sng" algn="ctr">
                <a:solidFill>
                  <a:srgbClr val="22222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UTM Avo"/>
                  <a:ea typeface="+mn-ea"/>
                  <a:cs typeface="+mn-cs"/>
                </a:endParaRPr>
              </a:p>
            </p:txBody>
          </p:sp>
          <p:sp>
            <p:nvSpPr>
              <p:cNvPr id="30" name="Rectangle 29">
                <a:extLst>
                  <a:ext uri="{FF2B5EF4-FFF2-40B4-BE49-F238E27FC236}">
                    <a16:creationId xmlns:a16="http://schemas.microsoft.com/office/drawing/2014/main" id="{D8844963-A030-4C1D-A71B-64C1238DD197}"/>
                  </a:ext>
                </a:extLst>
              </p:cNvPr>
              <p:cNvSpPr/>
              <p:nvPr/>
            </p:nvSpPr>
            <p:spPr>
              <a:xfrm>
                <a:off x="9008329" y="3177984"/>
                <a:ext cx="2275538" cy="290927"/>
              </a:xfrm>
              <a:prstGeom prst="rect">
                <a:avLst/>
              </a:prstGeom>
              <a:noFill/>
            </p:spPr>
            <p:txBody>
              <a:bodyPr rot="0" spcFirstLastPara="0" vertOverflow="overflow" horzOverflow="overflow" vert="horz" wrap="square" lIns="365760" tIns="0" rIns="0" bIns="0" numCol="1" spcCol="0" rtlCol="0" fromWordArt="0" anchor="t" anchorCtr="0" forceAA="0" compatLnSpc="1">
                <a:prstTxWarp prst="textNoShape">
                  <a:avLst/>
                </a:prstTxWarp>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solidFill>
                      <a:srgbClr val="243A5E"/>
                    </a:solidFill>
                    <a:effectLst/>
                    <a:uLnTx/>
                    <a:uFillTx/>
                    <a:latin typeface="Segoe UI Semibold" panose="020B0702040204020203" pitchFamily="34" charset="0"/>
                    <a:ea typeface="+mn-lt"/>
                    <a:cs typeface="Segoe UI Semibold" panose="020B0702040204020203" pitchFamily="34" charset="0"/>
                  </a:rPr>
                  <a:t>Adopt</a:t>
                </a:r>
              </a:p>
            </p:txBody>
          </p:sp>
          <p:sp>
            <p:nvSpPr>
              <p:cNvPr id="31" name="arrow_3" title="Icon of an arrow pointing down at a line">
                <a:extLst>
                  <a:ext uri="{FF2B5EF4-FFF2-40B4-BE49-F238E27FC236}">
                    <a16:creationId xmlns:a16="http://schemas.microsoft.com/office/drawing/2014/main" id="{2D122FA5-30D6-4F3C-B826-911B54935073}"/>
                  </a:ext>
                </a:extLst>
              </p:cNvPr>
              <p:cNvSpPr>
                <a:spLocks noChangeAspect="1" noEditPoints="1"/>
              </p:cNvSpPr>
              <p:nvPr/>
            </p:nvSpPr>
            <p:spPr bwMode="auto">
              <a:xfrm>
                <a:off x="9297630" y="3140567"/>
                <a:ext cx="212377" cy="365760"/>
              </a:xfrm>
              <a:custGeom>
                <a:avLst/>
                <a:gdLst>
                  <a:gd name="T0" fmla="*/ 144 w 144"/>
                  <a:gd name="T1" fmla="*/ 132 h 248"/>
                  <a:gd name="T2" fmla="*/ 72 w 144"/>
                  <a:gd name="T3" fmla="*/ 203 h 248"/>
                  <a:gd name="T4" fmla="*/ 0 w 144"/>
                  <a:gd name="T5" fmla="*/ 132 h 248"/>
                  <a:gd name="T6" fmla="*/ 72 w 144"/>
                  <a:gd name="T7" fmla="*/ 203 h 248"/>
                  <a:gd name="T8" fmla="*/ 72 w 144"/>
                  <a:gd name="T9" fmla="*/ 0 h 248"/>
                  <a:gd name="T10" fmla="*/ 0 w 144"/>
                  <a:gd name="T11" fmla="*/ 248 h 248"/>
                  <a:gd name="T12" fmla="*/ 144 w 144"/>
                  <a:gd name="T13" fmla="*/ 248 h 248"/>
                </a:gdLst>
                <a:ahLst/>
                <a:cxnLst>
                  <a:cxn ang="0">
                    <a:pos x="T0" y="T1"/>
                  </a:cxn>
                  <a:cxn ang="0">
                    <a:pos x="T2" y="T3"/>
                  </a:cxn>
                  <a:cxn ang="0">
                    <a:pos x="T4" y="T5"/>
                  </a:cxn>
                  <a:cxn ang="0">
                    <a:pos x="T6" y="T7"/>
                  </a:cxn>
                  <a:cxn ang="0">
                    <a:pos x="T8" y="T9"/>
                  </a:cxn>
                  <a:cxn ang="0">
                    <a:pos x="T10" y="T11"/>
                  </a:cxn>
                  <a:cxn ang="0">
                    <a:pos x="T12" y="T13"/>
                  </a:cxn>
                </a:cxnLst>
                <a:rect l="0" t="0" r="r" b="b"/>
                <a:pathLst>
                  <a:path w="144" h="248">
                    <a:moveTo>
                      <a:pt x="144" y="132"/>
                    </a:moveTo>
                    <a:lnTo>
                      <a:pt x="72" y="203"/>
                    </a:lnTo>
                    <a:lnTo>
                      <a:pt x="0" y="132"/>
                    </a:lnTo>
                    <a:moveTo>
                      <a:pt x="72" y="203"/>
                    </a:moveTo>
                    <a:lnTo>
                      <a:pt x="72" y="0"/>
                    </a:lnTo>
                    <a:moveTo>
                      <a:pt x="0" y="248"/>
                    </a:moveTo>
                    <a:lnTo>
                      <a:pt x="144" y="248"/>
                    </a:lnTo>
                  </a:path>
                </a:pathLst>
              </a:custGeom>
              <a:noFill/>
              <a:ln w="15875" cap="sq">
                <a:solidFill>
                  <a:srgbClr val="22222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gradFill>
                    <a:gsLst>
                      <a:gs pos="0">
                        <a:srgbClr val="505050"/>
                      </a:gs>
                      <a:gs pos="100000">
                        <a:srgbClr val="505050"/>
                      </a:gs>
                    </a:gsLst>
                    <a:lin ang="5400000" scaled="1"/>
                  </a:gradFill>
                  <a:effectLst/>
                  <a:uLnTx/>
                  <a:uFillTx/>
                </a:endParaRPr>
              </a:p>
            </p:txBody>
          </p:sp>
        </p:grpSp>
        <p:grpSp>
          <p:nvGrpSpPr>
            <p:cNvPr id="14" name="Group 13" descr="Define Strategy">
              <a:extLst>
                <a:ext uri="{FF2B5EF4-FFF2-40B4-BE49-F238E27FC236}">
                  <a16:creationId xmlns:a16="http://schemas.microsoft.com/office/drawing/2014/main" id="{1F51FAC2-C115-45E6-9A64-EED41C32952C}"/>
                </a:ext>
              </a:extLst>
            </p:cNvPr>
            <p:cNvGrpSpPr/>
            <p:nvPr/>
          </p:nvGrpSpPr>
          <p:grpSpPr>
            <a:xfrm>
              <a:off x="6629115" y="312170"/>
              <a:ext cx="1226203" cy="604598"/>
              <a:chOff x="1103923" y="2743198"/>
              <a:chExt cx="2318149" cy="1143000"/>
            </a:xfrm>
          </p:grpSpPr>
          <p:sp>
            <p:nvSpPr>
              <p:cNvPr id="26" name="Rectangle: Rounded Corners 56">
                <a:extLst>
                  <a:ext uri="{FF2B5EF4-FFF2-40B4-BE49-F238E27FC236}">
                    <a16:creationId xmlns:a16="http://schemas.microsoft.com/office/drawing/2014/main" id="{7D01F859-510B-49FB-8335-A2840CFB0FCE}"/>
                  </a:ext>
                  <a:ext uri="{C183D7F6-B498-43B3-948B-1728B52AA6E4}">
                    <adec:decorative xmlns:adec="http://schemas.microsoft.com/office/drawing/2017/decorative" val="0"/>
                  </a:ext>
                </a:extLst>
              </p:cNvPr>
              <p:cNvSpPr/>
              <p:nvPr/>
            </p:nvSpPr>
            <p:spPr>
              <a:xfrm>
                <a:off x="1122921" y="2743198"/>
                <a:ext cx="2280155" cy="1143000"/>
              </a:xfrm>
              <a:prstGeom prst="roundRect">
                <a:avLst>
                  <a:gd name="adj" fmla="val 2546"/>
                </a:avLst>
              </a:prstGeom>
              <a:solidFill>
                <a:srgbClr val="F0F0F0"/>
              </a:solidFill>
              <a:ln w="25400" cap="flat" cmpd="sng" algn="ctr">
                <a:solidFill>
                  <a:srgbClr val="22222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UTM Avo"/>
                  <a:ea typeface="+mn-ea"/>
                  <a:cs typeface="+mn-cs"/>
                </a:endParaRPr>
              </a:p>
            </p:txBody>
          </p:sp>
          <p:sp>
            <p:nvSpPr>
              <p:cNvPr id="27" name="plan" title="Icon of a circle with an arrow projecting from it between two exes">
                <a:extLst>
                  <a:ext uri="{FF2B5EF4-FFF2-40B4-BE49-F238E27FC236}">
                    <a16:creationId xmlns:a16="http://schemas.microsoft.com/office/drawing/2014/main" id="{AD6F2640-8158-4033-8AAA-E0E0CC36FBA0}"/>
                  </a:ext>
                </a:extLst>
              </p:cNvPr>
              <p:cNvSpPr>
                <a:spLocks noChangeAspect="1" noEditPoints="1"/>
              </p:cNvSpPr>
              <p:nvPr/>
            </p:nvSpPr>
            <p:spPr bwMode="auto">
              <a:xfrm>
                <a:off x="1328629" y="3150033"/>
                <a:ext cx="328039" cy="329329"/>
              </a:xfrm>
              <a:custGeom>
                <a:avLst/>
                <a:gdLst>
                  <a:gd name="T0" fmla="*/ 116 w 352"/>
                  <a:gd name="T1" fmla="*/ 117 h 352"/>
                  <a:gd name="T2" fmla="*/ 0 w 352"/>
                  <a:gd name="T3" fmla="*/ 0 h 352"/>
                  <a:gd name="T4" fmla="*/ 116 w 352"/>
                  <a:gd name="T5" fmla="*/ 0 h 352"/>
                  <a:gd name="T6" fmla="*/ 0 w 352"/>
                  <a:gd name="T7" fmla="*/ 117 h 352"/>
                  <a:gd name="T8" fmla="*/ 352 w 352"/>
                  <a:gd name="T9" fmla="*/ 352 h 352"/>
                  <a:gd name="T10" fmla="*/ 235 w 352"/>
                  <a:gd name="T11" fmla="*/ 236 h 352"/>
                  <a:gd name="T12" fmla="*/ 352 w 352"/>
                  <a:gd name="T13" fmla="*/ 236 h 352"/>
                  <a:gd name="T14" fmla="*/ 235 w 352"/>
                  <a:gd name="T15" fmla="*/ 352 h 352"/>
                  <a:gd name="T16" fmla="*/ 66 w 352"/>
                  <a:gd name="T17" fmla="*/ 218 h 352"/>
                  <a:gd name="T18" fmla="*/ 2 w 352"/>
                  <a:gd name="T19" fmla="*/ 282 h 352"/>
                  <a:gd name="T20" fmla="*/ 66 w 352"/>
                  <a:gd name="T21" fmla="*/ 347 h 352"/>
                  <a:gd name="T22" fmla="*/ 130 w 352"/>
                  <a:gd name="T23" fmla="*/ 282 h 352"/>
                  <a:gd name="T24" fmla="*/ 66 w 352"/>
                  <a:gd name="T25" fmla="*/ 218 h 352"/>
                  <a:gd name="T26" fmla="*/ 113 w 352"/>
                  <a:gd name="T27" fmla="*/ 239 h 352"/>
                  <a:gd name="T28" fmla="*/ 345 w 352"/>
                  <a:gd name="T29" fmla="*/ 8 h 352"/>
                  <a:gd name="T30" fmla="*/ 345 w 352"/>
                  <a:gd name="T31" fmla="*/ 83 h 352"/>
                  <a:gd name="T32" fmla="*/ 345 w 352"/>
                  <a:gd name="T33" fmla="*/ 7 h 352"/>
                  <a:gd name="T34" fmla="*/ 269 w 352"/>
                  <a:gd name="T35" fmla="*/ 7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2" h="352">
                    <a:moveTo>
                      <a:pt x="116" y="117"/>
                    </a:moveTo>
                    <a:cubicBezTo>
                      <a:pt x="0" y="0"/>
                      <a:pt x="0" y="0"/>
                      <a:pt x="0" y="0"/>
                    </a:cubicBezTo>
                    <a:moveTo>
                      <a:pt x="116" y="0"/>
                    </a:moveTo>
                    <a:cubicBezTo>
                      <a:pt x="0" y="117"/>
                      <a:pt x="0" y="117"/>
                      <a:pt x="0" y="117"/>
                    </a:cubicBezTo>
                    <a:moveTo>
                      <a:pt x="352" y="352"/>
                    </a:moveTo>
                    <a:cubicBezTo>
                      <a:pt x="235" y="236"/>
                      <a:pt x="235" y="236"/>
                      <a:pt x="235" y="236"/>
                    </a:cubicBezTo>
                    <a:moveTo>
                      <a:pt x="352" y="236"/>
                    </a:moveTo>
                    <a:cubicBezTo>
                      <a:pt x="235" y="352"/>
                      <a:pt x="235" y="352"/>
                      <a:pt x="235" y="352"/>
                    </a:cubicBezTo>
                    <a:moveTo>
                      <a:pt x="66" y="218"/>
                    </a:moveTo>
                    <a:cubicBezTo>
                      <a:pt x="30" y="218"/>
                      <a:pt x="2" y="247"/>
                      <a:pt x="2" y="282"/>
                    </a:cubicBezTo>
                    <a:cubicBezTo>
                      <a:pt x="2" y="318"/>
                      <a:pt x="30" y="347"/>
                      <a:pt x="66" y="347"/>
                    </a:cubicBezTo>
                    <a:cubicBezTo>
                      <a:pt x="101" y="347"/>
                      <a:pt x="130" y="318"/>
                      <a:pt x="130" y="282"/>
                    </a:cubicBezTo>
                    <a:cubicBezTo>
                      <a:pt x="130" y="247"/>
                      <a:pt x="101" y="218"/>
                      <a:pt x="66" y="218"/>
                    </a:cubicBezTo>
                    <a:close/>
                    <a:moveTo>
                      <a:pt x="113" y="239"/>
                    </a:moveTo>
                    <a:cubicBezTo>
                      <a:pt x="345" y="8"/>
                      <a:pt x="345" y="8"/>
                      <a:pt x="345" y="8"/>
                    </a:cubicBezTo>
                    <a:moveTo>
                      <a:pt x="345" y="83"/>
                    </a:moveTo>
                    <a:cubicBezTo>
                      <a:pt x="345" y="7"/>
                      <a:pt x="345" y="7"/>
                      <a:pt x="345" y="7"/>
                    </a:cubicBezTo>
                    <a:cubicBezTo>
                      <a:pt x="269" y="7"/>
                      <a:pt x="269" y="7"/>
                      <a:pt x="269" y="7"/>
                    </a:cubicBezTo>
                  </a:path>
                </a:pathLst>
              </a:custGeom>
              <a:noFill/>
              <a:ln w="15875" cap="sq">
                <a:solidFill>
                  <a:srgbClr val="22222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gradFill>
                    <a:gsLst>
                      <a:gs pos="0">
                        <a:srgbClr val="505050"/>
                      </a:gs>
                      <a:gs pos="100000">
                        <a:srgbClr val="505050"/>
                      </a:gs>
                    </a:gsLst>
                    <a:lin ang="5400000" scaled="1"/>
                  </a:gradFill>
                  <a:effectLst/>
                  <a:uLnTx/>
                  <a:uFillTx/>
                </a:endParaRPr>
              </a:p>
            </p:txBody>
          </p:sp>
          <p:sp>
            <p:nvSpPr>
              <p:cNvPr id="28" name="TextBox 27">
                <a:extLst>
                  <a:ext uri="{FF2B5EF4-FFF2-40B4-BE49-F238E27FC236}">
                    <a16:creationId xmlns:a16="http://schemas.microsoft.com/office/drawing/2014/main" id="{C7ED0EA2-5517-463D-A6D4-573748705C51}"/>
                  </a:ext>
                </a:extLst>
              </p:cNvPr>
              <p:cNvSpPr txBox="1"/>
              <p:nvPr/>
            </p:nvSpPr>
            <p:spPr>
              <a:xfrm>
                <a:off x="1103923" y="3023771"/>
                <a:ext cx="2318149" cy="581856"/>
              </a:xfrm>
              <a:prstGeom prst="rect">
                <a:avLst/>
              </a:prstGeom>
              <a:noFill/>
            </p:spPr>
            <p:txBody>
              <a:bodyPr rot="0" spcFirstLastPara="0" vertOverflow="overflow" horzOverflow="overflow" vert="horz" wrap="square" lIns="365760" tIns="0" rIns="0" bIns="0" numCol="1" spcCol="0" rtlCol="0" fromWordArt="0" anchor="t" anchorCtr="0" forceAA="0" compatLnSpc="1">
                <a:prstTxWarp prst="textNoShape">
                  <a:avLst/>
                </a:prstTxWarp>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solidFill>
                      <a:srgbClr val="243A5E"/>
                    </a:solidFill>
                    <a:effectLst/>
                    <a:uLnTx/>
                    <a:uFillTx/>
                    <a:latin typeface="Segoe UI Semibold" panose="020B0702040204020203" pitchFamily="34" charset="0"/>
                    <a:ea typeface="+mn-lt"/>
                    <a:cs typeface="Segoe UI Semibold" panose="020B0702040204020203" pitchFamily="34" charset="0"/>
                  </a:rPr>
                  <a:t>Define strategy </a:t>
                </a:r>
              </a:p>
            </p:txBody>
          </p:sp>
        </p:grpSp>
        <p:sp>
          <p:nvSpPr>
            <p:cNvPr id="15" name="Rectangle: Rounded Corners 46">
              <a:extLst>
                <a:ext uri="{FF2B5EF4-FFF2-40B4-BE49-F238E27FC236}">
                  <a16:creationId xmlns:a16="http://schemas.microsoft.com/office/drawing/2014/main" id="{64B9E184-D326-4E2D-9BA0-EA3C9EC43CB4}"/>
                </a:ext>
                <a:ext uri="{C183D7F6-B498-43B3-948B-1728B52AA6E4}">
                  <adec:decorative xmlns:adec="http://schemas.microsoft.com/office/drawing/2017/decorative" val="1"/>
                </a:ext>
              </a:extLst>
            </p:cNvPr>
            <p:cNvSpPr/>
            <p:nvPr/>
          </p:nvSpPr>
          <p:spPr>
            <a:xfrm>
              <a:off x="8579702" y="1009713"/>
              <a:ext cx="2680147" cy="604598"/>
            </a:xfrm>
            <a:prstGeom prst="roundRect">
              <a:avLst>
                <a:gd name="adj" fmla="val 2546"/>
              </a:avLst>
            </a:prstGeom>
            <a:noFill/>
            <a:ln w="25400" cap="flat" cmpd="sng" algn="ctr">
              <a:solidFill>
                <a:srgbClr val="22222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UTM Avo"/>
                <a:ea typeface="+mn-ea"/>
                <a:cs typeface="+mn-cs"/>
              </a:endParaRPr>
            </a:p>
          </p:txBody>
        </p:sp>
        <p:grpSp>
          <p:nvGrpSpPr>
            <p:cNvPr id="16" name="Group 15" descr="Manage">
              <a:extLst>
                <a:ext uri="{FF2B5EF4-FFF2-40B4-BE49-F238E27FC236}">
                  <a16:creationId xmlns:a16="http://schemas.microsoft.com/office/drawing/2014/main" id="{BDDB58E0-8D71-42F2-B74B-B1D7F1E6242E}"/>
                </a:ext>
              </a:extLst>
            </p:cNvPr>
            <p:cNvGrpSpPr/>
            <p:nvPr/>
          </p:nvGrpSpPr>
          <p:grpSpPr>
            <a:xfrm>
              <a:off x="9954953" y="1093250"/>
              <a:ext cx="1228859" cy="437524"/>
              <a:chOff x="6172864" y="5454930"/>
              <a:chExt cx="2323170" cy="827144"/>
            </a:xfrm>
          </p:grpSpPr>
          <p:sp>
            <p:nvSpPr>
              <p:cNvPr id="23" name="Rectangle: Rounded Corners 53">
                <a:extLst>
                  <a:ext uri="{FF2B5EF4-FFF2-40B4-BE49-F238E27FC236}">
                    <a16:creationId xmlns:a16="http://schemas.microsoft.com/office/drawing/2014/main" id="{1EDB4CD8-1B54-4CE0-8BDC-A8D0FCDE5468}"/>
                  </a:ext>
                </a:extLst>
              </p:cNvPr>
              <p:cNvSpPr/>
              <p:nvPr/>
            </p:nvSpPr>
            <p:spPr>
              <a:xfrm>
                <a:off x="6194372" y="5454930"/>
                <a:ext cx="2280155" cy="827144"/>
              </a:xfrm>
              <a:prstGeom prst="roundRect">
                <a:avLst>
                  <a:gd name="adj" fmla="val 2546"/>
                </a:avLst>
              </a:prstGeom>
              <a:solidFill>
                <a:srgbClr val="F0F0F0"/>
              </a:solidFill>
              <a:ln w="25400" cap="flat" cmpd="sng" algn="ctr">
                <a:solidFill>
                  <a:srgbClr val="22222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UTM Avo"/>
                  <a:ea typeface="+mn-ea"/>
                  <a:cs typeface="+mn-cs"/>
                </a:endParaRPr>
              </a:p>
            </p:txBody>
          </p:sp>
          <p:sp>
            <p:nvSpPr>
              <p:cNvPr id="24" name="Trackers_EADF_bidi" title="Icon of a clipboard with a checklist on it">
                <a:extLst>
                  <a:ext uri="{FF2B5EF4-FFF2-40B4-BE49-F238E27FC236}">
                    <a16:creationId xmlns:a16="http://schemas.microsoft.com/office/drawing/2014/main" id="{6A49F000-A9E9-4BE4-834C-DF0BBA622E99}"/>
                  </a:ext>
                </a:extLst>
              </p:cNvPr>
              <p:cNvSpPr>
                <a:spLocks noChangeAspect="1" noEditPoints="1"/>
              </p:cNvSpPr>
              <p:nvPr/>
            </p:nvSpPr>
            <p:spPr bwMode="auto">
              <a:xfrm>
                <a:off x="6414001" y="5688629"/>
                <a:ext cx="263832" cy="359746"/>
              </a:xfrm>
              <a:custGeom>
                <a:avLst/>
                <a:gdLst>
                  <a:gd name="T0" fmla="*/ 1000 w 2750"/>
                  <a:gd name="T1" fmla="*/ 375 h 3750"/>
                  <a:gd name="T2" fmla="*/ 1375 w 2750"/>
                  <a:gd name="T3" fmla="*/ 0 h 3750"/>
                  <a:gd name="T4" fmla="*/ 1750 w 2750"/>
                  <a:gd name="T5" fmla="*/ 375 h 3750"/>
                  <a:gd name="T6" fmla="*/ 1750 w 2750"/>
                  <a:gd name="T7" fmla="*/ 500 h 3750"/>
                  <a:gd name="T8" fmla="*/ 2250 w 2750"/>
                  <a:gd name="T9" fmla="*/ 500 h 3750"/>
                  <a:gd name="T10" fmla="*/ 2250 w 2750"/>
                  <a:gd name="T11" fmla="*/ 1000 h 3750"/>
                  <a:gd name="T12" fmla="*/ 500 w 2750"/>
                  <a:gd name="T13" fmla="*/ 1000 h 3750"/>
                  <a:gd name="T14" fmla="*/ 500 w 2750"/>
                  <a:gd name="T15" fmla="*/ 500 h 3750"/>
                  <a:gd name="T16" fmla="*/ 1000 w 2750"/>
                  <a:gd name="T17" fmla="*/ 500 h 3750"/>
                  <a:gd name="T18" fmla="*/ 1000 w 2750"/>
                  <a:gd name="T19" fmla="*/ 375 h 3750"/>
                  <a:gd name="T20" fmla="*/ 500 w 2750"/>
                  <a:gd name="T21" fmla="*/ 500 h 3750"/>
                  <a:gd name="T22" fmla="*/ 0 w 2750"/>
                  <a:gd name="T23" fmla="*/ 500 h 3750"/>
                  <a:gd name="T24" fmla="*/ 0 w 2750"/>
                  <a:gd name="T25" fmla="*/ 3750 h 3750"/>
                  <a:gd name="T26" fmla="*/ 2750 w 2750"/>
                  <a:gd name="T27" fmla="*/ 3750 h 3750"/>
                  <a:gd name="T28" fmla="*/ 2750 w 2750"/>
                  <a:gd name="T29" fmla="*/ 500 h 3750"/>
                  <a:gd name="T30" fmla="*/ 2250 w 2750"/>
                  <a:gd name="T31" fmla="*/ 500 h 3750"/>
                  <a:gd name="T32" fmla="*/ 500 w 2750"/>
                  <a:gd name="T33" fmla="*/ 1750 h 3750"/>
                  <a:gd name="T34" fmla="*/ 1500 w 2750"/>
                  <a:gd name="T35" fmla="*/ 1750 h 3750"/>
                  <a:gd name="T36" fmla="*/ 1500 w 2750"/>
                  <a:gd name="T37" fmla="*/ 2500 h 3750"/>
                  <a:gd name="T38" fmla="*/ 500 w 2750"/>
                  <a:gd name="T39" fmla="*/ 2500 h 3750"/>
                  <a:gd name="T40" fmla="*/ 1500 w 2750"/>
                  <a:gd name="T41" fmla="*/ 3250 h 3750"/>
                  <a:gd name="T42" fmla="*/ 500 w 2750"/>
                  <a:gd name="T43" fmla="*/ 3250 h 3750"/>
                  <a:gd name="T44" fmla="*/ 1750 w 2750"/>
                  <a:gd name="T45" fmla="*/ 1500 h 3750"/>
                  <a:gd name="T46" fmla="*/ 2000 w 2750"/>
                  <a:gd name="T47" fmla="*/ 1750 h 3750"/>
                  <a:gd name="T48" fmla="*/ 2375 w 2750"/>
                  <a:gd name="T49" fmla="*/ 1375 h 3750"/>
                  <a:gd name="T50" fmla="*/ 1750 w 2750"/>
                  <a:gd name="T51" fmla="*/ 2250 h 3750"/>
                  <a:gd name="T52" fmla="*/ 2000 w 2750"/>
                  <a:gd name="T53" fmla="*/ 2500 h 3750"/>
                  <a:gd name="T54" fmla="*/ 2375 w 2750"/>
                  <a:gd name="T55" fmla="*/ 2125 h 3750"/>
                  <a:gd name="T56" fmla="*/ 1750 w 2750"/>
                  <a:gd name="T57" fmla="*/ 3000 h 3750"/>
                  <a:gd name="T58" fmla="*/ 2000 w 2750"/>
                  <a:gd name="T59" fmla="*/ 3250 h 3750"/>
                  <a:gd name="T60" fmla="*/ 2375 w 2750"/>
                  <a:gd name="T61" fmla="*/ 28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50" h="3750">
                    <a:moveTo>
                      <a:pt x="1000" y="375"/>
                    </a:moveTo>
                    <a:cubicBezTo>
                      <a:pt x="1000" y="168"/>
                      <a:pt x="1168" y="0"/>
                      <a:pt x="1375" y="0"/>
                    </a:cubicBezTo>
                    <a:cubicBezTo>
                      <a:pt x="1582" y="0"/>
                      <a:pt x="1750" y="168"/>
                      <a:pt x="1750" y="375"/>
                    </a:cubicBezTo>
                    <a:cubicBezTo>
                      <a:pt x="1750" y="500"/>
                      <a:pt x="1750" y="500"/>
                      <a:pt x="1750" y="500"/>
                    </a:cubicBezTo>
                    <a:cubicBezTo>
                      <a:pt x="2250" y="500"/>
                      <a:pt x="2250" y="500"/>
                      <a:pt x="2250" y="500"/>
                    </a:cubicBezTo>
                    <a:cubicBezTo>
                      <a:pt x="2250" y="1000"/>
                      <a:pt x="2250" y="1000"/>
                      <a:pt x="2250" y="1000"/>
                    </a:cubicBezTo>
                    <a:cubicBezTo>
                      <a:pt x="500" y="1000"/>
                      <a:pt x="500" y="1000"/>
                      <a:pt x="500" y="1000"/>
                    </a:cubicBezTo>
                    <a:cubicBezTo>
                      <a:pt x="500" y="500"/>
                      <a:pt x="500" y="500"/>
                      <a:pt x="500" y="500"/>
                    </a:cubicBezTo>
                    <a:cubicBezTo>
                      <a:pt x="1000" y="500"/>
                      <a:pt x="1000" y="500"/>
                      <a:pt x="1000" y="500"/>
                    </a:cubicBezTo>
                    <a:lnTo>
                      <a:pt x="1000" y="375"/>
                    </a:lnTo>
                    <a:close/>
                    <a:moveTo>
                      <a:pt x="500" y="500"/>
                    </a:moveTo>
                    <a:cubicBezTo>
                      <a:pt x="0" y="500"/>
                      <a:pt x="0" y="500"/>
                      <a:pt x="0" y="500"/>
                    </a:cubicBezTo>
                    <a:cubicBezTo>
                      <a:pt x="0" y="3750"/>
                      <a:pt x="0" y="3750"/>
                      <a:pt x="0" y="3750"/>
                    </a:cubicBezTo>
                    <a:cubicBezTo>
                      <a:pt x="2750" y="3750"/>
                      <a:pt x="2750" y="3750"/>
                      <a:pt x="2750" y="3750"/>
                    </a:cubicBezTo>
                    <a:cubicBezTo>
                      <a:pt x="2750" y="500"/>
                      <a:pt x="2750" y="500"/>
                      <a:pt x="2750" y="500"/>
                    </a:cubicBezTo>
                    <a:cubicBezTo>
                      <a:pt x="2250" y="500"/>
                      <a:pt x="2250" y="500"/>
                      <a:pt x="2250" y="500"/>
                    </a:cubicBezTo>
                    <a:moveTo>
                      <a:pt x="500" y="1750"/>
                    </a:moveTo>
                    <a:cubicBezTo>
                      <a:pt x="1500" y="1750"/>
                      <a:pt x="1500" y="1750"/>
                      <a:pt x="1500" y="1750"/>
                    </a:cubicBezTo>
                    <a:moveTo>
                      <a:pt x="1500" y="2500"/>
                    </a:moveTo>
                    <a:cubicBezTo>
                      <a:pt x="500" y="2500"/>
                      <a:pt x="500" y="2500"/>
                      <a:pt x="500" y="2500"/>
                    </a:cubicBezTo>
                    <a:moveTo>
                      <a:pt x="1500" y="3250"/>
                    </a:moveTo>
                    <a:cubicBezTo>
                      <a:pt x="500" y="3250"/>
                      <a:pt x="500" y="3250"/>
                      <a:pt x="500" y="3250"/>
                    </a:cubicBezTo>
                    <a:moveTo>
                      <a:pt x="1750" y="1500"/>
                    </a:moveTo>
                    <a:cubicBezTo>
                      <a:pt x="2000" y="1750"/>
                      <a:pt x="2000" y="1750"/>
                      <a:pt x="2000" y="1750"/>
                    </a:cubicBezTo>
                    <a:cubicBezTo>
                      <a:pt x="2375" y="1375"/>
                      <a:pt x="2375" y="1375"/>
                      <a:pt x="2375" y="1375"/>
                    </a:cubicBezTo>
                    <a:moveTo>
                      <a:pt x="1750" y="2250"/>
                    </a:moveTo>
                    <a:cubicBezTo>
                      <a:pt x="2000" y="2500"/>
                      <a:pt x="2000" y="2500"/>
                      <a:pt x="2000" y="2500"/>
                    </a:cubicBezTo>
                    <a:cubicBezTo>
                      <a:pt x="2375" y="2125"/>
                      <a:pt x="2375" y="2125"/>
                      <a:pt x="2375" y="2125"/>
                    </a:cubicBezTo>
                    <a:moveTo>
                      <a:pt x="1750" y="3000"/>
                    </a:moveTo>
                    <a:cubicBezTo>
                      <a:pt x="2000" y="3250"/>
                      <a:pt x="2000" y="3250"/>
                      <a:pt x="2000" y="3250"/>
                    </a:cubicBezTo>
                    <a:cubicBezTo>
                      <a:pt x="2375" y="2875"/>
                      <a:pt x="2375" y="2875"/>
                      <a:pt x="2375" y="2875"/>
                    </a:cubicBezTo>
                  </a:path>
                </a:pathLst>
              </a:custGeom>
              <a:noFill/>
              <a:ln w="15875" cap="flat">
                <a:solidFill>
                  <a:srgbClr val="22222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000000"/>
                  </a:solidFill>
                  <a:effectLst/>
                  <a:uLnTx/>
                  <a:uFillTx/>
                </a:endParaRPr>
              </a:p>
            </p:txBody>
          </p:sp>
          <p:sp>
            <p:nvSpPr>
              <p:cNvPr id="25" name="TextBox 24">
                <a:extLst>
                  <a:ext uri="{FF2B5EF4-FFF2-40B4-BE49-F238E27FC236}">
                    <a16:creationId xmlns:a16="http://schemas.microsoft.com/office/drawing/2014/main" id="{5491DEA3-0A30-4D1E-900B-3BB1FC59A7F0}"/>
                  </a:ext>
                </a:extLst>
              </p:cNvPr>
              <p:cNvSpPr txBox="1"/>
              <p:nvPr/>
            </p:nvSpPr>
            <p:spPr>
              <a:xfrm>
                <a:off x="6172864" y="5723039"/>
                <a:ext cx="2323170" cy="290927"/>
              </a:xfrm>
              <a:prstGeom prst="rect">
                <a:avLst/>
              </a:prstGeom>
              <a:noFill/>
            </p:spPr>
            <p:txBody>
              <a:bodyPr rot="0" spcFirstLastPara="0" vertOverflow="overflow" horzOverflow="overflow" vert="horz" wrap="square" lIns="365760" tIns="0" rIns="0" bIns="0" numCol="1" spcCol="0" rtlCol="0" fromWordArt="0" anchor="t" anchorCtr="0" forceAA="0" compatLnSpc="1">
                <a:prstTxWarp prst="textNoShape">
                  <a:avLst/>
                </a:prstTxWarp>
                <a:spAutoFit/>
              </a:bodyPr>
              <a:lstStyle>
                <a:defPPr>
                  <a:defRPr lang="en-US"/>
                </a:defPPr>
                <a:lvl1pPr lvl="0" defTabSz="914400">
                  <a:defRPr sz="1000" b="1">
                    <a:solidFill>
                      <a:schemeClr val="accent2"/>
                    </a:solidFill>
                    <a:latin typeface="Segoe UI Semibold" panose="020B0702040204020203" pitchFamily="34" charset="0"/>
                    <a:ea typeface="+mn-lt"/>
                    <a:cs typeface="Segoe UI Semibold" panose="020B0702040204020203" pitchFamily="34" charset="0"/>
                  </a:defRPr>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solidFill>
                      <a:srgbClr val="243A5E"/>
                    </a:solidFill>
                    <a:effectLst/>
                    <a:uLnTx/>
                    <a:uFillTx/>
                    <a:latin typeface="Segoe UI Semibold" panose="020B0702040204020203" pitchFamily="34" charset="0"/>
                    <a:cs typeface="Segoe UI Semibold" panose="020B0702040204020203" pitchFamily="34" charset="0"/>
                  </a:rPr>
                  <a:t>Manage</a:t>
                </a:r>
              </a:p>
            </p:txBody>
          </p:sp>
        </p:grpSp>
        <p:grpSp>
          <p:nvGrpSpPr>
            <p:cNvPr id="18" name="Group 17" descr="Govern">
              <a:extLst>
                <a:ext uri="{FF2B5EF4-FFF2-40B4-BE49-F238E27FC236}">
                  <a16:creationId xmlns:a16="http://schemas.microsoft.com/office/drawing/2014/main" id="{62464CCF-CB7E-423D-9E2C-F052F7B90F07}"/>
                </a:ext>
              </a:extLst>
            </p:cNvPr>
            <p:cNvGrpSpPr/>
            <p:nvPr/>
          </p:nvGrpSpPr>
          <p:grpSpPr>
            <a:xfrm>
              <a:off x="8655740" y="1093250"/>
              <a:ext cx="1226203" cy="437524"/>
              <a:chOff x="3716688" y="5454930"/>
              <a:chExt cx="2318149" cy="827144"/>
            </a:xfrm>
          </p:grpSpPr>
          <p:sp>
            <p:nvSpPr>
              <p:cNvPr id="20" name="Rectangle: Rounded Corners 50">
                <a:extLst>
                  <a:ext uri="{FF2B5EF4-FFF2-40B4-BE49-F238E27FC236}">
                    <a16:creationId xmlns:a16="http://schemas.microsoft.com/office/drawing/2014/main" id="{4FF0CD2C-65E5-414D-8FF2-30A528FD9C01}"/>
                  </a:ext>
                </a:extLst>
              </p:cNvPr>
              <p:cNvSpPr/>
              <p:nvPr/>
            </p:nvSpPr>
            <p:spPr>
              <a:xfrm>
                <a:off x="3735686" y="5454930"/>
                <a:ext cx="2280155" cy="827144"/>
              </a:xfrm>
              <a:prstGeom prst="roundRect">
                <a:avLst>
                  <a:gd name="adj" fmla="val 2546"/>
                </a:avLst>
              </a:prstGeom>
              <a:solidFill>
                <a:srgbClr val="F0F0F0"/>
              </a:solidFill>
              <a:ln w="25400" cap="flat" cmpd="sng" algn="ctr">
                <a:solidFill>
                  <a:srgbClr val="22222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UTM Avo"/>
                  <a:ea typeface="+mn-ea"/>
                  <a:cs typeface="+mn-cs"/>
                </a:endParaRPr>
              </a:p>
            </p:txBody>
          </p:sp>
          <p:sp>
            <p:nvSpPr>
              <p:cNvPr id="21" name="Org_ECA6" title="Icon of three boxes in a bracket chart">
                <a:extLst>
                  <a:ext uri="{FF2B5EF4-FFF2-40B4-BE49-F238E27FC236}">
                    <a16:creationId xmlns:a16="http://schemas.microsoft.com/office/drawing/2014/main" id="{440A0296-102C-4C1C-8D62-61A2C5FC5F85}"/>
                  </a:ext>
                </a:extLst>
              </p:cNvPr>
              <p:cNvSpPr>
                <a:spLocks noChangeAspect="1" noEditPoints="1"/>
              </p:cNvSpPr>
              <p:nvPr/>
            </p:nvSpPr>
            <p:spPr bwMode="auto">
              <a:xfrm>
                <a:off x="3959885" y="5688629"/>
                <a:ext cx="359570" cy="359746"/>
              </a:xfrm>
              <a:custGeom>
                <a:avLst/>
                <a:gdLst>
                  <a:gd name="T0" fmla="*/ 1177 w 4117"/>
                  <a:gd name="T1" fmla="*/ 4119 h 4119"/>
                  <a:gd name="T2" fmla="*/ 0 w 4117"/>
                  <a:gd name="T3" fmla="*/ 4119 h 4119"/>
                  <a:gd name="T4" fmla="*/ 0 w 4117"/>
                  <a:gd name="T5" fmla="*/ 2942 h 4119"/>
                  <a:gd name="T6" fmla="*/ 1177 w 4117"/>
                  <a:gd name="T7" fmla="*/ 2942 h 4119"/>
                  <a:gd name="T8" fmla="*/ 1177 w 4117"/>
                  <a:gd name="T9" fmla="*/ 4119 h 4119"/>
                  <a:gd name="T10" fmla="*/ 4117 w 4117"/>
                  <a:gd name="T11" fmla="*/ 2942 h 4119"/>
                  <a:gd name="T12" fmla="*/ 2941 w 4117"/>
                  <a:gd name="T13" fmla="*/ 2942 h 4119"/>
                  <a:gd name="T14" fmla="*/ 2941 w 4117"/>
                  <a:gd name="T15" fmla="*/ 4119 h 4119"/>
                  <a:gd name="T16" fmla="*/ 4117 w 4117"/>
                  <a:gd name="T17" fmla="*/ 4119 h 4119"/>
                  <a:gd name="T18" fmla="*/ 4117 w 4117"/>
                  <a:gd name="T19" fmla="*/ 2942 h 4119"/>
                  <a:gd name="T20" fmla="*/ 2647 w 4117"/>
                  <a:gd name="T21" fmla="*/ 0 h 4119"/>
                  <a:gd name="T22" fmla="*/ 1471 w 4117"/>
                  <a:gd name="T23" fmla="*/ 0 h 4119"/>
                  <a:gd name="T24" fmla="*/ 1471 w 4117"/>
                  <a:gd name="T25" fmla="*/ 1177 h 4119"/>
                  <a:gd name="T26" fmla="*/ 2647 w 4117"/>
                  <a:gd name="T27" fmla="*/ 1177 h 4119"/>
                  <a:gd name="T28" fmla="*/ 2647 w 4117"/>
                  <a:gd name="T29" fmla="*/ 0 h 4119"/>
                  <a:gd name="T30" fmla="*/ 2059 w 4117"/>
                  <a:gd name="T31" fmla="*/ 1177 h 4119"/>
                  <a:gd name="T32" fmla="*/ 2059 w 4117"/>
                  <a:gd name="T33" fmla="*/ 2060 h 4119"/>
                  <a:gd name="T34" fmla="*/ 3529 w 4117"/>
                  <a:gd name="T35" fmla="*/ 2942 h 4119"/>
                  <a:gd name="T36" fmla="*/ 3529 w 4117"/>
                  <a:gd name="T37" fmla="*/ 2060 h 4119"/>
                  <a:gd name="T38" fmla="*/ 588 w 4117"/>
                  <a:gd name="T39" fmla="*/ 2060 h 4119"/>
                  <a:gd name="T40" fmla="*/ 588 w 4117"/>
                  <a:gd name="T41" fmla="*/ 2942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17" h="4119">
                    <a:moveTo>
                      <a:pt x="1177" y="4119"/>
                    </a:moveTo>
                    <a:lnTo>
                      <a:pt x="0" y="4119"/>
                    </a:lnTo>
                    <a:lnTo>
                      <a:pt x="0" y="2942"/>
                    </a:lnTo>
                    <a:lnTo>
                      <a:pt x="1177" y="2942"/>
                    </a:lnTo>
                    <a:lnTo>
                      <a:pt x="1177" y="4119"/>
                    </a:lnTo>
                    <a:moveTo>
                      <a:pt x="4117" y="2942"/>
                    </a:moveTo>
                    <a:lnTo>
                      <a:pt x="2941" y="2942"/>
                    </a:lnTo>
                    <a:lnTo>
                      <a:pt x="2941" y="4119"/>
                    </a:lnTo>
                    <a:lnTo>
                      <a:pt x="4117" y="4119"/>
                    </a:lnTo>
                    <a:lnTo>
                      <a:pt x="4117" y="2942"/>
                    </a:lnTo>
                    <a:moveTo>
                      <a:pt x="2647" y="0"/>
                    </a:moveTo>
                    <a:lnTo>
                      <a:pt x="1471" y="0"/>
                    </a:lnTo>
                    <a:lnTo>
                      <a:pt x="1471" y="1177"/>
                    </a:lnTo>
                    <a:lnTo>
                      <a:pt x="2647" y="1177"/>
                    </a:lnTo>
                    <a:lnTo>
                      <a:pt x="2647" y="0"/>
                    </a:lnTo>
                    <a:moveTo>
                      <a:pt x="2059" y="1177"/>
                    </a:moveTo>
                    <a:lnTo>
                      <a:pt x="2059" y="2060"/>
                    </a:lnTo>
                    <a:moveTo>
                      <a:pt x="3529" y="2942"/>
                    </a:moveTo>
                    <a:lnTo>
                      <a:pt x="3529" y="2060"/>
                    </a:lnTo>
                    <a:lnTo>
                      <a:pt x="588" y="2060"/>
                    </a:lnTo>
                    <a:lnTo>
                      <a:pt x="588" y="2942"/>
                    </a:lnTo>
                  </a:path>
                </a:pathLst>
              </a:custGeom>
              <a:noFill/>
              <a:ln w="15875" cap="sq">
                <a:solidFill>
                  <a:srgbClr val="22222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gradFill>
                    <a:gsLst>
                      <a:gs pos="0">
                        <a:srgbClr val="505050"/>
                      </a:gs>
                      <a:gs pos="100000">
                        <a:srgbClr val="505050"/>
                      </a:gs>
                    </a:gsLst>
                    <a:lin ang="5400000" scaled="1"/>
                  </a:gradFill>
                  <a:effectLst/>
                  <a:uLnTx/>
                  <a:uFillTx/>
                </a:endParaRPr>
              </a:p>
            </p:txBody>
          </p:sp>
          <p:sp>
            <p:nvSpPr>
              <p:cNvPr id="22" name="TextBox 21">
                <a:extLst>
                  <a:ext uri="{FF2B5EF4-FFF2-40B4-BE49-F238E27FC236}">
                    <a16:creationId xmlns:a16="http://schemas.microsoft.com/office/drawing/2014/main" id="{3CAC6E6C-0E5E-4F46-99ED-1D656F96AAD5}"/>
                  </a:ext>
                </a:extLst>
              </p:cNvPr>
              <p:cNvSpPr txBox="1"/>
              <p:nvPr/>
            </p:nvSpPr>
            <p:spPr>
              <a:xfrm>
                <a:off x="3716688" y="5723039"/>
                <a:ext cx="2318149" cy="290927"/>
              </a:xfrm>
              <a:prstGeom prst="rect">
                <a:avLst/>
              </a:prstGeom>
              <a:noFill/>
            </p:spPr>
            <p:txBody>
              <a:bodyPr rot="0" spcFirstLastPara="0" vertOverflow="overflow" horzOverflow="overflow" vert="horz" wrap="square" lIns="365760" tIns="0" rIns="0" bIns="0" numCol="1" spcCol="0" rtlCol="0" fromWordArt="0" anchor="t" anchorCtr="0" forceAA="0" compatLnSpc="1">
                <a:prstTxWarp prst="textNoShape">
                  <a:avLst/>
                </a:prstTxWarp>
                <a:spAutoFit/>
              </a:bodyPr>
              <a:lstStyle>
                <a:defPPr>
                  <a:defRPr lang="en-US"/>
                </a:defPPr>
                <a:lvl1pPr lvl="0" defTabSz="914400">
                  <a:defRPr sz="1000" b="1">
                    <a:solidFill>
                      <a:schemeClr val="accent2"/>
                    </a:solidFill>
                    <a:latin typeface="Segoe UI Semibold" panose="020B0702040204020203" pitchFamily="34" charset="0"/>
                    <a:ea typeface="+mn-lt"/>
                    <a:cs typeface="Segoe UI Semibold" panose="020B0702040204020203" pitchFamily="34" charset="0"/>
                  </a:defRPr>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solidFill>
                      <a:srgbClr val="243A5E"/>
                    </a:solidFill>
                    <a:effectLst/>
                    <a:uLnTx/>
                    <a:uFillTx/>
                    <a:latin typeface="Segoe UI Semibold" panose="020B0702040204020203" pitchFamily="34" charset="0"/>
                    <a:cs typeface="Segoe UI Semibold" panose="020B0702040204020203" pitchFamily="34" charset="0"/>
                  </a:rPr>
                  <a:t>Govern</a:t>
                </a:r>
              </a:p>
            </p:txBody>
          </p:sp>
        </p:grpSp>
        <p:sp>
          <p:nvSpPr>
            <p:cNvPr id="19" name="Rectangle 18">
              <a:extLst>
                <a:ext uri="{FF2B5EF4-FFF2-40B4-BE49-F238E27FC236}">
                  <a16:creationId xmlns:a16="http://schemas.microsoft.com/office/drawing/2014/main" id="{F16D2F7B-F934-4094-944B-C7B07190A85A}"/>
                </a:ext>
                <a:ext uri="{C183D7F6-B498-43B3-948B-1728B52AA6E4}">
                  <adec:decorative xmlns:adec="http://schemas.microsoft.com/office/drawing/2017/decorative" val="1"/>
                </a:ext>
              </a:extLst>
            </p:cNvPr>
            <p:cNvSpPr/>
            <p:nvPr/>
          </p:nvSpPr>
          <p:spPr bwMode="auto">
            <a:xfrm>
              <a:off x="7895772" y="136790"/>
              <a:ext cx="4165600" cy="1619439"/>
            </a:xfrm>
            <a:prstGeom prst="rect">
              <a:avLst/>
            </a:prstGeom>
            <a:solidFill>
              <a:srgbClr val="F0F0F0">
                <a:alpha val="75000"/>
              </a:srgb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UTM Avo"/>
                <a:ea typeface="Segoe UI" pitchFamily="34" charset="0"/>
                <a:cs typeface="Segoe UI" pitchFamily="34" charset="0"/>
              </a:endParaRPr>
            </a:p>
          </p:txBody>
        </p:sp>
      </p:grpSp>
    </p:spTree>
    <p:extLst>
      <p:ext uri="{BB962C8B-B14F-4D97-AF65-F5344CB8AC3E}">
        <p14:creationId xmlns:p14="http://schemas.microsoft.com/office/powerpoint/2010/main" val="152551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42" presetClass="path" presetSubtype="0" decel="100000" fill="hold" grpId="1" nodeType="withEffect">
                                  <p:stCondLst>
                                    <p:cond delay="0"/>
                                  </p:stCondLst>
                                  <p:childTnLst>
                                    <p:animMotion origin="layout" path="M -3.54167E-6 0.04491 L -3.54167E-6 1.48148E-6 " pathEditMode="relative" rAng="0" ptsTypes="AA">
                                      <p:cBhvr>
                                        <p:cTn id="9" dur="600" fill="hold"/>
                                        <p:tgtEl>
                                          <p:spTgt spid="4"/>
                                        </p:tgtEl>
                                        <p:attrNameLst>
                                          <p:attrName>ppt_x</p:attrName>
                                          <p:attrName>ppt_y</p:attrName>
                                        </p:attrNameLst>
                                      </p:cBhvr>
                                      <p:rCtr x="0" y="-2245"/>
                                    </p:animMotion>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500"/>
                                        <p:tgtEl>
                                          <p:spTgt spid="5"/>
                                        </p:tgtEl>
                                      </p:cBhvr>
                                    </p:animEffect>
                                  </p:childTnLst>
                                </p:cTn>
                              </p:par>
                              <p:par>
                                <p:cTn id="15" presetID="42" presetClass="path" presetSubtype="0" decel="100000" fill="hold" grpId="1" nodeType="withEffect">
                                  <p:stCondLst>
                                    <p:cond delay="0"/>
                                  </p:stCondLst>
                                  <p:childTnLst>
                                    <p:animMotion origin="layout" path="M -1.875E-6 0.04491 L -1.875E-6 1.48148E-6 " pathEditMode="relative" rAng="0" ptsTypes="AA">
                                      <p:cBhvr>
                                        <p:cTn id="16" dur="600" fill="hold"/>
                                        <p:tgtEl>
                                          <p:spTgt spid="5"/>
                                        </p:tgtEl>
                                        <p:attrNameLst>
                                          <p:attrName>ppt_x</p:attrName>
                                          <p:attrName>ppt_y</p:attrName>
                                        </p:attrNameLst>
                                      </p:cBhvr>
                                      <p:rCtr x="0" y="-2245"/>
                                    </p:animMotion>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par>
                                <p:cTn id="22" presetID="42" presetClass="path" presetSubtype="0" decel="100000" fill="hold" grpId="1" nodeType="withEffect">
                                  <p:stCondLst>
                                    <p:cond delay="0"/>
                                  </p:stCondLst>
                                  <p:childTnLst>
                                    <p:animMotion origin="layout" path="M 1.11022E-16 0.04491 L 1.11022E-16 1.48148E-6 " pathEditMode="relative" rAng="0" ptsTypes="AA">
                                      <p:cBhvr>
                                        <p:cTn id="23" dur="600" fill="hold"/>
                                        <p:tgtEl>
                                          <p:spTgt spid="6"/>
                                        </p:tgtEl>
                                        <p:attrNameLst>
                                          <p:attrName>ppt_x</p:attrName>
                                          <p:attrName>ppt_y</p:attrName>
                                        </p:attrNameLst>
                                      </p:cBhvr>
                                      <p:rCtr x="0" y="-2245"/>
                                    </p:animMotion>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500"/>
                                        <p:tgtEl>
                                          <p:spTgt spid="7"/>
                                        </p:tgtEl>
                                      </p:cBhvr>
                                    </p:animEffect>
                                  </p:childTnLst>
                                </p:cTn>
                              </p:par>
                              <p:par>
                                <p:cTn id="29" presetID="42" presetClass="path" presetSubtype="0" decel="100000" fill="hold" grpId="1" nodeType="withEffect">
                                  <p:stCondLst>
                                    <p:cond delay="0"/>
                                  </p:stCondLst>
                                  <p:childTnLst>
                                    <p:animMotion origin="layout" path="M 1.875E-6 0.04491 L 1.875E-6 1.48148E-6 " pathEditMode="relative" rAng="0" ptsTypes="AA">
                                      <p:cBhvr>
                                        <p:cTn id="30" dur="600" fill="hold"/>
                                        <p:tgtEl>
                                          <p:spTgt spid="7"/>
                                        </p:tgtEl>
                                        <p:attrNameLst>
                                          <p:attrName>ppt_x</p:attrName>
                                          <p:attrName>ppt_y</p:attrName>
                                        </p:attrNameLst>
                                      </p:cBhvr>
                                      <p:rCtr x="0" y="-224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animBg="1"/>
      <p:bldP spid="5" grpId="1" animBg="1"/>
      <p:bldP spid="6" grpId="0" animBg="1"/>
      <p:bldP spid="6" grpId="1" animBg="1"/>
      <p:bldP spid="7" grpId="0" animBg="1"/>
      <p:bldP spid="7" grpId="1"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358252" y="134414"/>
            <a:ext cx="11341268" cy="680196"/>
          </a:xfrm>
        </p:spPr>
        <p:txBody>
          <a:bodyPr/>
          <a:lstStyle/>
          <a:p>
            <a:r>
              <a:rPr lang="en-US" sz="3600" b="1" dirty="0">
                <a:solidFill>
                  <a:schemeClr val="accent1">
                    <a:lumMod val="50000"/>
                  </a:schemeClr>
                </a:solidFill>
                <a:latin typeface="Segoe UI" panose="020B0502040204020203" pitchFamily="34" charset="0"/>
                <a:ea typeface="Segoe UI" panose="020B0502040204020203" pitchFamily="34" charset="0"/>
              </a:rPr>
              <a:t>Plan</a:t>
            </a:r>
          </a:p>
        </p:txBody>
      </p:sp>
      <p:sp>
        <p:nvSpPr>
          <p:cNvPr id="40" name="Rectangle 39">
            <a:extLst>
              <a:ext uri="{FF2B5EF4-FFF2-40B4-BE49-F238E27FC236}">
                <a16:creationId xmlns:a16="http://schemas.microsoft.com/office/drawing/2014/main" id="{DDF64C07-CE9D-48EB-88F1-716ED96C0FC7}"/>
              </a:ext>
            </a:extLst>
          </p:cNvPr>
          <p:cNvSpPr/>
          <p:nvPr/>
        </p:nvSpPr>
        <p:spPr>
          <a:xfrm>
            <a:off x="588263" y="1118269"/>
            <a:ext cx="6096000" cy="1495794"/>
          </a:xfrm>
          <a:prstGeom prst="rect">
            <a:avLst/>
          </a:prstGeom>
        </p:spPr>
        <p:txBody>
          <a:bodyPr wrap="square" lIns="0">
            <a:spAutoFit/>
          </a:bodyPr>
          <a:lstStyle/>
          <a:p>
            <a:pPr marL="0" marR="0" lvl="0" indent="0" defTabSz="914400" eaLnBrk="1" fontAlgn="auto" latinLnBrk="0" hangingPunct="1">
              <a:lnSpc>
                <a:spcPct val="114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rPr>
              <a:t>Cloud adoption plans convert the aspirational goals of the cloud adoption strategy into actions. It will help guide technical efforts, in alignment with the business strategy.</a:t>
            </a:r>
          </a:p>
        </p:txBody>
      </p:sp>
      <p:grpSp>
        <p:nvGrpSpPr>
          <p:cNvPr id="41" name="Group 40">
            <a:extLst>
              <a:ext uri="{FF2B5EF4-FFF2-40B4-BE49-F238E27FC236}">
                <a16:creationId xmlns:a16="http://schemas.microsoft.com/office/drawing/2014/main" id="{349986D7-76A8-4627-9BA2-0A72DBC4B26A}"/>
              </a:ext>
            </a:extLst>
          </p:cNvPr>
          <p:cNvGrpSpPr/>
          <p:nvPr/>
        </p:nvGrpSpPr>
        <p:grpSpPr>
          <a:xfrm>
            <a:off x="6846561" y="1123194"/>
            <a:ext cx="4919474" cy="1338652"/>
            <a:chOff x="6563639" y="238711"/>
            <a:chExt cx="5339436" cy="1452929"/>
          </a:xfrm>
        </p:grpSpPr>
        <p:sp>
          <p:nvSpPr>
            <p:cNvPr id="42" name="Rectangle: Rounded Corners 39">
              <a:extLst>
                <a:ext uri="{FF2B5EF4-FFF2-40B4-BE49-F238E27FC236}">
                  <a16:creationId xmlns:a16="http://schemas.microsoft.com/office/drawing/2014/main" id="{8D1BBA40-7015-4CBD-BDCC-AB46D481F61B}"/>
                </a:ext>
                <a:ext uri="{C183D7F6-B498-43B3-948B-1728B52AA6E4}">
                  <adec:decorative xmlns:adec="http://schemas.microsoft.com/office/drawing/2017/decorative" val="1"/>
                </a:ext>
              </a:extLst>
            </p:cNvPr>
            <p:cNvSpPr/>
            <p:nvPr/>
          </p:nvSpPr>
          <p:spPr>
            <a:xfrm>
              <a:off x="7936476" y="312171"/>
              <a:ext cx="3966599" cy="604598"/>
            </a:xfrm>
            <a:prstGeom prst="roundRect">
              <a:avLst>
                <a:gd name="adj" fmla="val 2546"/>
              </a:avLst>
            </a:prstGeom>
            <a:noFill/>
            <a:ln w="25400" cap="flat" cmpd="sng" algn="ctr">
              <a:solidFill>
                <a:srgbClr val="22222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UTM Avo"/>
                <a:ea typeface="+mn-ea"/>
                <a:cs typeface="+mn-cs"/>
              </a:endParaRPr>
            </a:p>
          </p:txBody>
        </p:sp>
        <p:grpSp>
          <p:nvGrpSpPr>
            <p:cNvPr id="43" name="Group 42" descr="Ready">
              <a:extLst>
                <a:ext uri="{FF2B5EF4-FFF2-40B4-BE49-F238E27FC236}">
                  <a16:creationId xmlns:a16="http://schemas.microsoft.com/office/drawing/2014/main" id="{40646755-5976-4B47-8291-F605642836A9}"/>
                </a:ext>
              </a:extLst>
            </p:cNvPr>
            <p:cNvGrpSpPr/>
            <p:nvPr/>
          </p:nvGrpSpPr>
          <p:grpSpPr>
            <a:xfrm>
              <a:off x="9310370" y="395708"/>
              <a:ext cx="1228859" cy="437524"/>
              <a:chOff x="6345065" y="2909875"/>
              <a:chExt cx="2323170" cy="827144"/>
            </a:xfrm>
          </p:grpSpPr>
          <p:sp>
            <p:nvSpPr>
              <p:cNvPr id="68" name="Rectangle: Rounded Corners 65">
                <a:extLst>
                  <a:ext uri="{FF2B5EF4-FFF2-40B4-BE49-F238E27FC236}">
                    <a16:creationId xmlns:a16="http://schemas.microsoft.com/office/drawing/2014/main" id="{2E333B77-7781-4DC6-B401-F5BAD035FBCE}"/>
                  </a:ext>
                </a:extLst>
              </p:cNvPr>
              <p:cNvSpPr/>
              <p:nvPr/>
            </p:nvSpPr>
            <p:spPr>
              <a:xfrm>
                <a:off x="6366573" y="2909875"/>
                <a:ext cx="2280155" cy="827144"/>
              </a:xfrm>
              <a:prstGeom prst="roundRect">
                <a:avLst>
                  <a:gd name="adj" fmla="val 2546"/>
                </a:avLst>
              </a:prstGeom>
              <a:solidFill>
                <a:srgbClr val="F0F0F0"/>
              </a:solidFill>
              <a:ln w="25400" cap="flat" cmpd="sng" algn="ctr">
                <a:solidFill>
                  <a:srgbClr val="22222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UTM Avo"/>
                  <a:ea typeface="+mn-ea"/>
                  <a:cs typeface="+mn-cs"/>
                </a:endParaRPr>
              </a:p>
            </p:txBody>
          </p:sp>
          <p:sp>
            <p:nvSpPr>
              <p:cNvPr id="69" name="TextBox 68">
                <a:extLst>
                  <a:ext uri="{FF2B5EF4-FFF2-40B4-BE49-F238E27FC236}">
                    <a16:creationId xmlns:a16="http://schemas.microsoft.com/office/drawing/2014/main" id="{01A2B373-38C9-4AC3-BC9C-A4A79FA28DE5}"/>
                  </a:ext>
                </a:extLst>
              </p:cNvPr>
              <p:cNvSpPr txBox="1"/>
              <p:nvPr/>
            </p:nvSpPr>
            <p:spPr>
              <a:xfrm>
                <a:off x="6345065" y="3177984"/>
                <a:ext cx="2323170" cy="290927"/>
              </a:xfrm>
              <a:prstGeom prst="rect">
                <a:avLst/>
              </a:prstGeom>
              <a:noFill/>
            </p:spPr>
            <p:txBody>
              <a:bodyPr rot="0" spcFirstLastPara="0" vertOverflow="overflow" horzOverflow="overflow" vert="horz" wrap="square" lIns="365760" tIns="0" rIns="0" bIns="0" numCol="1" spcCol="0" rtlCol="0" fromWordArt="0" anchor="t" anchorCtr="0" forceAA="0" compatLnSpc="1">
                <a:prstTxWarp prst="textNoShape">
                  <a:avLst/>
                </a:prstTxWarp>
                <a:spAutoFit/>
              </a:bodyPr>
              <a:lstStyle>
                <a:defPPr>
                  <a:defRPr lang="en-US"/>
                </a:defPPr>
                <a:lvl1pPr lvl="0" defTabSz="914400">
                  <a:defRPr sz="1000" b="1">
                    <a:solidFill>
                      <a:schemeClr val="accent2"/>
                    </a:solidFill>
                    <a:latin typeface="Segoe UI Semibold" panose="020B0702040204020203" pitchFamily="34" charset="0"/>
                    <a:ea typeface="+mn-lt"/>
                    <a:cs typeface="Segoe UI Semibold" panose="020B0702040204020203" pitchFamily="34" charset="0"/>
                  </a:defRPr>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solidFill>
                      <a:srgbClr val="243A5E"/>
                    </a:solidFill>
                    <a:effectLst/>
                    <a:uLnTx/>
                    <a:uFillTx/>
                    <a:latin typeface="Segoe UI Semibold" panose="020B0702040204020203" pitchFamily="34" charset="0"/>
                    <a:cs typeface="Segoe UI Semibold" panose="020B0702040204020203" pitchFamily="34" charset="0"/>
                  </a:rPr>
                  <a:t>Ready</a:t>
                </a:r>
              </a:p>
            </p:txBody>
          </p:sp>
          <p:sp>
            <p:nvSpPr>
              <p:cNvPr id="70" name="check 3" title="Icon of a checkmark with a circle around it">
                <a:extLst>
                  <a:ext uri="{FF2B5EF4-FFF2-40B4-BE49-F238E27FC236}">
                    <a16:creationId xmlns:a16="http://schemas.microsoft.com/office/drawing/2014/main" id="{D3C19F3E-098C-4500-B791-7FA609208334}"/>
                  </a:ext>
                </a:extLst>
              </p:cNvPr>
              <p:cNvSpPr>
                <a:spLocks noChangeAspect="1" noEditPoints="1"/>
              </p:cNvSpPr>
              <p:nvPr/>
            </p:nvSpPr>
            <p:spPr bwMode="auto">
              <a:xfrm>
                <a:off x="6574597" y="3140567"/>
                <a:ext cx="367893" cy="365760"/>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15875" cap="sq">
                <a:solidFill>
                  <a:srgbClr val="22222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000000"/>
                  </a:solidFill>
                  <a:effectLst/>
                  <a:uLnTx/>
                  <a:uFillTx/>
                </a:endParaRPr>
              </a:p>
            </p:txBody>
          </p:sp>
        </p:grpSp>
        <p:grpSp>
          <p:nvGrpSpPr>
            <p:cNvPr id="44" name="Group 43" descr="Plan">
              <a:extLst>
                <a:ext uri="{FF2B5EF4-FFF2-40B4-BE49-F238E27FC236}">
                  <a16:creationId xmlns:a16="http://schemas.microsoft.com/office/drawing/2014/main" id="{64BFB275-9E5A-4FB0-9D58-6CC786E57EE9}"/>
                </a:ext>
              </a:extLst>
            </p:cNvPr>
            <p:cNvGrpSpPr/>
            <p:nvPr/>
          </p:nvGrpSpPr>
          <p:grpSpPr>
            <a:xfrm>
              <a:off x="8011157" y="395708"/>
              <a:ext cx="1226203" cy="437524"/>
              <a:chOff x="3716688" y="2901128"/>
              <a:chExt cx="2318149" cy="827144"/>
            </a:xfrm>
          </p:grpSpPr>
          <p:sp>
            <p:nvSpPr>
              <p:cNvPr id="65" name="Rectangle: Rounded Corners 62">
                <a:extLst>
                  <a:ext uri="{FF2B5EF4-FFF2-40B4-BE49-F238E27FC236}">
                    <a16:creationId xmlns:a16="http://schemas.microsoft.com/office/drawing/2014/main" id="{7ECFF177-1E6F-4025-98A4-8AACCB001AED}"/>
                  </a:ext>
                </a:extLst>
              </p:cNvPr>
              <p:cNvSpPr/>
              <p:nvPr/>
            </p:nvSpPr>
            <p:spPr>
              <a:xfrm>
                <a:off x="3735686" y="2901128"/>
                <a:ext cx="2280155" cy="827144"/>
              </a:xfrm>
              <a:prstGeom prst="roundRect">
                <a:avLst>
                  <a:gd name="adj" fmla="val 2546"/>
                </a:avLst>
              </a:prstGeom>
              <a:solidFill>
                <a:srgbClr val="F0F0F0"/>
              </a:solidFill>
              <a:ln w="25400" cap="flat" cmpd="sng" algn="ctr">
                <a:solidFill>
                  <a:srgbClr val="22222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UTM Avo"/>
                  <a:ea typeface="+mn-ea"/>
                  <a:cs typeface="+mn-cs"/>
                </a:endParaRPr>
              </a:p>
            </p:txBody>
          </p:sp>
          <p:sp>
            <p:nvSpPr>
              <p:cNvPr id="66" name="TextBox 65">
                <a:extLst>
                  <a:ext uri="{FF2B5EF4-FFF2-40B4-BE49-F238E27FC236}">
                    <a16:creationId xmlns:a16="http://schemas.microsoft.com/office/drawing/2014/main" id="{C352A4CB-A608-4D04-A534-110A00624F6C}"/>
                  </a:ext>
                </a:extLst>
              </p:cNvPr>
              <p:cNvSpPr txBox="1"/>
              <p:nvPr/>
            </p:nvSpPr>
            <p:spPr>
              <a:xfrm>
                <a:off x="3716688" y="3169237"/>
                <a:ext cx="2318149" cy="290927"/>
              </a:xfrm>
              <a:prstGeom prst="rect">
                <a:avLst/>
              </a:prstGeom>
              <a:noFill/>
            </p:spPr>
            <p:txBody>
              <a:bodyPr rot="0" spcFirstLastPara="0" vertOverflow="overflow" horzOverflow="overflow" vert="horz" wrap="square" lIns="365760" tIns="0" rIns="0" bIns="0" numCol="1" spcCol="0" rtlCol="0" fromWordArt="0" anchor="t" anchorCtr="0" forceAA="0" compatLnSpc="1">
                <a:prstTxWarp prst="textNoShape">
                  <a:avLst/>
                </a:prstTxWarp>
                <a:spAutoFit/>
              </a:bodyPr>
              <a:lstStyle>
                <a:defPPr>
                  <a:defRPr lang="en-US"/>
                </a:defPPr>
                <a:lvl1pPr lvl="0" defTabSz="914400">
                  <a:defRPr sz="1000" b="1">
                    <a:solidFill>
                      <a:schemeClr val="accent2"/>
                    </a:solidFill>
                    <a:latin typeface="Segoe UI Semibold" panose="020B0702040204020203" pitchFamily="34" charset="0"/>
                    <a:ea typeface="+mn-lt"/>
                    <a:cs typeface="Segoe UI Semibold" panose="020B0702040204020203" pitchFamily="34" charset="0"/>
                  </a:defRPr>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solidFill>
                      <a:srgbClr val="243A5E"/>
                    </a:solidFill>
                    <a:effectLst/>
                    <a:uLnTx/>
                    <a:uFillTx/>
                    <a:latin typeface="Segoe UI Semibold" panose="020B0702040204020203" pitchFamily="34" charset="0"/>
                    <a:cs typeface="Segoe UI Semibold" panose="020B0702040204020203" pitchFamily="34" charset="0"/>
                  </a:rPr>
                  <a:t>Plan</a:t>
                </a:r>
              </a:p>
            </p:txBody>
          </p:sp>
          <p:sp>
            <p:nvSpPr>
              <p:cNvPr id="67" name="BulletedList_E8FD" title="Icon of a bulleted list">
                <a:extLst>
                  <a:ext uri="{FF2B5EF4-FFF2-40B4-BE49-F238E27FC236}">
                    <a16:creationId xmlns:a16="http://schemas.microsoft.com/office/drawing/2014/main" id="{162114A4-B118-4712-A5A5-366E4BAF7F3F}"/>
                  </a:ext>
                </a:extLst>
              </p:cNvPr>
              <p:cNvSpPr>
                <a:spLocks noChangeAspect="1" noEditPoints="1"/>
              </p:cNvSpPr>
              <p:nvPr/>
            </p:nvSpPr>
            <p:spPr bwMode="auto">
              <a:xfrm>
                <a:off x="3937155" y="3186015"/>
                <a:ext cx="363321" cy="257370"/>
              </a:xfrm>
              <a:custGeom>
                <a:avLst/>
                <a:gdLst>
                  <a:gd name="T0" fmla="*/ 1321 w 7040"/>
                  <a:gd name="T1" fmla="*/ 0 h 3963"/>
                  <a:gd name="T2" fmla="*/ 7040 w 7040"/>
                  <a:gd name="T3" fmla="*/ 0 h 3963"/>
                  <a:gd name="T4" fmla="*/ 0 w 7040"/>
                  <a:gd name="T5" fmla="*/ 0 h 3963"/>
                  <a:gd name="T6" fmla="*/ 442 w 7040"/>
                  <a:gd name="T7" fmla="*/ 0 h 3963"/>
                  <a:gd name="T8" fmla="*/ 1321 w 7040"/>
                  <a:gd name="T9" fmla="*/ 1321 h 3963"/>
                  <a:gd name="T10" fmla="*/ 7040 w 7040"/>
                  <a:gd name="T11" fmla="*/ 1321 h 3963"/>
                  <a:gd name="T12" fmla="*/ 0 w 7040"/>
                  <a:gd name="T13" fmla="*/ 1321 h 3963"/>
                  <a:gd name="T14" fmla="*/ 442 w 7040"/>
                  <a:gd name="T15" fmla="*/ 1321 h 3963"/>
                  <a:gd name="T16" fmla="*/ 1321 w 7040"/>
                  <a:gd name="T17" fmla="*/ 2643 h 3963"/>
                  <a:gd name="T18" fmla="*/ 7040 w 7040"/>
                  <a:gd name="T19" fmla="*/ 2643 h 3963"/>
                  <a:gd name="T20" fmla="*/ 0 w 7040"/>
                  <a:gd name="T21" fmla="*/ 2643 h 3963"/>
                  <a:gd name="T22" fmla="*/ 442 w 7040"/>
                  <a:gd name="T23" fmla="*/ 2643 h 3963"/>
                  <a:gd name="T24" fmla="*/ 1321 w 7040"/>
                  <a:gd name="T25" fmla="*/ 3963 h 3963"/>
                  <a:gd name="T26" fmla="*/ 7040 w 7040"/>
                  <a:gd name="T27" fmla="*/ 3963 h 3963"/>
                  <a:gd name="T28" fmla="*/ 0 w 7040"/>
                  <a:gd name="T29" fmla="*/ 3963 h 3963"/>
                  <a:gd name="T30" fmla="*/ 442 w 7040"/>
                  <a:gd name="T31" fmla="*/ 3963 h 3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040" h="3963">
                    <a:moveTo>
                      <a:pt x="1321" y="0"/>
                    </a:moveTo>
                    <a:lnTo>
                      <a:pt x="7040" y="0"/>
                    </a:lnTo>
                    <a:moveTo>
                      <a:pt x="0" y="0"/>
                    </a:moveTo>
                    <a:lnTo>
                      <a:pt x="442" y="0"/>
                    </a:lnTo>
                    <a:moveTo>
                      <a:pt x="1321" y="1321"/>
                    </a:moveTo>
                    <a:lnTo>
                      <a:pt x="7040" y="1321"/>
                    </a:lnTo>
                    <a:moveTo>
                      <a:pt x="0" y="1321"/>
                    </a:moveTo>
                    <a:lnTo>
                      <a:pt x="442" y="1321"/>
                    </a:lnTo>
                    <a:moveTo>
                      <a:pt x="1321" y="2643"/>
                    </a:moveTo>
                    <a:lnTo>
                      <a:pt x="7040" y="2643"/>
                    </a:lnTo>
                    <a:moveTo>
                      <a:pt x="0" y="2643"/>
                    </a:moveTo>
                    <a:lnTo>
                      <a:pt x="442" y="2643"/>
                    </a:lnTo>
                    <a:moveTo>
                      <a:pt x="1321" y="3963"/>
                    </a:moveTo>
                    <a:lnTo>
                      <a:pt x="7040" y="3963"/>
                    </a:lnTo>
                    <a:moveTo>
                      <a:pt x="0" y="3963"/>
                    </a:moveTo>
                    <a:lnTo>
                      <a:pt x="442" y="3963"/>
                    </a:lnTo>
                  </a:path>
                </a:pathLst>
              </a:custGeom>
              <a:noFill/>
              <a:ln w="15875" cap="flat">
                <a:solidFill>
                  <a:srgbClr val="22222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000000"/>
                  </a:solidFill>
                  <a:effectLst/>
                  <a:uLnTx/>
                  <a:uFillTx/>
                </a:endParaRPr>
              </a:p>
            </p:txBody>
          </p:sp>
        </p:grpSp>
        <p:grpSp>
          <p:nvGrpSpPr>
            <p:cNvPr id="45" name="Group 44" descr="Adpot">
              <a:extLst>
                <a:ext uri="{FF2B5EF4-FFF2-40B4-BE49-F238E27FC236}">
                  <a16:creationId xmlns:a16="http://schemas.microsoft.com/office/drawing/2014/main" id="{2E13AFC7-81AE-40DE-8681-73DACCB1C3A0}"/>
                </a:ext>
              </a:extLst>
            </p:cNvPr>
            <p:cNvGrpSpPr/>
            <p:nvPr/>
          </p:nvGrpSpPr>
          <p:grpSpPr>
            <a:xfrm>
              <a:off x="10622288" y="395708"/>
              <a:ext cx="1206105" cy="437524"/>
              <a:chOff x="9006021" y="2909875"/>
              <a:chExt cx="2280155" cy="827144"/>
            </a:xfrm>
          </p:grpSpPr>
          <p:sp>
            <p:nvSpPr>
              <p:cNvPr id="62" name="Rectangle: Rounded Corners 59">
                <a:extLst>
                  <a:ext uri="{FF2B5EF4-FFF2-40B4-BE49-F238E27FC236}">
                    <a16:creationId xmlns:a16="http://schemas.microsoft.com/office/drawing/2014/main" id="{B077132F-3663-4086-9C46-52280E5F4BA9}"/>
                  </a:ext>
                </a:extLst>
              </p:cNvPr>
              <p:cNvSpPr/>
              <p:nvPr/>
            </p:nvSpPr>
            <p:spPr>
              <a:xfrm>
                <a:off x="9006021" y="2909875"/>
                <a:ext cx="2280155" cy="827144"/>
              </a:xfrm>
              <a:prstGeom prst="roundRect">
                <a:avLst>
                  <a:gd name="adj" fmla="val 2546"/>
                </a:avLst>
              </a:prstGeom>
              <a:solidFill>
                <a:srgbClr val="F0F0F0"/>
              </a:solidFill>
              <a:ln w="25400" cap="flat" cmpd="sng" algn="ctr">
                <a:solidFill>
                  <a:srgbClr val="22222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UTM Avo"/>
                  <a:ea typeface="+mn-ea"/>
                  <a:cs typeface="+mn-cs"/>
                </a:endParaRPr>
              </a:p>
            </p:txBody>
          </p:sp>
          <p:sp>
            <p:nvSpPr>
              <p:cNvPr id="63" name="Rectangle 62">
                <a:extLst>
                  <a:ext uri="{FF2B5EF4-FFF2-40B4-BE49-F238E27FC236}">
                    <a16:creationId xmlns:a16="http://schemas.microsoft.com/office/drawing/2014/main" id="{0BA52A62-3237-4F78-8DAE-7DE81C4785D0}"/>
                  </a:ext>
                </a:extLst>
              </p:cNvPr>
              <p:cNvSpPr/>
              <p:nvPr/>
            </p:nvSpPr>
            <p:spPr>
              <a:xfrm>
                <a:off x="9008329" y="3177984"/>
                <a:ext cx="2275538" cy="290927"/>
              </a:xfrm>
              <a:prstGeom prst="rect">
                <a:avLst/>
              </a:prstGeom>
              <a:noFill/>
            </p:spPr>
            <p:txBody>
              <a:bodyPr rot="0" spcFirstLastPara="0" vertOverflow="overflow" horzOverflow="overflow" vert="horz" wrap="square" lIns="365760" tIns="0" rIns="0" bIns="0" numCol="1" spcCol="0" rtlCol="0" fromWordArt="0" anchor="t" anchorCtr="0" forceAA="0" compatLnSpc="1">
                <a:prstTxWarp prst="textNoShape">
                  <a:avLst/>
                </a:prstTxWarp>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solidFill>
                      <a:srgbClr val="243A5E"/>
                    </a:solidFill>
                    <a:effectLst/>
                    <a:uLnTx/>
                    <a:uFillTx/>
                    <a:latin typeface="Segoe UI Semibold" panose="020B0702040204020203" pitchFamily="34" charset="0"/>
                    <a:ea typeface="+mn-lt"/>
                    <a:cs typeface="Segoe UI Semibold" panose="020B0702040204020203" pitchFamily="34" charset="0"/>
                  </a:rPr>
                  <a:t>Adopt</a:t>
                </a:r>
              </a:p>
            </p:txBody>
          </p:sp>
          <p:sp>
            <p:nvSpPr>
              <p:cNvPr id="64" name="arrow_3" title="Icon of an arrow pointing down at a line">
                <a:extLst>
                  <a:ext uri="{FF2B5EF4-FFF2-40B4-BE49-F238E27FC236}">
                    <a16:creationId xmlns:a16="http://schemas.microsoft.com/office/drawing/2014/main" id="{2BC6A4FE-26EE-44A6-B55E-C8926B88FCB3}"/>
                  </a:ext>
                </a:extLst>
              </p:cNvPr>
              <p:cNvSpPr>
                <a:spLocks noChangeAspect="1" noEditPoints="1"/>
              </p:cNvSpPr>
              <p:nvPr/>
            </p:nvSpPr>
            <p:spPr bwMode="auto">
              <a:xfrm>
                <a:off x="9297630" y="3140567"/>
                <a:ext cx="212377" cy="365760"/>
              </a:xfrm>
              <a:custGeom>
                <a:avLst/>
                <a:gdLst>
                  <a:gd name="T0" fmla="*/ 144 w 144"/>
                  <a:gd name="T1" fmla="*/ 132 h 248"/>
                  <a:gd name="T2" fmla="*/ 72 w 144"/>
                  <a:gd name="T3" fmla="*/ 203 h 248"/>
                  <a:gd name="T4" fmla="*/ 0 w 144"/>
                  <a:gd name="T5" fmla="*/ 132 h 248"/>
                  <a:gd name="T6" fmla="*/ 72 w 144"/>
                  <a:gd name="T7" fmla="*/ 203 h 248"/>
                  <a:gd name="T8" fmla="*/ 72 w 144"/>
                  <a:gd name="T9" fmla="*/ 0 h 248"/>
                  <a:gd name="T10" fmla="*/ 0 w 144"/>
                  <a:gd name="T11" fmla="*/ 248 h 248"/>
                  <a:gd name="T12" fmla="*/ 144 w 144"/>
                  <a:gd name="T13" fmla="*/ 248 h 248"/>
                </a:gdLst>
                <a:ahLst/>
                <a:cxnLst>
                  <a:cxn ang="0">
                    <a:pos x="T0" y="T1"/>
                  </a:cxn>
                  <a:cxn ang="0">
                    <a:pos x="T2" y="T3"/>
                  </a:cxn>
                  <a:cxn ang="0">
                    <a:pos x="T4" y="T5"/>
                  </a:cxn>
                  <a:cxn ang="0">
                    <a:pos x="T6" y="T7"/>
                  </a:cxn>
                  <a:cxn ang="0">
                    <a:pos x="T8" y="T9"/>
                  </a:cxn>
                  <a:cxn ang="0">
                    <a:pos x="T10" y="T11"/>
                  </a:cxn>
                  <a:cxn ang="0">
                    <a:pos x="T12" y="T13"/>
                  </a:cxn>
                </a:cxnLst>
                <a:rect l="0" t="0" r="r" b="b"/>
                <a:pathLst>
                  <a:path w="144" h="248">
                    <a:moveTo>
                      <a:pt x="144" y="132"/>
                    </a:moveTo>
                    <a:lnTo>
                      <a:pt x="72" y="203"/>
                    </a:lnTo>
                    <a:lnTo>
                      <a:pt x="0" y="132"/>
                    </a:lnTo>
                    <a:moveTo>
                      <a:pt x="72" y="203"/>
                    </a:moveTo>
                    <a:lnTo>
                      <a:pt x="72" y="0"/>
                    </a:lnTo>
                    <a:moveTo>
                      <a:pt x="0" y="248"/>
                    </a:moveTo>
                    <a:lnTo>
                      <a:pt x="144" y="248"/>
                    </a:lnTo>
                  </a:path>
                </a:pathLst>
              </a:custGeom>
              <a:noFill/>
              <a:ln w="15875" cap="sq">
                <a:solidFill>
                  <a:srgbClr val="22222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gradFill>
                    <a:gsLst>
                      <a:gs pos="0">
                        <a:srgbClr val="505050"/>
                      </a:gs>
                      <a:gs pos="100000">
                        <a:srgbClr val="505050"/>
                      </a:gs>
                    </a:gsLst>
                    <a:lin ang="5400000" scaled="1"/>
                  </a:gradFill>
                  <a:effectLst/>
                  <a:uLnTx/>
                  <a:uFillTx/>
                </a:endParaRPr>
              </a:p>
            </p:txBody>
          </p:sp>
        </p:grpSp>
        <p:grpSp>
          <p:nvGrpSpPr>
            <p:cNvPr id="46" name="Group 45" descr="Define Strategy">
              <a:extLst>
                <a:ext uri="{FF2B5EF4-FFF2-40B4-BE49-F238E27FC236}">
                  <a16:creationId xmlns:a16="http://schemas.microsoft.com/office/drawing/2014/main" id="{D4797723-19A4-4CAF-9B60-E2927F3C7DA3}"/>
                </a:ext>
              </a:extLst>
            </p:cNvPr>
            <p:cNvGrpSpPr/>
            <p:nvPr/>
          </p:nvGrpSpPr>
          <p:grpSpPr>
            <a:xfrm>
              <a:off x="6629115" y="312170"/>
              <a:ext cx="1226203" cy="604598"/>
              <a:chOff x="1103923" y="2743198"/>
              <a:chExt cx="2318149" cy="1143000"/>
            </a:xfrm>
          </p:grpSpPr>
          <p:sp>
            <p:nvSpPr>
              <p:cNvPr id="59" name="Rectangle: Rounded Corners 56">
                <a:extLst>
                  <a:ext uri="{FF2B5EF4-FFF2-40B4-BE49-F238E27FC236}">
                    <a16:creationId xmlns:a16="http://schemas.microsoft.com/office/drawing/2014/main" id="{409D2B5B-5114-41FD-BD34-26B17B4A7187}"/>
                  </a:ext>
                  <a:ext uri="{C183D7F6-B498-43B3-948B-1728B52AA6E4}">
                    <adec:decorative xmlns:adec="http://schemas.microsoft.com/office/drawing/2017/decorative" val="0"/>
                  </a:ext>
                </a:extLst>
              </p:cNvPr>
              <p:cNvSpPr/>
              <p:nvPr/>
            </p:nvSpPr>
            <p:spPr>
              <a:xfrm>
                <a:off x="1122921" y="2743198"/>
                <a:ext cx="2280155" cy="1143000"/>
              </a:xfrm>
              <a:prstGeom prst="roundRect">
                <a:avLst>
                  <a:gd name="adj" fmla="val 2546"/>
                </a:avLst>
              </a:prstGeom>
              <a:solidFill>
                <a:srgbClr val="F0F0F0"/>
              </a:solidFill>
              <a:ln w="25400" cap="flat" cmpd="sng" algn="ctr">
                <a:solidFill>
                  <a:srgbClr val="22222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UTM Avo"/>
                  <a:ea typeface="+mn-ea"/>
                  <a:cs typeface="+mn-cs"/>
                </a:endParaRPr>
              </a:p>
            </p:txBody>
          </p:sp>
          <p:sp>
            <p:nvSpPr>
              <p:cNvPr id="60" name="plan" title="Icon of a circle with an arrow projecting from it between two exes">
                <a:extLst>
                  <a:ext uri="{FF2B5EF4-FFF2-40B4-BE49-F238E27FC236}">
                    <a16:creationId xmlns:a16="http://schemas.microsoft.com/office/drawing/2014/main" id="{329A0F37-476E-44DF-89FC-FE1A1CDF261F}"/>
                  </a:ext>
                </a:extLst>
              </p:cNvPr>
              <p:cNvSpPr>
                <a:spLocks noChangeAspect="1" noEditPoints="1"/>
              </p:cNvSpPr>
              <p:nvPr/>
            </p:nvSpPr>
            <p:spPr bwMode="auto">
              <a:xfrm>
                <a:off x="1328629" y="3150033"/>
                <a:ext cx="328039" cy="329329"/>
              </a:xfrm>
              <a:custGeom>
                <a:avLst/>
                <a:gdLst>
                  <a:gd name="T0" fmla="*/ 116 w 352"/>
                  <a:gd name="T1" fmla="*/ 117 h 352"/>
                  <a:gd name="T2" fmla="*/ 0 w 352"/>
                  <a:gd name="T3" fmla="*/ 0 h 352"/>
                  <a:gd name="T4" fmla="*/ 116 w 352"/>
                  <a:gd name="T5" fmla="*/ 0 h 352"/>
                  <a:gd name="T6" fmla="*/ 0 w 352"/>
                  <a:gd name="T7" fmla="*/ 117 h 352"/>
                  <a:gd name="T8" fmla="*/ 352 w 352"/>
                  <a:gd name="T9" fmla="*/ 352 h 352"/>
                  <a:gd name="T10" fmla="*/ 235 w 352"/>
                  <a:gd name="T11" fmla="*/ 236 h 352"/>
                  <a:gd name="T12" fmla="*/ 352 w 352"/>
                  <a:gd name="T13" fmla="*/ 236 h 352"/>
                  <a:gd name="T14" fmla="*/ 235 w 352"/>
                  <a:gd name="T15" fmla="*/ 352 h 352"/>
                  <a:gd name="T16" fmla="*/ 66 w 352"/>
                  <a:gd name="T17" fmla="*/ 218 h 352"/>
                  <a:gd name="T18" fmla="*/ 2 w 352"/>
                  <a:gd name="T19" fmla="*/ 282 h 352"/>
                  <a:gd name="T20" fmla="*/ 66 w 352"/>
                  <a:gd name="T21" fmla="*/ 347 h 352"/>
                  <a:gd name="T22" fmla="*/ 130 w 352"/>
                  <a:gd name="T23" fmla="*/ 282 h 352"/>
                  <a:gd name="T24" fmla="*/ 66 w 352"/>
                  <a:gd name="T25" fmla="*/ 218 h 352"/>
                  <a:gd name="T26" fmla="*/ 113 w 352"/>
                  <a:gd name="T27" fmla="*/ 239 h 352"/>
                  <a:gd name="T28" fmla="*/ 345 w 352"/>
                  <a:gd name="T29" fmla="*/ 8 h 352"/>
                  <a:gd name="T30" fmla="*/ 345 w 352"/>
                  <a:gd name="T31" fmla="*/ 83 h 352"/>
                  <a:gd name="T32" fmla="*/ 345 w 352"/>
                  <a:gd name="T33" fmla="*/ 7 h 352"/>
                  <a:gd name="T34" fmla="*/ 269 w 352"/>
                  <a:gd name="T35" fmla="*/ 7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2" h="352">
                    <a:moveTo>
                      <a:pt x="116" y="117"/>
                    </a:moveTo>
                    <a:cubicBezTo>
                      <a:pt x="0" y="0"/>
                      <a:pt x="0" y="0"/>
                      <a:pt x="0" y="0"/>
                    </a:cubicBezTo>
                    <a:moveTo>
                      <a:pt x="116" y="0"/>
                    </a:moveTo>
                    <a:cubicBezTo>
                      <a:pt x="0" y="117"/>
                      <a:pt x="0" y="117"/>
                      <a:pt x="0" y="117"/>
                    </a:cubicBezTo>
                    <a:moveTo>
                      <a:pt x="352" y="352"/>
                    </a:moveTo>
                    <a:cubicBezTo>
                      <a:pt x="235" y="236"/>
                      <a:pt x="235" y="236"/>
                      <a:pt x="235" y="236"/>
                    </a:cubicBezTo>
                    <a:moveTo>
                      <a:pt x="352" y="236"/>
                    </a:moveTo>
                    <a:cubicBezTo>
                      <a:pt x="235" y="352"/>
                      <a:pt x="235" y="352"/>
                      <a:pt x="235" y="352"/>
                    </a:cubicBezTo>
                    <a:moveTo>
                      <a:pt x="66" y="218"/>
                    </a:moveTo>
                    <a:cubicBezTo>
                      <a:pt x="30" y="218"/>
                      <a:pt x="2" y="247"/>
                      <a:pt x="2" y="282"/>
                    </a:cubicBezTo>
                    <a:cubicBezTo>
                      <a:pt x="2" y="318"/>
                      <a:pt x="30" y="347"/>
                      <a:pt x="66" y="347"/>
                    </a:cubicBezTo>
                    <a:cubicBezTo>
                      <a:pt x="101" y="347"/>
                      <a:pt x="130" y="318"/>
                      <a:pt x="130" y="282"/>
                    </a:cubicBezTo>
                    <a:cubicBezTo>
                      <a:pt x="130" y="247"/>
                      <a:pt x="101" y="218"/>
                      <a:pt x="66" y="218"/>
                    </a:cubicBezTo>
                    <a:close/>
                    <a:moveTo>
                      <a:pt x="113" y="239"/>
                    </a:moveTo>
                    <a:cubicBezTo>
                      <a:pt x="345" y="8"/>
                      <a:pt x="345" y="8"/>
                      <a:pt x="345" y="8"/>
                    </a:cubicBezTo>
                    <a:moveTo>
                      <a:pt x="345" y="83"/>
                    </a:moveTo>
                    <a:cubicBezTo>
                      <a:pt x="345" y="7"/>
                      <a:pt x="345" y="7"/>
                      <a:pt x="345" y="7"/>
                    </a:cubicBezTo>
                    <a:cubicBezTo>
                      <a:pt x="269" y="7"/>
                      <a:pt x="269" y="7"/>
                      <a:pt x="269" y="7"/>
                    </a:cubicBezTo>
                  </a:path>
                </a:pathLst>
              </a:custGeom>
              <a:noFill/>
              <a:ln w="15875" cap="sq">
                <a:solidFill>
                  <a:srgbClr val="22222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gradFill>
                    <a:gsLst>
                      <a:gs pos="0">
                        <a:srgbClr val="505050"/>
                      </a:gs>
                      <a:gs pos="100000">
                        <a:srgbClr val="505050"/>
                      </a:gs>
                    </a:gsLst>
                    <a:lin ang="5400000" scaled="1"/>
                  </a:gradFill>
                  <a:effectLst/>
                  <a:uLnTx/>
                  <a:uFillTx/>
                </a:endParaRPr>
              </a:p>
            </p:txBody>
          </p:sp>
          <p:sp>
            <p:nvSpPr>
              <p:cNvPr id="61" name="TextBox 60">
                <a:extLst>
                  <a:ext uri="{FF2B5EF4-FFF2-40B4-BE49-F238E27FC236}">
                    <a16:creationId xmlns:a16="http://schemas.microsoft.com/office/drawing/2014/main" id="{E7641313-21A2-4FAD-86D2-474670E9AE23}"/>
                  </a:ext>
                </a:extLst>
              </p:cNvPr>
              <p:cNvSpPr txBox="1"/>
              <p:nvPr/>
            </p:nvSpPr>
            <p:spPr>
              <a:xfrm>
                <a:off x="1103923" y="3023771"/>
                <a:ext cx="2318149" cy="581856"/>
              </a:xfrm>
              <a:prstGeom prst="rect">
                <a:avLst/>
              </a:prstGeom>
              <a:noFill/>
            </p:spPr>
            <p:txBody>
              <a:bodyPr rot="0" spcFirstLastPara="0" vertOverflow="overflow" horzOverflow="overflow" vert="horz" wrap="square" lIns="365760" tIns="0" rIns="0" bIns="0" numCol="1" spcCol="0" rtlCol="0" fromWordArt="0" anchor="t" anchorCtr="0" forceAA="0" compatLnSpc="1">
                <a:prstTxWarp prst="textNoShape">
                  <a:avLst/>
                </a:prstTxWarp>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solidFill>
                      <a:srgbClr val="243A5E"/>
                    </a:solidFill>
                    <a:effectLst/>
                    <a:uLnTx/>
                    <a:uFillTx/>
                    <a:latin typeface="Segoe UI Semibold" panose="020B0702040204020203" pitchFamily="34" charset="0"/>
                    <a:ea typeface="+mn-lt"/>
                    <a:cs typeface="Segoe UI Semibold" panose="020B0702040204020203" pitchFamily="34" charset="0"/>
                  </a:rPr>
                  <a:t>Define strategy </a:t>
                </a:r>
              </a:p>
            </p:txBody>
          </p:sp>
        </p:grpSp>
        <p:sp>
          <p:nvSpPr>
            <p:cNvPr id="47" name="Rectangle: Rounded Corners 44">
              <a:extLst>
                <a:ext uri="{FF2B5EF4-FFF2-40B4-BE49-F238E27FC236}">
                  <a16:creationId xmlns:a16="http://schemas.microsoft.com/office/drawing/2014/main" id="{2353FF8C-377D-40C9-B7AE-27C346D9A117}"/>
                </a:ext>
                <a:ext uri="{C183D7F6-B498-43B3-948B-1728B52AA6E4}">
                  <adec:decorative xmlns:adec="http://schemas.microsoft.com/office/drawing/2017/decorative" val="1"/>
                </a:ext>
              </a:extLst>
            </p:cNvPr>
            <p:cNvSpPr/>
            <p:nvPr/>
          </p:nvSpPr>
          <p:spPr>
            <a:xfrm>
              <a:off x="8579702" y="1009713"/>
              <a:ext cx="2680147" cy="604598"/>
            </a:xfrm>
            <a:prstGeom prst="roundRect">
              <a:avLst>
                <a:gd name="adj" fmla="val 2546"/>
              </a:avLst>
            </a:prstGeom>
            <a:noFill/>
            <a:ln w="25400" cap="flat" cmpd="sng" algn="ctr">
              <a:solidFill>
                <a:srgbClr val="22222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UTM Avo"/>
                <a:ea typeface="+mn-ea"/>
                <a:cs typeface="+mn-cs"/>
              </a:endParaRPr>
            </a:p>
          </p:txBody>
        </p:sp>
        <p:grpSp>
          <p:nvGrpSpPr>
            <p:cNvPr id="48" name="Group 47" descr="Manage">
              <a:extLst>
                <a:ext uri="{FF2B5EF4-FFF2-40B4-BE49-F238E27FC236}">
                  <a16:creationId xmlns:a16="http://schemas.microsoft.com/office/drawing/2014/main" id="{55E1C9AE-294D-48FE-8A6E-584F60B6E794}"/>
                </a:ext>
              </a:extLst>
            </p:cNvPr>
            <p:cNvGrpSpPr/>
            <p:nvPr/>
          </p:nvGrpSpPr>
          <p:grpSpPr>
            <a:xfrm>
              <a:off x="9954953" y="1093250"/>
              <a:ext cx="1228859" cy="437524"/>
              <a:chOff x="6172864" y="5454930"/>
              <a:chExt cx="2323170" cy="827144"/>
            </a:xfrm>
          </p:grpSpPr>
          <p:sp>
            <p:nvSpPr>
              <p:cNvPr id="56" name="Rectangle: Rounded Corners 53">
                <a:extLst>
                  <a:ext uri="{FF2B5EF4-FFF2-40B4-BE49-F238E27FC236}">
                    <a16:creationId xmlns:a16="http://schemas.microsoft.com/office/drawing/2014/main" id="{330087E2-A063-412B-9F6A-280D4D9F0FC2}"/>
                  </a:ext>
                </a:extLst>
              </p:cNvPr>
              <p:cNvSpPr/>
              <p:nvPr/>
            </p:nvSpPr>
            <p:spPr>
              <a:xfrm>
                <a:off x="6194372" y="5454930"/>
                <a:ext cx="2280155" cy="827144"/>
              </a:xfrm>
              <a:prstGeom prst="roundRect">
                <a:avLst>
                  <a:gd name="adj" fmla="val 2546"/>
                </a:avLst>
              </a:prstGeom>
              <a:solidFill>
                <a:srgbClr val="F0F0F0"/>
              </a:solidFill>
              <a:ln w="25400" cap="flat" cmpd="sng" algn="ctr">
                <a:solidFill>
                  <a:srgbClr val="22222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UTM Avo"/>
                  <a:ea typeface="+mn-ea"/>
                  <a:cs typeface="+mn-cs"/>
                </a:endParaRPr>
              </a:p>
            </p:txBody>
          </p:sp>
          <p:sp>
            <p:nvSpPr>
              <p:cNvPr id="57" name="Trackers_EADF_bidi" title="Icon of a clipboard with a checklist on it">
                <a:extLst>
                  <a:ext uri="{FF2B5EF4-FFF2-40B4-BE49-F238E27FC236}">
                    <a16:creationId xmlns:a16="http://schemas.microsoft.com/office/drawing/2014/main" id="{608C5A20-DA42-4EFB-AB9E-66A425FE16A1}"/>
                  </a:ext>
                </a:extLst>
              </p:cNvPr>
              <p:cNvSpPr>
                <a:spLocks noChangeAspect="1" noEditPoints="1"/>
              </p:cNvSpPr>
              <p:nvPr/>
            </p:nvSpPr>
            <p:spPr bwMode="auto">
              <a:xfrm>
                <a:off x="6414001" y="5688629"/>
                <a:ext cx="263832" cy="359746"/>
              </a:xfrm>
              <a:custGeom>
                <a:avLst/>
                <a:gdLst>
                  <a:gd name="T0" fmla="*/ 1000 w 2750"/>
                  <a:gd name="T1" fmla="*/ 375 h 3750"/>
                  <a:gd name="T2" fmla="*/ 1375 w 2750"/>
                  <a:gd name="T3" fmla="*/ 0 h 3750"/>
                  <a:gd name="T4" fmla="*/ 1750 w 2750"/>
                  <a:gd name="T5" fmla="*/ 375 h 3750"/>
                  <a:gd name="T6" fmla="*/ 1750 w 2750"/>
                  <a:gd name="T7" fmla="*/ 500 h 3750"/>
                  <a:gd name="T8" fmla="*/ 2250 w 2750"/>
                  <a:gd name="T9" fmla="*/ 500 h 3750"/>
                  <a:gd name="T10" fmla="*/ 2250 w 2750"/>
                  <a:gd name="T11" fmla="*/ 1000 h 3750"/>
                  <a:gd name="T12" fmla="*/ 500 w 2750"/>
                  <a:gd name="T13" fmla="*/ 1000 h 3750"/>
                  <a:gd name="T14" fmla="*/ 500 w 2750"/>
                  <a:gd name="T15" fmla="*/ 500 h 3750"/>
                  <a:gd name="T16" fmla="*/ 1000 w 2750"/>
                  <a:gd name="T17" fmla="*/ 500 h 3750"/>
                  <a:gd name="T18" fmla="*/ 1000 w 2750"/>
                  <a:gd name="T19" fmla="*/ 375 h 3750"/>
                  <a:gd name="T20" fmla="*/ 500 w 2750"/>
                  <a:gd name="T21" fmla="*/ 500 h 3750"/>
                  <a:gd name="T22" fmla="*/ 0 w 2750"/>
                  <a:gd name="T23" fmla="*/ 500 h 3750"/>
                  <a:gd name="T24" fmla="*/ 0 w 2750"/>
                  <a:gd name="T25" fmla="*/ 3750 h 3750"/>
                  <a:gd name="T26" fmla="*/ 2750 w 2750"/>
                  <a:gd name="T27" fmla="*/ 3750 h 3750"/>
                  <a:gd name="T28" fmla="*/ 2750 w 2750"/>
                  <a:gd name="T29" fmla="*/ 500 h 3750"/>
                  <a:gd name="T30" fmla="*/ 2250 w 2750"/>
                  <a:gd name="T31" fmla="*/ 500 h 3750"/>
                  <a:gd name="T32" fmla="*/ 500 w 2750"/>
                  <a:gd name="T33" fmla="*/ 1750 h 3750"/>
                  <a:gd name="T34" fmla="*/ 1500 w 2750"/>
                  <a:gd name="T35" fmla="*/ 1750 h 3750"/>
                  <a:gd name="T36" fmla="*/ 1500 w 2750"/>
                  <a:gd name="T37" fmla="*/ 2500 h 3750"/>
                  <a:gd name="T38" fmla="*/ 500 w 2750"/>
                  <a:gd name="T39" fmla="*/ 2500 h 3750"/>
                  <a:gd name="T40" fmla="*/ 1500 w 2750"/>
                  <a:gd name="T41" fmla="*/ 3250 h 3750"/>
                  <a:gd name="T42" fmla="*/ 500 w 2750"/>
                  <a:gd name="T43" fmla="*/ 3250 h 3750"/>
                  <a:gd name="T44" fmla="*/ 1750 w 2750"/>
                  <a:gd name="T45" fmla="*/ 1500 h 3750"/>
                  <a:gd name="T46" fmla="*/ 2000 w 2750"/>
                  <a:gd name="T47" fmla="*/ 1750 h 3750"/>
                  <a:gd name="T48" fmla="*/ 2375 w 2750"/>
                  <a:gd name="T49" fmla="*/ 1375 h 3750"/>
                  <a:gd name="T50" fmla="*/ 1750 w 2750"/>
                  <a:gd name="T51" fmla="*/ 2250 h 3750"/>
                  <a:gd name="T52" fmla="*/ 2000 w 2750"/>
                  <a:gd name="T53" fmla="*/ 2500 h 3750"/>
                  <a:gd name="T54" fmla="*/ 2375 w 2750"/>
                  <a:gd name="T55" fmla="*/ 2125 h 3750"/>
                  <a:gd name="T56" fmla="*/ 1750 w 2750"/>
                  <a:gd name="T57" fmla="*/ 3000 h 3750"/>
                  <a:gd name="T58" fmla="*/ 2000 w 2750"/>
                  <a:gd name="T59" fmla="*/ 3250 h 3750"/>
                  <a:gd name="T60" fmla="*/ 2375 w 2750"/>
                  <a:gd name="T61" fmla="*/ 28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50" h="3750">
                    <a:moveTo>
                      <a:pt x="1000" y="375"/>
                    </a:moveTo>
                    <a:cubicBezTo>
                      <a:pt x="1000" y="168"/>
                      <a:pt x="1168" y="0"/>
                      <a:pt x="1375" y="0"/>
                    </a:cubicBezTo>
                    <a:cubicBezTo>
                      <a:pt x="1582" y="0"/>
                      <a:pt x="1750" y="168"/>
                      <a:pt x="1750" y="375"/>
                    </a:cubicBezTo>
                    <a:cubicBezTo>
                      <a:pt x="1750" y="500"/>
                      <a:pt x="1750" y="500"/>
                      <a:pt x="1750" y="500"/>
                    </a:cubicBezTo>
                    <a:cubicBezTo>
                      <a:pt x="2250" y="500"/>
                      <a:pt x="2250" y="500"/>
                      <a:pt x="2250" y="500"/>
                    </a:cubicBezTo>
                    <a:cubicBezTo>
                      <a:pt x="2250" y="1000"/>
                      <a:pt x="2250" y="1000"/>
                      <a:pt x="2250" y="1000"/>
                    </a:cubicBezTo>
                    <a:cubicBezTo>
                      <a:pt x="500" y="1000"/>
                      <a:pt x="500" y="1000"/>
                      <a:pt x="500" y="1000"/>
                    </a:cubicBezTo>
                    <a:cubicBezTo>
                      <a:pt x="500" y="500"/>
                      <a:pt x="500" y="500"/>
                      <a:pt x="500" y="500"/>
                    </a:cubicBezTo>
                    <a:cubicBezTo>
                      <a:pt x="1000" y="500"/>
                      <a:pt x="1000" y="500"/>
                      <a:pt x="1000" y="500"/>
                    </a:cubicBezTo>
                    <a:lnTo>
                      <a:pt x="1000" y="375"/>
                    </a:lnTo>
                    <a:close/>
                    <a:moveTo>
                      <a:pt x="500" y="500"/>
                    </a:moveTo>
                    <a:cubicBezTo>
                      <a:pt x="0" y="500"/>
                      <a:pt x="0" y="500"/>
                      <a:pt x="0" y="500"/>
                    </a:cubicBezTo>
                    <a:cubicBezTo>
                      <a:pt x="0" y="3750"/>
                      <a:pt x="0" y="3750"/>
                      <a:pt x="0" y="3750"/>
                    </a:cubicBezTo>
                    <a:cubicBezTo>
                      <a:pt x="2750" y="3750"/>
                      <a:pt x="2750" y="3750"/>
                      <a:pt x="2750" y="3750"/>
                    </a:cubicBezTo>
                    <a:cubicBezTo>
                      <a:pt x="2750" y="500"/>
                      <a:pt x="2750" y="500"/>
                      <a:pt x="2750" y="500"/>
                    </a:cubicBezTo>
                    <a:cubicBezTo>
                      <a:pt x="2250" y="500"/>
                      <a:pt x="2250" y="500"/>
                      <a:pt x="2250" y="500"/>
                    </a:cubicBezTo>
                    <a:moveTo>
                      <a:pt x="500" y="1750"/>
                    </a:moveTo>
                    <a:cubicBezTo>
                      <a:pt x="1500" y="1750"/>
                      <a:pt x="1500" y="1750"/>
                      <a:pt x="1500" y="1750"/>
                    </a:cubicBezTo>
                    <a:moveTo>
                      <a:pt x="1500" y="2500"/>
                    </a:moveTo>
                    <a:cubicBezTo>
                      <a:pt x="500" y="2500"/>
                      <a:pt x="500" y="2500"/>
                      <a:pt x="500" y="2500"/>
                    </a:cubicBezTo>
                    <a:moveTo>
                      <a:pt x="1500" y="3250"/>
                    </a:moveTo>
                    <a:cubicBezTo>
                      <a:pt x="500" y="3250"/>
                      <a:pt x="500" y="3250"/>
                      <a:pt x="500" y="3250"/>
                    </a:cubicBezTo>
                    <a:moveTo>
                      <a:pt x="1750" y="1500"/>
                    </a:moveTo>
                    <a:cubicBezTo>
                      <a:pt x="2000" y="1750"/>
                      <a:pt x="2000" y="1750"/>
                      <a:pt x="2000" y="1750"/>
                    </a:cubicBezTo>
                    <a:cubicBezTo>
                      <a:pt x="2375" y="1375"/>
                      <a:pt x="2375" y="1375"/>
                      <a:pt x="2375" y="1375"/>
                    </a:cubicBezTo>
                    <a:moveTo>
                      <a:pt x="1750" y="2250"/>
                    </a:moveTo>
                    <a:cubicBezTo>
                      <a:pt x="2000" y="2500"/>
                      <a:pt x="2000" y="2500"/>
                      <a:pt x="2000" y="2500"/>
                    </a:cubicBezTo>
                    <a:cubicBezTo>
                      <a:pt x="2375" y="2125"/>
                      <a:pt x="2375" y="2125"/>
                      <a:pt x="2375" y="2125"/>
                    </a:cubicBezTo>
                    <a:moveTo>
                      <a:pt x="1750" y="3000"/>
                    </a:moveTo>
                    <a:cubicBezTo>
                      <a:pt x="2000" y="3250"/>
                      <a:pt x="2000" y="3250"/>
                      <a:pt x="2000" y="3250"/>
                    </a:cubicBezTo>
                    <a:cubicBezTo>
                      <a:pt x="2375" y="2875"/>
                      <a:pt x="2375" y="2875"/>
                      <a:pt x="2375" y="2875"/>
                    </a:cubicBezTo>
                  </a:path>
                </a:pathLst>
              </a:custGeom>
              <a:noFill/>
              <a:ln w="15875" cap="flat">
                <a:solidFill>
                  <a:srgbClr val="22222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000000"/>
                  </a:solidFill>
                  <a:effectLst/>
                  <a:uLnTx/>
                  <a:uFillTx/>
                </a:endParaRPr>
              </a:p>
            </p:txBody>
          </p:sp>
          <p:sp>
            <p:nvSpPr>
              <p:cNvPr id="58" name="TextBox 57">
                <a:extLst>
                  <a:ext uri="{FF2B5EF4-FFF2-40B4-BE49-F238E27FC236}">
                    <a16:creationId xmlns:a16="http://schemas.microsoft.com/office/drawing/2014/main" id="{DE538093-E74C-4151-87CD-09652BD60630}"/>
                  </a:ext>
                </a:extLst>
              </p:cNvPr>
              <p:cNvSpPr txBox="1"/>
              <p:nvPr/>
            </p:nvSpPr>
            <p:spPr>
              <a:xfrm>
                <a:off x="6172864" y="5723039"/>
                <a:ext cx="2323170" cy="290927"/>
              </a:xfrm>
              <a:prstGeom prst="rect">
                <a:avLst/>
              </a:prstGeom>
              <a:noFill/>
            </p:spPr>
            <p:txBody>
              <a:bodyPr rot="0" spcFirstLastPara="0" vertOverflow="overflow" horzOverflow="overflow" vert="horz" wrap="square" lIns="365760" tIns="0" rIns="0" bIns="0" numCol="1" spcCol="0" rtlCol="0" fromWordArt="0" anchor="t" anchorCtr="0" forceAA="0" compatLnSpc="1">
                <a:prstTxWarp prst="textNoShape">
                  <a:avLst/>
                </a:prstTxWarp>
                <a:spAutoFit/>
              </a:bodyPr>
              <a:lstStyle>
                <a:defPPr>
                  <a:defRPr lang="en-US"/>
                </a:defPPr>
                <a:lvl1pPr lvl="0" defTabSz="914400">
                  <a:defRPr sz="1000" b="1">
                    <a:solidFill>
                      <a:schemeClr val="accent2"/>
                    </a:solidFill>
                    <a:latin typeface="Segoe UI Semibold" panose="020B0702040204020203" pitchFamily="34" charset="0"/>
                    <a:ea typeface="+mn-lt"/>
                    <a:cs typeface="Segoe UI Semibold" panose="020B0702040204020203" pitchFamily="34" charset="0"/>
                  </a:defRPr>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solidFill>
                      <a:srgbClr val="243A5E"/>
                    </a:solidFill>
                    <a:effectLst/>
                    <a:uLnTx/>
                    <a:uFillTx/>
                    <a:latin typeface="Segoe UI Semibold" panose="020B0702040204020203" pitchFamily="34" charset="0"/>
                    <a:cs typeface="Segoe UI Semibold" panose="020B0702040204020203" pitchFamily="34" charset="0"/>
                  </a:rPr>
                  <a:t>Manage</a:t>
                </a:r>
              </a:p>
            </p:txBody>
          </p:sp>
        </p:grpSp>
        <p:grpSp>
          <p:nvGrpSpPr>
            <p:cNvPr id="49" name="Group 48" descr="Govern">
              <a:extLst>
                <a:ext uri="{FF2B5EF4-FFF2-40B4-BE49-F238E27FC236}">
                  <a16:creationId xmlns:a16="http://schemas.microsoft.com/office/drawing/2014/main" id="{9F0FEB92-39E2-44CF-980B-2176898707E0}"/>
                </a:ext>
              </a:extLst>
            </p:cNvPr>
            <p:cNvGrpSpPr/>
            <p:nvPr/>
          </p:nvGrpSpPr>
          <p:grpSpPr>
            <a:xfrm>
              <a:off x="8655740" y="1093250"/>
              <a:ext cx="1226203" cy="437524"/>
              <a:chOff x="3716688" y="5454930"/>
              <a:chExt cx="2318149" cy="827144"/>
            </a:xfrm>
          </p:grpSpPr>
          <p:sp>
            <p:nvSpPr>
              <p:cNvPr id="53" name="Rectangle: Rounded Corners 50">
                <a:extLst>
                  <a:ext uri="{FF2B5EF4-FFF2-40B4-BE49-F238E27FC236}">
                    <a16:creationId xmlns:a16="http://schemas.microsoft.com/office/drawing/2014/main" id="{5E91595B-710F-4D6E-AA2C-00AF2AD6B2ED}"/>
                  </a:ext>
                </a:extLst>
              </p:cNvPr>
              <p:cNvSpPr/>
              <p:nvPr/>
            </p:nvSpPr>
            <p:spPr>
              <a:xfrm>
                <a:off x="3735686" y="5454930"/>
                <a:ext cx="2280155" cy="827144"/>
              </a:xfrm>
              <a:prstGeom prst="roundRect">
                <a:avLst>
                  <a:gd name="adj" fmla="val 2546"/>
                </a:avLst>
              </a:prstGeom>
              <a:solidFill>
                <a:srgbClr val="F0F0F0"/>
              </a:solidFill>
              <a:ln w="25400" cap="flat" cmpd="sng" algn="ctr">
                <a:solidFill>
                  <a:srgbClr val="22222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UTM Avo"/>
                  <a:ea typeface="+mn-ea"/>
                  <a:cs typeface="+mn-cs"/>
                </a:endParaRPr>
              </a:p>
            </p:txBody>
          </p:sp>
          <p:sp>
            <p:nvSpPr>
              <p:cNvPr id="54" name="Org_ECA6" title="Icon of three boxes in a bracket chart">
                <a:extLst>
                  <a:ext uri="{FF2B5EF4-FFF2-40B4-BE49-F238E27FC236}">
                    <a16:creationId xmlns:a16="http://schemas.microsoft.com/office/drawing/2014/main" id="{B6CEF512-9E69-4FEB-B3C2-AA0DE98AB7D4}"/>
                  </a:ext>
                </a:extLst>
              </p:cNvPr>
              <p:cNvSpPr>
                <a:spLocks noChangeAspect="1" noEditPoints="1"/>
              </p:cNvSpPr>
              <p:nvPr/>
            </p:nvSpPr>
            <p:spPr bwMode="auto">
              <a:xfrm>
                <a:off x="3959885" y="5688629"/>
                <a:ext cx="359570" cy="359746"/>
              </a:xfrm>
              <a:custGeom>
                <a:avLst/>
                <a:gdLst>
                  <a:gd name="T0" fmla="*/ 1177 w 4117"/>
                  <a:gd name="T1" fmla="*/ 4119 h 4119"/>
                  <a:gd name="T2" fmla="*/ 0 w 4117"/>
                  <a:gd name="T3" fmla="*/ 4119 h 4119"/>
                  <a:gd name="T4" fmla="*/ 0 w 4117"/>
                  <a:gd name="T5" fmla="*/ 2942 h 4119"/>
                  <a:gd name="T6" fmla="*/ 1177 w 4117"/>
                  <a:gd name="T7" fmla="*/ 2942 h 4119"/>
                  <a:gd name="T8" fmla="*/ 1177 w 4117"/>
                  <a:gd name="T9" fmla="*/ 4119 h 4119"/>
                  <a:gd name="T10" fmla="*/ 4117 w 4117"/>
                  <a:gd name="T11" fmla="*/ 2942 h 4119"/>
                  <a:gd name="T12" fmla="*/ 2941 w 4117"/>
                  <a:gd name="T13" fmla="*/ 2942 h 4119"/>
                  <a:gd name="T14" fmla="*/ 2941 w 4117"/>
                  <a:gd name="T15" fmla="*/ 4119 h 4119"/>
                  <a:gd name="T16" fmla="*/ 4117 w 4117"/>
                  <a:gd name="T17" fmla="*/ 4119 h 4119"/>
                  <a:gd name="T18" fmla="*/ 4117 w 4117"/>
                  <a:gd name="T19" fmla="*/ 2942 h 4119"/>
                  <a:gd name="T20" fmla="*/ 2647 w 4117"/>
                  <a:gd name="T21" fmla="*/ 0 h 4119"/>
                  <a:gd name="T22" fmla="*/ 1471 w 4117"/>
                  <a:gd name="T23" fmla="*/ 0 h 4119"/>
                  <a:gd name="T24" fmla="*/ 1471 w 4117"/>
                  <a:gd name="T25" fmla="*/ 1177 h 4119"/>
                  <a:gd name="T26" fmla="*/ 2647 w 4117"/>
                  <a:gd name="T27" fmla="*/ 1177 h 4119"/>
                  <a:gd name="T28" fmla="*/ 2647 w 4117"/>
                  <a:gd name="T29" fmla="*/ 0 h 4119"/>
                  <a:gd name="T30" fmla="*/ 2059 w 4117"/>
                  <a:gd name="T31" fmla="*/ 1177 h 4119"/>
                  <a:gd name="T32" fmla="*/ 2059 w 4117"/>
                  <a:gd name="T33" fmla="*/ 2060 h 4119"/>
                  <a:gd name="T34" fmla="*/ 3529 w 4117"/>
                  <a:gd name="T35" fmla="*/ 2942 h 4119"/>
                  <a:gd name="T36" fmla="*/ 3529 w 4117"/>
                  <a:gd name="T37" fmla="*/ 2060 h 4119"/>
                  <a:gd name="T38" fmla="*/ 588 w 4117"/>
                  <a:gd name="T39" fmla="*/ 2060 h 4119"/>
                  <a:gd name="T40" fmla="*/ 588 w 4117"/>
                  <a:gd name="T41" fmla="*/ 2942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17" h="4119">
                    <a:moveTo>
                      <a:pt x="1177" y="4119"/>
                    </a:moveTo>
                    <a:lnTo>
                      <a:pt x="0" y="4119"/>
                    </a:lnTo>
                    <a:lnTo>
                      <a:pt x="0" y="2942"/>
                    </a:lnTo>
                    <a:lnTo>
                      <a:pt x="1177" y="2942"/>
                    </a:lnTo>
                    <a:lnTo>
                      <a:pt x="1177" y="4119"/>
                    </a:lnTo>
                    <a:moveTo>
                      <a:pt x="4117" y="2942"/>
                    </a:moveTo>
                    <a:lnTo>
                      <a:pt x="2941" y="2942"/>
                    </a:lnTo>
                    <a:lnTo>
                      <a:pt x="2941" y="4119"/>
                    </a:lnTo>
                    <a:lnTo>
                      <a:pt x="4117" y="4119"/>
                    </a:lnTo>
                    <a:lnTo>
                      <a:pt x="4117" y="2942"/>
                    </a:lnTo>
                    <a:moveTo>
                      <a:pt x="2647" y="0"/>
                    </a:moveTo>
                    <a:lnTo>
                      <a:pt x="1471" y="0"/>
                    </a:lnTo>
                    <a:lnTo>
                      <a:pt x="1471" y="1177"/>
                    </a:lnTo>
                    <a:lnTo>
                      <a:pt x="2647" y="1177"/>
                    </a:lnTo>
                    <a:lnTo>
                      <a:pt x="2647" y="0"/>
                    </a:lnTo>
                    <a:moveTo>
                      <a:pt x="2059" y="1177"/>
                    </a:moveTo>
                    <a:lnTo>
                      <a:pt x="2059" y="2060"/>
                    </a:lnTo>
                    <a:moveTo>
                      <a:pt x="3529" y="2942"/>
                    </a:moveTo>
                    <a:lnTo>
                      <a:pt x="3529" y="2060"/>
                    </a:lnTo>
                    <a:lnTo>
                      <a:pt x="588" y="2060"/>
                    </a:lnTo>
                    <a:lnTo>
                      <a:pt x="588" y="2942"/>
                    </a:lnTo>
                  </a:path>
                </a:pathLst>
              </a:custGeom>
              <a:noFill/>
              <a:ln w="15875" cap="sq">
                <a:solidFill>
                  <a:srgbClr val="22222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gradFill>
                    <a:gsLst>
                      <a:gs pos="0">
                        <a:srgbClr val="505050"/>
                      </a:gs>
                      <a:gs pos="100000">
                        <a:srgbClr val="505050"/>
                      </a:gs>
                    </a:gsLst>
                    <a:lin ang="5400000" scaled="1"/>
                  </a:gradFill>
                  <a:effectLst/>
                  <a:uLnTx/>
                  <a:uFillTx/>
                </a:endParaRPr>
              </a:p>
            </p:txBody>
          </p:sp>
          <p:sp>
            <p:nvSpPr>
              <p:cNvPr id="55" name="TextBox 54">
                <a:extLst>
                  <a:ext uri="{FF2B5EF4-FFF2-40B4-BE49-F238E27FC236}">
                    <a16:creationId xmlns:a16="http://schemas.microsoft.com/office/drawing/2014/main" id="{19AB11CF-C165-4BEB-8836-882A924DDADC}"/>
                  </a:ext>
                </a:extLst>
              </p:cNvPr>
              <p:cNvSpPr txBox="1"/>
              <p:nvPr/>
            </p:nvSpPr>
            <p:spPr>
              <a:xfrm>
                <a:off x="3716688" y="5723039"/>
                <a:ext cx="2318149" cy="290927"/>
              </a:xfrm>
              <a:prstGeom prst="rect">
                <a:avLst/>
              </a:prstGeom>
              <a:noFill/>
            </p:spPr>
            <p:txBody>
              <a:bodyPr rot="0" spcFirstLastPara="0" vertOverflow="overflow" horzOverflow="overflow" vert="horz" wrap="square" lIns="365760" tIns="0" rIns="0" bIns="0" numCol="1" spcCol="0" rtlCol="0" fromWordArt="0" anchor="t" anchorCtr="0" forceAA="0" compatLnSpc="1">
                <a:prstTxWarp prst="textNoShape">
                  <a:avLst/>
                </a:prstTxWarp>
                <a:spAutoFit/>
              </a:bodyPr>
              <a:lstStyle>
                <a:defPPr>
                  <a:defRPr lang="en-US"/>
                </a:defPPr>
                <a:lvl1pPr lvl="0" defTabSz="914400">
                  <a:defRPr sz="1000" b="1">
                    <a:solidFill>
                      <a:schemeClr val="accent2"/>
                    </a:solidFill>
                    <a:latin typeface="Segoe UI Semibold" panose="020B0702040204020203" pitchFamily="34" charset="0"/>
                    <a:ea typeface="+mn-lt"/>
                    <a:cs typeface="Segoe UI Semibold" panose="020B0702040204020203" pitchFamily="34" charset="0"/>
                  </a:defRPr>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solidFill>
                      <a:srgbClr val="243A5E"/>
                    </a:solidFill>
                    <a:effectLst/>
                    <a:uLnTx/>
                    <a:uFillTx/>
                    <a:latin typeface="Segoe UI Semibold" panose="020B0702040204020203" pitchFamily="34" charset="0"/>
                    <a:cs typeface="Segoe UI Semibold" panose="020B0702040204020203" pitchFamily="34" charset="0"/>
                  </a:rPr>
                  <a:t>Govern</a:t>
                </a:r>
              </a:p>
            </p:txBody>
          </p:sp>
        </p:grpSp>
        <p:sp>
          <p:nvSpPr>
            <p:cNvPr id="50" name="Rectangle 49">
              <a:extLst>
                <a:ext uri="{FF2B5EF4-FFF2-40B4-BE49-F238E27FC236}">
                  <a16:creationId xmlns:a16="http://schemas.microsoft.com/office/drawing/2014/main" id="{3F2129BD-604E-47BE-B8C9-6B39A5DC6B6C}"/>
                </a:ext>
                <a:ext uri="{C183D7F6-B498-43B3-948B-1728B52AA6E4}">
                  <adec:decorative xmlns:adec="http://schemas.microsoft.com/office/drawing/2017/decorative" val="1"/>
                </a:ext>
              </a:extLst>
            </p:cNvPr>
            <p:cNvSpPr/>
            <p:nvPr/>
          </p:nvSpPr>
          <p:spPr bwMode="auto">
            <a:xfrm>
              <a:off x="9279466" y="338138"/>
              <a:ext cx="2593447" cy="528637"/>
            </a:xfrm>
            <a:prstGeom prst="rect">
              <a:avLst/>
            </a:prstGeom>
            <a:solidFill>
              <a:srgbClr val="F0F0F0">
                <a:alpha val="75000"/>
              </a:srgb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UTM Avo"/>
                <a:ea typeface="Segoe UI" pitchFamily="34" charset="0"/>
                <a:cs typeface="Segoe UI" pitchFamily="34" charset="0"/>
              </a:endParaRPr>
            </a:p>
          </p:txBody>
        </p:sp>
        <p:sp>
          <p:nvSpPr>
            <p:cNvPr id="51" name="Rectangle 50">
              <a:extLst>
                <a:ext uri="{FF2B5EF4-FFF2-40B4-BE49-F238E27FC236}">
                  <a16:creationId xmlns:a16="http://schemas.microsoft.com/office/drawing/2014/main" id="{E7D469C1-2430-407E-B8D5-ACFAFF9DDAEF}"/>
                </a:ext>
                <a:ext uri="{C183D7F6-B498-43B3-948B-1728B52AA6E4}">
                  <adec:decorative xmlns:adec="http://schemas.microsoft.com/office/drawing/2017/decorative" val="1"/>
                </a:ext>
              </a:extLst>
            </p:cNvPr>
            <p:cNvSpPr/>
            <p:nvPr/>
          </p:nvSpPr>
          <p:spPr bwMode="auto">
            <a:xfrm>
              <a:off x="8512566" y="954007"/>
              <a:ext cx="2833614" cy="737633"/>
            </a:xfrm>
            <a:prstGeom prst="rect">
              <a:avLst/>
            </a:prstGeom>
            <a:solidFill>
              <a:srgbClr val="F0F0F0">
                <a:alpha val="75000"/>
              </a:srgb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UTM Avo"/>
                <a:ea typeface="Segoe UI" pitchFamily="34" charset="0"/>
                <a:cs typeface="Segoe UI" pitchFamily="34" charset="0"/>
              </a:endParaRPr>
            </a:p>
          </p:txBody>
        </p:sp>
        <p:sp>
          <p:nvSpPr>
            <p:cNvPr id="52" name="Rectangle 51">
              <a:extLst>
                <a:ext uri="{FF2B5EF4-FFF2-40B4-BE49-F238E27FC236}">
                  <a16:creationId xmlns:a16="http://schemas.microsoft.com/office/drawing/2014/main" id="{C77F4ED3-99E2-45E6-88B1-5C1E16C4B08E}"/>
                </a:ext>
                <a:ext uri="{C183D7F6-B498-43B3-948B-1728B52AA6E4}">
                  <adec:decorative xmlns:adec="http://schemas.microsoft.com/office/drawing/2017/decorative" val="1"/>
                </a:ext>
              </a:extLst>
            </p:cNvPr>
            <p:cNvSpPr/>
            <p:nvPr/>
          </p:nvSpPr>
          <p:spPr bwMode="auto">
            <a:xfrm>
              <a:off x="6563639" y="238711"/>
              <a:ext cx="1328544" cy="737633"/>
            </a:xfrm>
            <a:prstGeom prst="rect">
              <a:avLst/>
            </a:prstGeom>
            <a:solidFill>
              <a:srgbClr val="F0F0F0">
                <a:alpha val="75000"/>
              </a:srgb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UTM Avo"/>
                <a:ea typeface="Segoe UI" pitchFamily="34" charset="0"/>
                <a:cs typeface="Segoe UI" pitchFamily="34" charset="0"/>
              </a:endParaRPr>
            </a:p>
          </p:txBody>
        </p:sp>
      </p:grpSp>
      <p:sp>
        <p:nvSpPr>
          <p:cNvPr id="71" name="Freeform: Shape 68">
            <a:extLst>
              <a:ext uri="{FF2B5EF4-FFF2-40B4-BE49-F238E27FC236}">
                <a16:creationId xmlns:a16="http://schemas.microsoft.com/office/drawing/2014/main" id="{18400317-9C24-4977-9454-15509F311C6B}"/>
              </a:ext>
            </a:extLst>
          </p:cNvPr>
          <p:cNvSpPr/>
          <p:nvPr/>
        </p:nvSpPr>
        <p:spPr>
          <a:xfrm>
            <a:off x="592466" y="2739590"/>
            <a:ext cx="2527956" cy="3909321"/>
          </a:xfrm>
          <a:custGeom>
            <a:avLst/>
            <a:gdLst>
              <a:gd name="connsiteX0" fmla="*/ 0 w 2527956"/>
              <a:gd name="connsiteY0" fmla="*/ 0 h 3140279"/>
              <a:gd name="connsiteX1" fmla="*/ 2527956 w 2527956"/>
              <a:gd name="connsiteY1" fmla="*/ 0 h 3140279"/>
              <a:gd name="connsiteX2" fmla="*/ 2527956 w 2527956"/>
              <a:gd name="connsiteY2" fmla="*/ 3140279 h 3140279"/>
              <a:gd name="connsiteX3" fmla="*/ 0 w 2527956"/>
              <a:gd name="connsiteY3" fmla="*/ 3140279 h 3140279"/>
              <a:gd name="connsiteX4" fmla="*/ 0 w 2527956"/>
              <a:gd name="connsiteY4" fmla="*/ 0 h 3140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7956" h="3140279">
                <a:moveTo>
                  <a:pt x="0" y="0"/>
                </a:moveTo>
                <a:lnTo>
                  <a:pt x="2527956" y="0"/>
                </a:lnTo>
                <a:lnTo>
                  <a:pt x="2527956" y="3140279"/>
                </a:lnTo>
                <a:lnTo>
                  <a:pt x="0" y="3140279"/>
                </a:lnTo>
                <a:lnTo>
                  <a:pt x="0" y="0"/>
                </a:lnTo>
                <a:close/>
              </a:path>
            </a:pathLst>
          </a:custGeom>
          <a:solidFill>
            <a:srgbClr val="2A317D">
              <a:alpha val="90000"/>
            </a:srgbClr>
          </a:solidFill>
          <a:ln w="12700" cap="flat" cmpd="sng" algn="ctr">
            <a:noFill/>
            <a:prstDash val="solid"/>
            <a:miter lim="800000"/>
          </a:ln>
          <a:effectLst>
            <a:outerShdw blurRad="50800" dist="38100" dir="2700000" algn="tl" rotWithShape="0">
              <a:prstClr val="black">
                <a:alpha val="30000"/>
              </a:prstClr>
            </a:outerShdw>
          </a:effectLst>
        </p:spPr>
        <p:txBody>
          <a:bodyPr spcFirstLastPara="0" vert="horz" wrap="square" lIns="182880" tIns="182880" rIns="91440" bIns="0" numCol="1" spcCol="1270" anchor="t" anchorCtr="0">
            <a:noAutofit/>
          </a:bodyPr>
          <a:lstStyle/>
          <a:p>
            <a:pPr marL="0" marR="0" lvl="0" indent="0" defTabSz="1155700" eaLnBrk="1" fontAlgn="auto" latinLnBrk="0" hangingPunct="1">
              <a:lnSpc>
                <a:spcPct val="90000"/>
              </a:lnSpc>
              <a:spcBef>
                <a:spcPct val="0"/>
              </a:spcBef>
              <a:spcAft>
                <a:spcPct val="3500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rPr>
              <a:t>Digital estate</a:t>
            </a:r>
            <a:br>
              <a:rPr kumimoji="0" lang="en-US" sz="18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rPr>
            </a:br>
            <a:endParaRPr kumimoji="0" lang="en-US" sz="18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endParaRPr>
          </a:p>
          <a:p>
            <a:pPr marL="171450" marR="0" lvl="1" indent="-171450" defTabSz="66675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rPr>
              <a:t>Rationalization: inventory</a:t>
            </a:r>
          </a:p>
          <a:p>
            <a:pPr marL="171450" marR="0" lvl="1" indent="-171450" defTabSz="66675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rPr>
              <a:t>Quantitative analysis:</a:t>
            </a:r>
            <a:br>
              <a:rPr kumimoji="0" lang="en-US" sz="14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rPr>
            </a:br>
            <a:r>
              <a:rPr kumimoji="0" lang="en-US" sz="14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rPr>
              <a:t>asset optimized and</a:t>
            </a:r>
            <a:br>
              <a:rPr kumimoji="0" lang="en-US" sz="14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rPr>
            </a:br>
            <a:r>
              <a:rPr kumimoji="0" lang="en-US" sz="14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rPr>
              <a:t>sized properly</a:t>
            </a:r>
          </a:p>
          <a:p>
            <a:pPr marL="171450" marR="0" lvl="1" indent="-171450" defTabSz="66675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rPr>
              <a:t>Qualitative analysis: operational process</a:t>
            </a:r>
          </a:p>
        </p:txBody>
      </p:sp>
      <p:sp>
        <p:nvSpPr>
          <p:cNvPr id="72" name="Freeform: Shape 69">
            <a:extLst>
              <a:ext uri="{FF2B5EF4-FFF2-40B4-BE49-F238E27FC236}">
                <a16:creationId xmlns:a16="http://schemas.microsoft.com/office/drawing/2014/main" id="{F1DE0F0A-64DB-49DC-9862-2E9A2A6C193C}"/>
              </a:ext>
            </a:extLst>
          </p:cNvPr>
          <p:cNvSpPr/>
          <p:nvPr/>
        </p:nvSpPr>
        <p:spPr>
          <a:xfrm>
            <a:off x="3474337" y="2739591"/>
            <a:ext cx="2527956" cy="3909321"/>
          </a:xfrm>
          <a:custGeom>
            <a:avLst/>
            <a:gdLst>
              <a:gd name="connsiteX0" fmla="*/ 0 w 2527956"/>
              <a:gd name="connsiteY0" fmla="*/ 0 h 3140279"/>
              <a:gd name="connsiteX1" fmla="*/ 2527956 w 2527956"/>
              <a:gd name="connsiteY1" fmla="*/ 0 h 3140279"/>
              <a:gd name="connsiteX2" fmla="*/ 2527956 w 2527956"/>
              <a:gd name="connsiteY2" fmla="*/ 3140279 h 3140279"/>
              <a:gd name="connsiteX3" fmla="*/ 0 w 2527956"/>
              <a:gd name="connsiteY3" fmla="*/ 3140279 h 3140279"/>
              <a:gd name="connsiteX4" fmla="*/ 0 w 2527956"/>
              <a:gd name="connsiteY4" fmla="*/ 0 h 3140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7956" h="3140279">
                <a:moveTo>
                  <a:pt x="0" y="0"/>
                </a:moveTo>
                <a:lnTo>
                  <a:pt x="2527956" y="0"/>
                </a:lnTo>
                <a:lnTo>
                  <a:pt x="2527956" y="3140279"/>
                </a:lnTo>
                <a:lnTo>
                  <a:pt x="0" y="3140279"/>
                </a:lnTo>
                <a:lnTo>
                  <a:pt x="0" y="0"/>
                </a:lnTo>
                <a:close/>
              </a:path>
            </a:pathLst>
          </a:custGeom>
          <a:solidFill>
            <a:srgbClr val="2A317D">
              <a:alpha val="90000"/>
            </a:srgbClr>
          </a:solidFill>
          <a:ln w="12700" cap="flat" cmpd="sng" algn="ctr">
            <a:noFill/>
            <a:prstDash val="solid"/>
            <a:miter lim="800000"/>
          </a:ln>
          <a:effectLst>
            <a:outerShdw blurRad="50800" dist="38100" dir="2700000" algn="tl" rotWithShape="0">
              <a:prstClr val="black">
                <a:alpha val="30000"/>
              </a:prstClr>
            </a:outerShdw>
          </a:effectLst>
        </p:spPr>
        <p:txBody>
          <a:bodyPr spcFirstLastPara="0" vert="horz" wrap="square" lIns="182880" tIns="182880" rIns="91440" bIns="0" numCol="1" spcCol="1270" anchor="t" anchorCtr="0">
            <a:noAutofit/>
          </a:bodyPr>
          <a:lstStyle/>
          <a:p>
            <a:pPr marL="0" marR="0" lvl="1" indent="0" defTabSz="1155700" eaLnBrk="1" fontAlgn="auto" latinLnBrk="0" hangingPunct="1">
              <a:lnSpc>
                <a:spcPct val="90000"/>
              </a:lnSpc>
              <a:spcBef>
                <a:spcPct val="0"/>
              </a:spcBef>
              <a:spcAft>
                <a:spcPct val="3500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rPr>
              <a:t>Initial organization alignment</a:t>
            </a:r>
          </a:p>
          <a:p>
            <a:pPr marL="171450" marR="0" lvl="1" indent="-171450" defTabSz="66675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rPr>
              <a:t>Cloud Strategy Team</a:t>
            </a:r>
          </a:p>
          <a:p>
            <a:pPr marL="347663" marR="0" lvl="2" indent="-171450" defTabSz="66675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2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rPr>
              <a:t>Business IT: requirements</a:t>
            </a:r>
            <a:br>
              <a:rPr kumimoji="0" lang="en-US" sz="12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rPr>
            </a:br>
            <a:r>
              <a:rPr kumimoji="0" lang="en-US" sz="12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rPr>
              <a:t>and needs</a:t>
            </a:r>
          </a:p>
          <a:p>
            <a:pPr marL="347663" marR="0" lvl="2" indent="-171450" defTabSz="66675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2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rPr>
              <a:t>IT management operations: traditional IT</a:t>
            </a:r>
          </a:p>
          <a:p>
            <a:pPr marL="347663" marR="0" lvl="2" indent="-171450" defTabSz="66675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2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rPr>
              <a:t>Governance: executive</a:t>
            </a:r>
            <a:br>
              <a:rPr kumimoji="0" lang="en-US" sz="12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rPr>
            </a:br>
            <a:r>
              <a:rPr kumimoji="0" lang="en-US" sz="12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rPr>
              <a:t>sponsor, finance, business leadership, legal,</a:t>
            </a:r>
            <a:br>
              <a:rPr kumimoji="0" lang="en-US" sz="12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rPr>
            </a:br>
            <a:r>
              <a:rPr kumimoji="0" lang="en-US" sz="12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rPr>
              <a:t>security, HR</a:t>
            </a:r>
          </a:p>
          <a:p>
            <a:pPr marL="347663" marR="0" lvl="2" indent="-171450" defTabSz="66675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2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rPr>
              <a:t>Cloud platform vendor: account success team</a:t>
            </a:r>
          </a:p>
          <a:p>
            <a:pPr marL="171450" marR="0" lvl="1" indent="-171450" defTabSz="66675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rPr>
              <a:t>Cost management</a:t>
            </a:r>
          </a:p>
          <a:p>
            <a:pPr marL="171450" marR="0" lvl="1" indent="-171450" defTabSz="66675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rPr>
              <a:t>IT-business alignment</a:t>
            </a:r>
          </a:p>
          <a:p>
            <a:pPr marL="171450" marR="0" lvl="1" indent="-171450" defTabSz="66675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rPr>
              <a:t>Governance MVP</a:t>
            </a:r>
          </a:p>
        </p:txBody>
      </p:sp>
      <p:sp>
        <p:nvSpPr>
          <p:cNvPr id="73" name="Freeform: Shape 70">
            <a:extLst>
              <a:ext uri="{FF2B5EF4-FFF2-40B4-BE49-F238E27FC236}">
                <a16:creationId xmlns:a16="http://schemas.microsoft.com/office/drawing/2014/main" id="{CE97CC07-56D7-4BDF-BA9B-D1A62A828A3E}"/>
              </a:ext>
            </a:extLst>
          </p:cNvPr>
          <p:cNvSpPr/>
          <p:nvPr/>
        </p:nvSpPr>
        <p:spPr>
          <a:xfrm>
            <a:off x="6356208" y="2739591"/>
            <a:ext cx="2527956" cy="3909321"/>
          </a:xfrm>
          <a:custGeom>
            <a:avLst/>
            <a:gdLst>
              <a:gd name="connsiteX0" fmla="*/ 0 w 2527956"/>
              <a:gd name="connsiteY0" fmla="*/ 0 h 3140279"/>
              <a:gd name="connsiteX1" fmla="*/ 2527956 w 2527956"/>
              <a:gd name="connsiteY1" fmla="*/ 0 h 3140279"/>
              <a:gd name="connsiteX2" fmla="*/ 2527956 w 2527956"/>
              <a:gd name="connsiteY2" fmla="*/ 3140279 h 3140279"/>
              <a:gd name="connsiteX3" fmla="*/ 0 w 2527956"/>
              <a:gd name="connsiteY3" fmla="*/ 3140279 h 3140279"/>
              <a:gd name="connsiteX4" fmla="*/ 0 w 2527956"/>
              <a:gd name="connsiteY4" fmla="*/ 0 h 3140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7956" h="3140279">
                <a:moveTo>
                  <a:pt x="0" y="0"/>
                </a:moveTo>
                <a:lnTo>
                  <a:pt x="2527956" y="0"/>
                </a:lnTo>
                <a:lnTo>
                  <a:pt x="2527956" y="3140279"/>
                </a:lnTo>
                <a:lnTo>
                  <a:pt x="0" y="3140279"/>
                </a:lnTo>
                <a:lnTo>
                  <a:pt x="0" y="0"/>
                </a:lnTo>
                <a:close/>
              </a:path>
            </a:pathLst>
          </a:custGeom>
          <a:solidFill>
            <a:srgbClr val="2A317D">
              <a:alpha val="90000"/>
            </a:srgbClr>
          </a:solidFill>
          <a:ln w="12700" cap="flat" cmpd="sng" algn="ctr">
            <a:noFill/>
            <a:prstDash val="solid"/>
            <a:miter lim="800000"/>
          </a:ln>
          <a:effectLst>
            <a:outerShdw blurRad="50800" dist="38100" dir="2700000" algn="tl" rotWithShape="0">
              <a:prstClr val="black">
                <a:alpha val="30000"/>
              </a:prstClr>
            </a:outerShdw>
          </a:effectLst>
        </p:spPr>
        <p:txBody>
          <a:bodyPr spcFirstLastPara="0" vert="horz" wrap="square" lIns="182880" tIns="182880" rIns="91440" bIns="0" numCol="1" spcCol="1270" anchor="t" anchorCtr="0">
            <a:noAutofit/>
          </a:bodyPr>
          <a:lstStyle/>
          <a:p>
            <a:pPr marL="0" marR="0" lvl="1" indent="0" defTabSz="1155700" eaLnBrk="1" fontAlgn="auto" latinLnBrk="0" hangingPunct="1">
              <a:lnSpc>
                <a:spcPct val="90000"/>
              </a:lnSpc>
              <a:spcBef>
                <a:spcPct val="0"/>
              </a:spcBef>
              <a:spcAft>
                <a:spcPct val="35000"/>
              </a:spcAft>
              <a:buClrTx/>
              <a:buSzTx/>
              <a:buFontTx/>
              <a:buNone/>
              <a:tabLst/>
              <a:defRPr/>
            </a:pPr>
            <a:r>
              <a:rPr kumimoji="0" lang="en-US" sz="1800" b="0" i="0" u="none" strike="noStrike" kern="0" cap="none" spc="0" normalizeH="0" baseline="0" noProof="0">
                <a:ln>
                  <a:noFill/>
                </a:ln>
                <a:solidFill>
                  <a:srgbClr val="FFFFFF"/>
                </a:solidFill>
                <a:effectLst/>
                <a:uLnTx/>
                <a:uFillTx/>
                <a:latin typeface="Arial" panose="020B0604020202020204" pitchFamily="34" charset="0"/>
                <a:cs typeface="Arial" panose="020B0604020202020204" pitchFamily="34" charset="0"/>
              </a:rPr>
              <a:t>Skill readiness plan</a:t>
            </a:r>
            <a:br>
              <a:rPr kumimoji="0" lang="en-US" sz="1800" b="0" i="0" u="none" strike="noStrike" kern="0" cap="none" spc="0" normalizeH="0" baseline="0" noProof="0">
                <a:ln>
                  <a:noFill/>
                </a:ln>
                <a:solidFill>
                  <a:srgbClr val="FFFFFF"/>
                </a:solidFill>
                <a:effectLst/>
                <a:uLnTx/>
                <a:uFillTx/>
                <a:latin typeface="Arial" panose="020B0604020202020204" pitchFamily="34" charset="0"/>
                <a:cs typeface="Arial" panose="020B0604020202020204" pitchFamily="34" charset="0"/>
              </a:rPr>
            </a:br>
            <a:endParaRPr kumimoji="0" lang="en-US" sz="1800" b="0" i="0" u="none" strike="noStrike" kern="0" cap="none" spc="0" normalizeH="0" baseline="0" noProof="0">
              <a:ln>
                <a:noFill/>
              </a:ln>
              <a:solidFill>
                <a:srgbClr val="FFFFFF"/>
              </a:solidFill>
              <a:effectLst/>
              <a:uLnTx/>
              <a:uFillTx/>
              <a:latin typeface="Arial" panose="020B0604020202020204" pitchFamily="34" charset="0"/>
              <a:cs typeface="Arial" panose="020B0604020202020204" pitchFamily="34" charset="0"/>
            </a:endParaRPr>
          </a:p>
          <a:p>
            <a:pPr marL="171450" marR="0" lvl="1" indent="-171450" defTabSz="66675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0" cap="none" spc="0" normalizeH="0" baseline="0" noProof="0">
                <a:ln>
                  <a:noFill/>
                </a:ln>
                <a:solidFill>
                  <a:srgbClr val="FFFFFF"/>
                </a:solidFill>
                <a:effectLst/>
                <a:uLnTx/>
                <a:uFillTx/>
                <a:latin typeface="Arial" panose="020B0604020202020204" pitchFamily="34" charset="0"/>
                <a:cs typeface="Arial" panose="020B0604020202020204" pitchFamily="34" charset="0"/>
              </a:rPr>
              <a:t>Organizational readiness</a:t>
            </a:r>
          </a:p>
          <a:p>
            <a:pPr marL="171450" marR="0" lvl="1" indent="-171450" defTabSz="66675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0" cap="none" spc="0" normalizeH="0" baseline="0" noProof="0">
                <a:ln>
                  <a:noFill/>
                </a:ln>
                <a:solidFill>
                  <a:srgbClr val="FFFFFF"/>
                </a:solidFill>
                <a:effectLst/>
                <a:uLnTx/>
                <a:uFillTx/>
                <a:latin typeface="Arial" panose="020B0604020202020204" pitchFamily="34" charset="0"/>
                <a:cs typeface="Arial" panose="020B0604020202020204" pitchFamily="34" charset="0"/>
              </a:rPr>
              <a:t>Governance and security alignment</a:t>
            </a:r>
          </a:p>
          <a:p>
            <a:pPr marL="171450" marR="0" lvl="1" indent="-171450" defTabSz="66675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0" cap="none" spc="0" normalizeH="0" baseline="0" noProof="0">
                <a:ln>
                  <a:noFill/>
                </a:ln>
                <a:solidFill>
                  <a:srgbClr val="FFFFFF"/>
                </a:solidFill>
                <a:effectLst/>
                <a:uLnTx/>
                <a:uFillTx/>
                <a:latin typeface="Arial" panose="020B0604020202020204" pitchFamily="34" charset="0"/>
                <a:cs typeface="Arial" panose="020B0604020202020204" pitchFamily="34" charset="0"/>
              </a:rPr>
              <a:t>Initial organization alignment</a:t>
            </a:r>
          </a:p>
          <a:p>
            <a:pPr marL="171450" marR="0" lvl="1" indent="-171450" defTabSz="66675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0" cap="none" spc="0" normalizeH="0" baseline="0" noProof="0">
                <a:ln>
                  <a:noFill/>
                </a:ln>
                <a:solidFill>
                  <a:srgbClr val="FFFFFF"/>
                </a:solidFill>
                <a:effectLst/>
                <a:uLnTx/>
                <a:uFillTx/>
                <a:latin typeface="Arial" panose="020B0604020202020204" pitchFamily="34" charset="0"/>
                <a:cs typeface="Arial" panose="020B0604020202020204" pitchFamily="34" charset="0"/>
              </a:rPr>
              <a:t>Building technical skills: business/technical,</a:t>
            </a:r>
            <a:br>
              <a:rPr kumimoji="0" lang="en-US" sz="1400" b="0" i="0" u="none" strike="noStrike" kern="0" cap="none" spc="0" normalizeH="0" baseline="0" noProof="0">
                <a:ln>
                  <a:noFill/>
                </a:ln>
                <a:solidFill>
                  <a:srgbClr val="FFFFFF"/>
                </a:solidFill>
                <a:effectLst/>
                <a:uLnTx/>
                <a:uFillTx/>
                <a:latin typeface="Arial" panose="020B0604020202020204" pitchFamily="34" charset="0"/>
                <a:cs typeface="Arial" panose="020B0604020202020204" pitchFamily="34" charset="0"/>
              </a:rPr>
            </a:br>
            <a:r>
              <a:rPr kumimoji="0" lang="en-US" sz="1400" b="0" i="0" u="none" strike="noStrike" kern="0" cap="none" spc="0" normalizeH="0" baseline="0" noProof="0">
                <a:ln>
                  <a:noFill/>
                </a:ln>
                <a:solidFill>
                  <a:srgbClr val="FFFFFF"/>
                </a:solidFill>
                <a:effectLst/>
                <a:uLnTx/>
                <a:uFillTx/>
                <a:latin typeface="Arial" panose="020B0604020202020204" pitchFamily="34" charset="0"/>
                <a:cs typeface="Arial" panose="020B0604020202020204" pitchFamily="34" charset="0"/>
              </a:rPr>
              <a:t>and certifications</a:t>
            </a:r>
          </a:p>
          <a:p>
            <a:pPr marL="171450" marR="0" lvl="1" indent="-171450" defTabSz="66675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0" cap="none" spc="0" normalizeH="0" baseline="0" noProof="0">
                <a:ln>
                  <a:noFill/>
                </a:ln>
                <a:solidFill>
                  <a:srgbClr val="FFFFFF"/>
                </a:solidFill>
                <a:effectLst/>
                <a:uLnTx/>
                <a:uFillTx/>
                <a:latin typeface="Arial" panose="020B0604020202020204" pitchFamily="34" charset="0"/>
                <a:cs typeface="Arial" panose="020B0604020202020204" pitchFamily="34" charset="0"/>
              </a:rPr>
              <a:t>Change management guidance</a:t>
            </a:r>
          </a:p>
        </p:txBody>
      </p:sp>
      <p:sp>
        <p:nvSpPr>
          <p:cNvPr id="74" name="Freeform: Shape 71">
            <a:extLst>
              <a:ext uri="{FF2B5EF4-FFF2-40B4-BE49-F238E27FC236}">
                <a16:creationId xmlns:a16="http://schemas.microsoft.com/office/drawing/2014/main" id="{1E902A9F-2BF5-4E37-9FF6-5F2592E1EEEF}"/>
              </a:ext>
            </a:extLst>
          </p:cNvPr>
          <p:cNvSpPr/>
          <p:nvPr/>
        </p:nvSpPr>
        <p:spPr>
          <a:xfrm>
            <a:off x="9238079" y="2739591"/>
            <a:ext cx="2527956" cy="3909321"/>
          </a:xfrm>
          <a:custGeom>
            <a:avLst/>
            <a:gdLst>
              <a:gd name="connsiteX0" fmla="*/ 0 w 2527956"/>
              <a:gd name="connsiteY0" fmla="*/ 0 h 3140279"/>
              <a:gd name="connsiteX1" fmla="*/ 2527956 w 2527956"/>
              <a:gd name="connsiteY1" fmla="*/ 0 h 3140279"/>
              <a:gd name="connsiteX2" fmla="*/ 2527956 w 2527956"/>
              <a:gd name="connsiteY2" fmla="*/ 3140279 h 3140279"/>
              <a:gd name="connsiteX3" fmla="*/ 0 w 2527956"/>
              <a:gd name="connsiteY3" fmla="*/ 3140279 h 3140279"/>
              <a:gd name="connsiteX4" fmla="*/ 0 w 2527956"/>
              <a:gd name="connsiteY4" fmla="*/ 0 h 3140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7956" h="3140279">
                <a:moveTo>
                  <a:pt x="0" y="0"/>
                </a:moveTo>
                <a:lnTo>
                  <a:pt x="2527956" y="0"/>
                </a:lnTo>
                <a:lnTo>
                  <a:pt x="2527956" y="3140279"/>
                </a:lnTo>
                <a:lnTo>
                  <a:pt x="0" y="3140279"/>
                </a:lnTo>
                <a:lnTo>
                  <a:pt x="0" y="0"/>
                </a:lnTo>
                <a:close/>
              </a:path>
            </a:pathLst>
          </a:custGeom>
          <a:solidFill>
            <a:srgbClr val="2A317D">
              <a:alpha val="90000"/>
            </a:srgbClr>
          </a:solidFill>
          <a:ln w="12700" cap="flat" cmpd="sng" algn="ctr">
            <a:noFill/>
            <a:prstDash val="solid"/>
            <a:miter lim="800000"/>
          </a:ln>
          <a:effectLst>
            <a:outerShdw blurRad="50800" dist="38100" dir="2700000" algn="tl" rotWithShape="0">
              <a:prstClr val="black">
                <a:alpha val="30000"/>
              </a:prstClr>
            </a:outerShdw>
          </a:effectLst>
        </p:spPr>
        <p:txBody>
          <a:bodyPr spcFirstLastPara="0" vert="horz" wrap="square" lIns="182880" tIns="182880" rIns="91440" bIns="0" numCol="1" spcCol="1270" anchor="t" anchorCtr="0">
            <a:noAutofit/>
          </a:bodyPr>
          <a:lstStyle/>
          <a:p>
            <a:pPr marL="0" marR="0" lvl="1" indent="0" defTabSz="1155700" eaLnBrk="1" fontAlgn="auto" latinLnBrk="0" hangingPunct="1">
              <a:lnSpc>
                <a:spcPct val="90000"/>
              </a:lnSpc>
              <a:spcBef>
                <a:spcPct val="0"/>
              </a:spcBef>
              <a:spcAft>
                <a:spcPct val="35000"/>
              </a:spcAft>
              <a:buClrTx/>
              <a:buSzTx/>
              <a:buFontTx/>
              <a:buNone/>
              <a:tabLst/>
              <a:defRPr/>
            </a:pPr>
            <a:r>
              <a:rPr kumimoji="0" lang="en-US" sz="1800" b="0" i="0" u="none" strike="noStrike" kern="0" cap="none" spc="0" normalizeH="0" baseline="0" noProof="0">
                <a:ln>
                  <a:noFill/>
                </a:ln>
                <a:solidFill>
                  <a:srgbClr val="FFFFFF"/>
                </a:solidFill>
                <a:effectLst/>
                <a:uLnTx/>
                <a:uFillTx/>
                <a:latin typeface="Arial" panose="020B0604020202020204" pitchFamily="34" charset="0"/>
                <a:cs typeface="Arial" panose="020B0604020202020204" pitchFamily="34" charset="0"/>
              </a:rPr>
              <a:t>Cloud adoption plan</a:t>
            </a:r>
            <a:br>
              <a:rPr kumimoji="0" lang="en-US" sz="1800" b="0" i="0" u="none" strike="noStrike" kern="0" cap="none" spc="0" normalizeH="0" baseline="0" noProof="0">
                <a:ln>
                  <a:noFill/>
                </a:ln>
                <a:solidFill>
                  <a:srgbClr val="FFFFFF"/>
                </a:solidFill>
                <a:effectLst/>
                <a:uLnTx/>
                <a:uFillTx/>
                <a:latin typeface="Arial" panose="020B0604020202020204" pitchFamily="34" charset="0"/>
                <a:cs typeface="Arial" panose="020B0604020202020204" pitchFamily="34" charset="0"/>
              </a:rPr>
            </a:br>
            <a:endParaRPr kumimoji="0" lang="en-US" sz="1800" b="0" i="0" u="none" strike="noStrike" kern="0" cap="none" spc="0" normalizeH="0" baseline="0" noProof="0">
              <a:ln>
                <a:noFill/>
              </a:ln>
              <a:solidFill>
                <a:srgbClr val="FFFFFF"/>
              </a:solidFill>
              <a:effectLst/>
              <a:uLnTx/>
              <a:uFillTx/>
              <a:latin typeface="Arial" panose="020B0604020202020204" pitchFamily="34" charset="0"/>
              <a:cs typeface="Arial" panose="020B0604020202020204" pitchFamily="34" charset="0"/>
            </a:endParaRPr>
          </a:p>
          <a:p>
            <a:pPr marL="171450" marR="0" lvl="1" indent="-171450" defTabSz="66675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0" cap="none" spc="0" normalizeH="0" baseline="0" noProof="0">
                <a:ln>
                  <a:noFill/>
                </a:ln>
                <a:solidFill>
                  <a:srgbClr val="FFFFFF"/>
                </a:solidFill>
                <a:effectLst/>
                <a:uLnTx/>
                <a:uFillTx/>
                <a:latin typeface="Arial" panose="020B0604020202020204" pitchFamily="34" charset="0"/>
                <a:cs typeface="Arial" panose="020B0604020202020204" pitchFamily="34" charset="0"/>
              </a:rPr>
              <a:t>5R strategy: rehost, refactor, rearchitect, rebuild, replace </a:t>
            </a:r>
          </a:p>
          <a:p>
            <a:pPr marL="171450" marR="0" lvl="1" indent="-171450" defTabSz="66675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0" cap="none" spc="0" normalizeH="0" baseline="0" noProof="0">
                <a:ln>
                  <a:noFill/>
                </a:ln>
                <a:solidFill>
                  <a:srgbClr val="FFFFFF"/>
                </a:solidFill>
                <a:effectLst/>
                <a:uLnTx/>
                <a:uFillTx/>
                <a:latin typeface="Arial" panose="020B0604020202020204" pitchFamily="34" charset="0"/>
                <a:cs typeface="Arial" panose="020B0604020202020204" pitchFamily="34" charset="0"/>
              </a:rPr>
              <a:t>Infrastructure migration: VM, server,</a:t>
            </a:r>
            <a:br>
              <a:rPr kumimoji="0" lang="en-US" sz="1400" b="0" i="0" u="none" strike="noStrike" kern="0" cap="none" spc="0" normalizeH="0" baseline="0" noProof="0">
                <a:ln>
                  <a:noFill/>
                </a:ln>
                <a:solidFill>
                  <a:srgbClr val="FFFFFF"/>
                </a:solidFill>
                <a:effectLst/>
                <a:uLnTx/>
                <a:uFillTx/>
                <a:latin typeface="Arial" panose="020B0604020202020204" pitchFamily="34" charset="0"/>
                <a:cs typeface="Arial" panose="020B0604020202020204" pitchFamily="34" charset="0"/>
              </a:rPr>
            </a:br>
            <a:r>
              <a:rPr kumimoji="0" lang="en-US" sz="1400" b="0" i="0" u="none" strike="noStrike" kern="0" cap="none" spc="0" normalizeH="0" baseline="0" noProof="0">
                <a:ln>
                  <a:noFill/>
                </a:ln>
                <a:solidFill>
                  <a:srgbClr val="FFFFFF"/>
                </a:solidFill>
                <a:effectLst/>
                <a:uLnTx/>
                <a:uFillTx/>
                <a:latin typeface="Arial" panose="020B0604020202020204" pitchFamily="34" charset="0"/>
                <a:cs typeface="Arial" panose="020B0604020202020204" pitchFamily="34" charset="0"/>
              </a:rPr>
              <a:t>database focus</a:t>
            </a:r>
          </a:p>
          <a:p>
            <a:pPr marL="171450" marR="0" lvl="1" indent="-171450" defTabSz="66675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0" cap="none" spc="0" normalizeH="0" baseline="0" noProof="0">
                <a:ln>
                  <a:noFill/>
                </a:ln>
                <a:solidFill>
                  <a:srgbClr val="FFFFFF"/>
                </a:solidFill>
                <a:effectLst/>
                <a:uLnTx/>
                <a:uFillTx/>
                <a:latin typeface="Arial" panose="020B0604020202020204" pitchFamily="34" charset="0"/>
                <a:cs typeface="Arial" panose="020B0604020202020204" pitchFamily="34" charset="0"/>
              </a:rPr>
              <a:t>Application innovation: born in the cloud applications, APIs</a:t>
            </a:r>
          </a:p>
          <a:p>
            <a:pPr marL="171450" marR="0" lvl="1" indent="-171450" defTabSz="66675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0" cap="none" spc="0" normalizeH="0" baseline="0" noProof="0">
                <a:ln>
                  <a:noFill/>
                </a:ln>
                <a:solidFill>
                  <a:srgbClr val="FFFFFF"/>
                </a:solidFill>
                <a:effectLst/>
                <a:uLnTx/>
                <a:uFillTx/>
                <a:latin typeface="Arial" panose="020B0604020202020204" pitchFamily="34" charset="0"/>
                <a:cs typeface="Arial" panose="020B0604020202020204" pitchFamily="34" charset="0"/>
              </a:rPr>
              <a:t>Data-driven innovation: Focus on data consolidation and analysis</a:t>
            </a:r>
          </a:p>
        </p:txBody>
      </p:sp>
    </p:spTree>
    <p:extLst>
      <p:ext uri="{BB962C8B-B14F-4D97-AF65-F5344CB8AC3E}">
        <p14:creationId xmlns:p14="http://schemas.microsoft.com/office/powerpoint/2010/main" val="3760583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1"/>
                                        </p:tgtEl>
                                        <p:attrNameLst>
                                          <p:attrName>style.visibility</p:attrName>
                                        </p:attrNameLst>
                                      </p:cBhvr>
                                      <p:to>
                                        <p:strVal val="visible"/>
                                      </p:to>
                                    </p:set>
                                    <p:animEffect transition="in" filter="fade">
                                      <p:cBhvr>
                                        <p:cTn id="7" dur="500"/>
                                        <p:tgtEl>
                                          <p:spTgt spid="71"/>
                                        </p:tgtEl>
                                      </p:cBhvr>
                                    </p:animEffect>
                                  </p:childTnLst>
                                </p:cTn>
                              </p:par>
                              <p:par>
                                <p:cTn id="8" presetID="42" presetClass="path" presetSubtype="0" decel="100000" fill="hold" grpId="1" nodeType="withEffect">
                                  <p:stCondLst>
                                    <p:cond delay="0"/>
                                  </p:stCondLst>
                                  <p:childTnLst>
                                    <p:animMotion origin="layout" path="M -3.54167E-6 0.04491 L -3.54167E-6 1.48148E-6 " pathEditMode="relative" rAng="0" ptsTypes="AA">
                                      <p:cBhvr>
                                        <p:cTn id="9" dur="600" fill="hold"/>
                                        <p:tgtEl>
                                          <p:spTgt spid="71"/>
                                        </p:tgtEl>
                                        <p:attrNameLst>
                                          <p:attrName>ppt_x</p:attrName>
                                          <p:attrName>ppt_y</p:attrName>
                                        </p:attrNameLst>
                                      </p:cBhvr>
                                      <p:rCtr x="0" y="-2245"/>
                                    </p:animMotion>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72"/>
                                        </p:tgtEl>
                                        <p:attrNameLst>
                                          <p:attrName>style.visibility</p:attrName>
                                        </p:attrNameLst>
                                      </p:cBhvr>
                                      <p:to>
                                        <p:strVal val="visible"/>
                                      </p:to>
                                    </p:set>
                                    <p:animEffect transition="in" filter="fade">
                                      <p:cBhvr>
                                        <p:cTn id="14" dur="500"/>
                                        <p:tgtEl>
                                          <p:spTgt spid="72"/>
                                        </p:tgtEl>
                                      </p:cBhvr>
                                    </p:animEffect>
                                  </p:childTnLst>
                                </p:cTn>
                              </p:par>
                              <p:par>
                                <p:cTn id="15" presetID="42" presetClass="path" presetSubtype="0" decel="100000" fill="hold" grpId="1" nodeType="withEffect">
                                  <p:stCondLst>
                                    <p:cond delay="0"/>
                                  </p:stCondLst>
                                  <p:childTnLst>
                                    <p:animMotion origin="layout" path="M -1.875E-6 0.04491 L -1.875E-6 1.48148E-6 " pathEditMode="relative" rAng="0" ptsTypes="AA">
                                      <p:cBhvr>
                                        <p:cTn id="16" dur="600" fill="hold"/>
                                        <p:tgtEl>
                                          <p:spTgt spid="72"/>
                                        </p:tgtEl>
                                        <p:attrNameLst>
                                          <p:attrName>ppt_x</p:attrName>
                                          <p:attrName>ppt_y</p:attrName>
                                        </p:attrNameLst>
                                      </p:cBhvr>
                                      <p:rCtr x="0" y="-2245"/>
                                    </p:animMotion>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73"/>
                                        </p:tgtEl>
                                        <p:attrNameLst>
                                          <p:attrName>style.visibility</p:attrName>
                                        </p:attrNameLst>
                                      </p:cBhvr>
                                      <p:to>
                                        <p:strVal val="visible"/>
                                      </p:to>
                                    </p:set>
                                    <p:animEffect transition="in" filter="fade">
                                      <p:cBhvr>
                                        <p:cTn id="21" dur="500"/>
                                        <p:tgtEl>
                                          <p:spTgt spid="73"/>
                                        </p:tgtEl>
                                      </p:cBhvr>
                                    </p:animEffect>
                                  </p:childTnLst>
                                </p:cTn>
                              </p:par>
                              <p:par>
                                <p:cTn id="22" presetID="42" presetClass="path" presetSubtype="0" decel="100000" fill="hold" grpId="1" nodeType="withEffect">
                                  <p:stCondLst>
                                    <p:cond delay="0"/>
                                  </p:stCondLst>
                                  <p:childTnLst>
                                    <p:animMotion origin="layout" path="M 1.11022E-16 0.04491 L 1.11022E-16 1.48148E-6 " pathEditMode="relative" rAng="0" ptsTypes="AA">
                                      <p:cBhvr>
                                        <p:cTn id="23" dur="600" fill="hold"/>
                                        <p:tgtEl>
                                          <p:spTgt spid="73"/>
                                        </p:tgtEl>
                                        <p:attrNameLst>
                                          <p:attrName>ppt_x</p:attrName>
                                          <p:attrName>ppt_y</p:attrName>
                                        </p:attrNameLst>
                                      </p:cBhvr>
                                      <p:rCtr x="0" y="-2245"/>
                                    </p:animMotion>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74"/>
                                        </p:tgtEl>
                                        <p:attrNameLst>
                                          <p:attrName>style.visibility</p:attrName>
                                        </p:attrNameLst>
                                      </p:cBhvr>
                                      <p:to>
                                        <p:strVal val="visible"/>
                                      </p:to>
                                    </p:set>
                                    <p:animEffect transition="in" filter="fade">
                                      <p:cBhvr>
                                        <p:cTn id="28" dur="500"/>
                                        <p:tgtEl>
                                          <p:spTgt spid="74"/>
                                        </p:tgtEl>
                                      </p:cBhvr>
                                    </p:animEffect>
                                  </p:childTnLst>
                                </p:cTn>
                              </p:par>
                              <p:par>
                                <p:cTn id="29" presetID="42" presetClass="path" presetSubtype="0" decel="100000" fill="hold" grpId="1" nodeType="withEffect">
                                  <p:stCondLst>
                                    <p:cond delay="0"/>
                                  </p:stCondLst>
                                  <p:childTnLst>
                                    <p:animMotion origin="layout" path="M 1.875E-6 0.04491 L 1.875E-6 1.48148E-6 " pathEditMode="relative" rAng="0" ptsTypes="AA">
                                      <p:cBhvr>
                                        <p:cTn id="30" dur="600" fill="hold"/>
                                        <p:tgtEl>
                                          <p:spTgt spid="74"/>
                                        </p:tgtEl>
                                        <p:attrNameLst>
                                          <p:attrName>ppt_x</p:attrName>
                                          <p:attrName>ppt_y</p:attrName>
                                        </p:attrNameLst>
                                      </p:cBhvr>
                                      <p:rCtr x="0" y="-224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animBg="1"/>
      <p:bldP spid="71" grpId="1" animBg="1"/>
      <p:bldP spid="72" grpId="0" animBg="1"/>
      <p:bldP spid="72" grpId="1" animBg="1"/>
      <p:bldP spid="73" grpId="0" animBg="1"/>
      <p:bldP spid="73" grpId="1" animBg="1"/>
      <p:bldP spid="74" grpId="0" animBg="1"/>
      <p:bldP spid="74" grpId="1"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358252" y="134414"/>
            <a:ext cx="11341268" cy="680196"/>
          </a:xfrm>
        </p:spPr>
        <p:txBody>
          <a:bodyPr/>
          <a:lstStyle/>
          <a:p>
            <a:r>
              <a:rPr lang="en-US" sz="3600" b="1" dirty="0">
                <a:solidFill>
                  <a:schemeClr val="accent1">
                    <a:lumMod val="50000"/>
                  </a:schemeClr>
                </a:solidFill>
                <a:latin typeface="Segoe UI" panose="020B0502040204020203" pitchFamily="34" charset="0"/>
                <a:ea typeface="Segoe UI" panose="020B0502040204020203" pitchFamily="34" charset="0"/>
              </a:rPr>
              <a:t>Ready</a:t>
            </a:r>
          </a:p>
        </p:txBody>
      </p:sp>
      <p:sp>
        <p:nvSpPr>
          <p:cNvPr id="4" name="Freeform: Shape 39">
            <a:extLst>
              <a:ext uri="{FF2B5EF4-FFF2-40B4-BE49-F238E27FC236}">
                <a16:creationId xmlns:a16="http://schemas.microsoft.com/office/drawing/2014/main" id="{8D189712-FC06-49D1-B8AE-D321E3391018}"/>
              </a:ext>
            </a:extLst>
          </p:cNvPr>
          <p:cNvSpPr/>
          <p:nvPr/>
        </p:nvSpPr>
        <p:spPr>
          <a:xfrm>
            <a:off x="592467" y="2694138"/>
            <a:ext cx="2104156" cy="3909321"/>
          </a:xfrm>
          <a:custGeom>
            <a:avLst/>
            <a:gdLst>
              <a:gd name="connsiteX0" fmla="*/ 0 w 2527956"/>
              <a:gd name="connsiteY0" fmla="*/ 0 h 3140279"/>
              <a:gd name="connsiteX1" fmla="*/ 2527956 w 2527956"/>
              <a:gd name="connsiteY1" fmla="*/ 0 h 3140279"/>
              <a:gd name="connsiteX2" fmla="*/ 2527956 w 2527956"/>
              <a:gd name="connsiteY2" fmla="*/ 3140279 h 3140279"/>
              <a:gd name="connsiteX3" fmla="*/ 0 w 2527956"/>
              <a:gd name="connsiteY3" fmla="*/ 3140279 h 3140279"/>
              <a:gd name="connsiteX4" fmla="*/ 0 w 2527956"/>
              <a:gd name="connsiteY4" fmla="*/ 0 h 3140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7956" h="3140279">
                <a:moveTo>
                  <a:pt x="0" y="0"/>
                </a:moveTo>
                <a:lnTo>
                  <a:pt x="2527956" y="0"/>
                </a:lnTo>
                <a:lnTo>
                  <a:pt x="2527956" y="3140279"/>
                </a:lnTo>
                <a:lnTo>
                  <a:pt x="0" y="3140279"/>
                </a:lnTo>
                <a:lnTo>
                  <a:pt x="0" y="0"/>
                </a:lnTo>
                <a:close/>
              </a:path>
            </a:pathLst>
          </a:custGeom>
          <a:solidFill>
            <a:srgbClr val="2A317D">
              <a:alpha val="90000"/>
            </a:srgbClr>
          </a:solidFill>
          <a:ln w="12700" cap="flat" cmpd="sng" algn="ctr">
            <a:noFill/>
            <a:prstDash val="solid"/>
            <a:miter lim="800000"/>
          </a:ln>
          <a:effectLst>
            <a:outerShdw blurRad="50800" dist="38100" dir="2700000" algn="tl" rotWithShape="0">
              <a:prstClr val="black">
                <a:alpha val="30000"/>
              </a:prstClr>
            </a:outerShdw>
          </a:effectLst>
        </p:spPr>
        <p:txBody>
          <a:bodyPr spcFirstLastPara="0" vert="horz" wrap="square" lIns="182880" tIns="182880" rIns="91440" bIns="0" numCol="1" spcCol="1270" anchor="t" anchorCtr="0">
            <a:noAutofit/>
          </a:bodyPr>
          <a:lstStyle/>
          <a:p>
            <a:pPr marL="0" marR="0" lvl="0" indent="0" defTabSz="1155700" eaLnBrk="1" fontAlgn="auto" latinLnBrk="0" hangingPunct="1">
              <a:lnSpc>
                <a:spcPct val="90000"/>
              </a:lnSpc>
              <a:spcBef>
                <a:spcPct val="0"/>
              </a:spcBef>
              <a:spcAft>
                <a:spcPct val="35000"/>
              </a:spcAft>
              <a:buClrTx/>
              <a:buSzTx/>
              <a:buFontTx/>
              <a:buNone/>
              <a:tabLst/>
              <a:defRPr/>
            </a:pPr>
            <a:br>
              <a:rPr kumimoji="0" lang="en-US" sz="18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rPr>
            </a:br>
            <a:r>
              <a:rPr kumimoji="0" lang="en-US" sz="18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rPr>
              <a:t>readiness guide</a:t>
            </a:r>
          </a:p>
          <a:p>
            <a:pPr marL="171450" marR="0" lvl="1" indent="-171450" defTabSz="66675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rPr>
              <a:t>Resource management:</a:t>
            </a:r>
            <a:br>
              <a:rPr kumimoji="0" lang="en-US" sz="14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rPr>
            </a:br>
            <a:r>
              <a:rPr kumimoji="0" lang="en-US" sz="14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rPr>
              <a:t>management groups, subscriptions, resource groups, resources tree hierarchy</a:t>
            </a:r>
          </a:p>
          <a:p>
            <a:pPr marL="171450" marR="0" lvl="1" indent="-171450" defTabSz="66675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rPr>
              <a:t>Naming Standards</a:t>
            </a:r>
          </a:p>
          <a:p>
            <a:pPr marL="171450" marR="0" lvl="1" indent="-171450" defTabSz="66675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rPr>
              <a:t>Resource tags</a:t>
            </a:r>
          </a:p>
        </p:txBody>
      </p:sp>
      <p:sp>
        <p:nvSpPr>
          <p:cNvPr id="5" name="Freeform: Shape 40">
            <a:extLst>
              <a:ext uri="{FF2B5EF4-FFF2-40B4-BE49-F238E27FC236}">
                <a16:creationId xmlns:a16="http://schemas.microsoft.com/office/drawing/2014/main" id="{71884073-3D1C-40FF-A927-875FB5AAD368}"/>
              </a:ext>
            </a:extLst>
          </p:cNvPr>
          <p:cNvSpPr/>
          <p:nvPr/>
        </p:nvSpPr>
        <p:spPr>
          <a:xfrm>
            <a:off x="2859071" y="2694138"/>
            <a:ext cx="2104156" cy="3909321"/>
          </a:xfrm>
          <a:custGeom>
            <a:avLst/>
            <a:gdLst>
              <a:gd name="connsiteX0" fmla="*/ 0 w 2527956"/>
              <a:gd name="connsiteY0" fmla="*/ 0 h 3140279"/>
              <a:gd name="connsiteX1" fmla="*/ 2527956 w 2527956"/>
              <a:gd name="connsiteY1" fmla="*/ 0 h 3140279"/>
              <a:gd name="connsiteX2" fmla="*/ 2527956 w 2527956"/>
              <a:gd name="connsiteY2" fmla="*/ 3140279 h 3140279"/>
              <a:gd name="connsiteX3" fmla="*/ 0 w 2527956"/>
              <a:gd name="connsiteY3" fmla="*/ 3140279 h 3140279"/>
              <a:gd name="connsiteX4" fmla="*/ 0 w 2527956"/>
              <a:gd name="connsiteY4" fmla="*/ 0 h 3140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7956" h="3140279">
                <a:moveTo>
                  <a:pt x="0" y="0"/>
                </a:moveTo>
                <a:lnTo>
                  <a:pt x="2527956" y="0"/>
                </a:lnTo>
                <a:lnTo>
                  <a:pt x="2527956" y="3140279"/>
                </a:lnTo>
                <a:lnTo>
                  <a:pt x="0" y="3140279"/>
                </a:lnTo>
                <a:lnTo>
                  <a:pt x="0" y="0"/>
                </a:lnTo>
                <a:close/>
              </a:path>
            </a:pathLst>
          </a:custGeom>
          <a:solidFill>
            <a:srgbClr val="2A317D">
              <a:alpha val="90000"/>
            </a:srgbClr>
          </a:solidFill>
          <a:ln w="12700" cap="flat" cmpd="sng" algn="ctr">
            <a:noFill/>
            <a:prstDash val="solid"/>
            <a:miter lim="800000"/>
          </a:ln>
          <a:effectLst>
            <a:outerShdw blurRad="50800" dist="38100" dir="2700000" algn="tl" rotWithShape="0">
              <a:prstClr val="black">
                <a:alpha val="30000"/>
              </a:prstClr>
            </a:outerShdw>
          </a:effectLst>
        </p:spPr>
        <p:txBody>
          <a:bodyPr spcFirstLastPara="0" vert="horz" wrap="square" lIns="182880" tIns="182880" rIns="91440" bIns="0" numCol="1" spcCol="1270" anchor="t" anchorCtr="0">
            <a:noAutofit/>
          </a:bodyPr>
          <a:lstStyle/>
          <a:p>
            <a:pPr marL="0" marR="0" lvl="1" indent="0" defTabSz="1155700" eaLnBrk="1" fontAlgn="auto" latinLnBrk="0" hangingPunct="1">
              <a:lnSpc>
                <a:spcPct val="90000"/>
              </a:lnSpc>
              <a:spcBef>
                <a:spcPct val="0"/>
              </a:spcBef>
              <a:spcAft>
                <a:spcPct val="35000"/>
              </a:spcAft>
              <a:buClrTx/>
              <a:buSzTx/>
              <a:buFontTx/>
              <a:buNone/>
              <a:tabLst/>
              <a:defRPr/>
            </a:pPr>
            <a:r>
              <a:rPr kumimoji="0" lang="en-US" sz="1800" b="0" i="0" u="none" strike="noStrike" kern="0" cap="none" spc="0" normalizeH="0" baseline="0" noProof="0">
                <a:ln>
                  <a:noFill/>
                </a:ln>
                <a:solidFill>
                  <a:srgbClr val="FFFFFF"/>
                </a:solidFill>
                <a:effectLst/>
                <a:uLnTx/>
                <a:uFillTx/>
                <a:latin typeface="Arial" panose="020B0604020202020204" pitchFamily="34" charset="0"/>
                <a:cs typeface="Arial" panose="020B0604020202020204" pitchFamily="34" charset="0"/>
              </a:rPr>
              <a:t>Landing zone infrastructure</a:t>
            </a:r>
          </a:p>
          <a:p>
            <a:pPr marL="171450" marR="0" lvl="1" indent="-171450" defTabSz="66675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0" cap="none" spc="0" normalizeH="0" baseline="0" noProof="0">
                <a:ln>
                  <a:noFill/>
                </a:ln>
                <a:solidFill>
                  <a:srgbClr val="FFFFFF"/>
                </a:solidFill>
                <a:effectLst/>
                <a:uLnTx/>
                <a:uFillTx/>
                <a:latin typeface="Arial" panose="020B0604020202020204" pitchFamily="34" charset="0"/>
                <a:cs typeface="Arial" panose="020B0604020202020204" pitchFamily="34" charset="0"/>
              </a:rPr>
              <a:t>Network design: </a:t>
            </a:r>
            <a:r>
              <a:rPr kumimoji="0" lang="en-US" sz="1400" b="0" i="0" u="none" strike="noStrike" kern="0" cap="none" spc="0" normalizeH="0" baseline="0" noProof="0" err="1">
                <a:ln>
                  <a:noFill/>
                </a:ln>
                <a:solidFill>
                  <a:srgbClr val="FFFFFF"/>
                </a:solidFill>
                <a:effectLst/>
                <a:uLnTx/>
                <a:uFillTx/>
                <a:latin typeface="Arial" panose="020B0604020202020204" pitchFamily="34" charset="0"/>
                <a:cs typeface="Arial" panose="020B0604020202020204" pitchFamily="34" charset="0"/>
              </a:rPr>
              <a:t>Vnet</a:t>
            </a:r>
            <a:r>
              <a:rPr kumimoji="0" lang="en-US" sz="1400" b="0" i="0" u="none" strike="noStrike" kern="0" cap="none" spc="0" normalizeH="0" baseline="0" noProof="0">
                <a:ln>
                  <a:noFill/>
                </a:ln>
                <a:solidFill>
                  <a:srgbClr val="FFFFFF"/>
                </a:solidFill>
                <a:effectLst/>
                <a:uLnTx/>
                <a:uFillTx/>
                <a:latin typeface="Arial" panose="020B0604020202020204" pitchFamily="34" charset="0"/>
                <a:cs typeface="Arial" panose="020B0604020202020204" pitchFamily="34" charset="0"/>
              </a:rPr>
              <a:t>, hybrid, firewall, hub, front door, endpoints</a:t>
            </a:r>
          </a:p>
          <a:p>
            <a:pPr marL="171450" marR="0" lvl="1" indent="-171450" defTabSz="66675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0" cap="none" spc="0" normalizeH="0" baseline="0" noProof="0">
                <a:ln>
                  <a:noFill/>
                </a:ln>
                <a:solidFill>
                  <a:srgbClr val="FFFFFF"/>
                </a:solidFill>
                <a:effectLst/>
                <a:uLnTx/>
                <a:uFillTx/>
                <a:latin typeface="Arial" panose="020B0604020202020204" pitchFamily="34" charset="0"/>
                <a:cs typeface="Arial" panose="020B0604020202020204" pitchFamily="34" charset="0"/>
              </a:rPr>
              <a:t>Storage design: disk, file, blobs, CDN</a:t>
            </a:r>
          </a:p>
          <a:p>
            <a:pPr marL="171450" marR="0" lvl="1" indent="-171450" defTabSz="66675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0" cap="none" spc="0" normalizeH="0" baseline="0" noProof="0">
                <a:ln>
                  <a:noFill/>
                </a:ln>
                <a:solidFill>
                  <a:srgbClr val="FFFFFF"/>
                </a:solidFill>
                <a:effectLst/>
                <a:uLnTx/>
                <a:uFillTx/>
                <a:latin typeface="Arial" panose="020B0604020202020204" pitchFamily="34" charset="0"/>
                <a:cs typeface="Arial" panose="020B0604020202020204" pitchFamily="34" charset="0"/>
              </a:rPr>
              <a:t>Compute design: VMs, containers, apps, serverless</a:t>
            </a:r>
          </a:p>
          <a:p>
            <a:pPr marL="171450" marR="0" lvl="1" indent="-171450" defTabSz="66675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0" cap="none" spc="0" normalizeH="0" baseline="0" noProof="0">
                <a:ln>
                  <a:noFill/>
                </a:ln>
                <a:solidFill>
                  <a:srgbClr val="FFFFFF"/>
                </a:solidFill>
                <a:effectLst/>
                <a:uLnTx/>
                <a:uFillTx/>
                <a:latin typeface="Arial" panose="020B0604020202020204" pitchFamily="34" charset="0"/>
                <a:cs typeface="Arial" panose="020B0604020202020204" pitchFamily="34" charset="0"/>
              </a:rPr>
              <a:t>Data design: Structured/ unstructured</a:t>
            </a:r>
          </a:p>
          <a:p>
            <a:pPr marL="171450" marR="0" lvl="1" indent="-171450" defTabSz="666750" eaLnBrk="1" fontAlgn="auto" latinLnBrk="0" hangingPunct="1">
              <a:lnSpc>
                <a:spcPct val="90000"/>
              </a:lnSpc>
              <a:spcBef>
                <a:spcPct val="0"/>
              </a:spcBef>
              <a:spcAft>
                <a:spcPct val="15000"/>
              </a:spcAft>
              <a:buClrTx/>
              <a:buSzTx/>
              <a:buFont typeface="Arial" panose="020B0604020202020204" pitchFamily="34" charset="0"/>
              <a:buChar char="•"/>
              <a:tabLst/>
              <a:defRPr/>
            </a:pPr>
            <a:endParaRPr kumimoji="0" lang="en-US" sz="1400" b="0" i="0" u="none" strike="noStrike" kern="0" cap="none" spc="0" normalizeH="0" baseline="0" noProof="0">
              <a:ln>
                <a:noFill/>
              </a:ln>
              <a:solidFill>
                <a:srgbClr val="FFFFFF"/>
              </a:solidFill>
              <a:effectLst/>
              <a:uLnTx/>
              <a:uFillTx/>
              <a:latin typeface="Arial" panose="020B0604020202020204" pitchFamily="34" charset="0"/>
              <a:cs typeface="Arial" panose="020B0604020202020204" pitchFamily="34" charset="0"/>
            </a:endParaRPr>
          </a:p>
        </p:txBody>
      </p:sp>
      <p:sp>
        <p:nvSpPr>
          <p:cNvPr id="6" name="Freeform: Shape 41">
            <a:extLst>
              <a:ext uri="{FF2B5EF4-FFF2-40B4-BE49-F238E27FC236}">
                <a16:creationId xmlns:a16="http://schemas.microsoft.com/office/drawing/2014/main" id="{F15F4408-22E8-47AF-910B-5F45C60F1EFC}"/>
              </a:ext>
            </a:extLst>
          </p:cNvPr>
          <p:cNvSpPr/>
          <p:nvPr/>
        </p:nvSpPr>
        <p:spPr>
          <a:xfrm>
            <a:off x="5128209" y="2694138"/>
            <a:ext cx="2104156" cy="3909321"/>
          </a:xfrm>
          <a:custGeom>
            <a:avLst/>
            <a:gdLst>
              <a:gd name="connsiteX0" fmla="*/ 0 w 2527956"/>
              <a:gd name="connsiteY0" fmla="*/ 0 h 3140279"/>
              <a:gd name="connsiteX1" fmla="*/ 2527956 w 2527956"/>
              <a:gd name="connsiteY1" fmla="*/ 0 h 3140279"/>
              <a:gd name="connsiteX2" fmla="*/ 2527956 w 2527956"/>
              <a:gd name="connsiteY2" fmla="*/ 3140279 h 3140279"/>
              <a:gd name="connsiteX3" fmla="*/ 0 w 2527956"/>
              <a:gd name="connsiteY3" fmla="*/ 3140279 h 3140279"/>
              <a:gd name="connsiteX4" fmla="*/ 0 w 2527956"/>
              <a:gd name="connsiteY4" fmla="*/ 0 h 3140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7956" h="3140279">
                <a:moveTo>
                  <a:pt x="0" y="0"/>
                </a:moveTo>
                <a:lnTo>
                  <a:pt x="2527956" y="0"/>
                </a:lnTo>
                <a:lnTo>
                  <a:pt x="2527956" y="3140279"/>
                </a:lnTo>
                <a:lnTo>
                  <a:pt x="0" y="3140279"/>
                </a:lnTo>
                <a:lnTo>
                  <a:pt x="0" y="0"/>
                </a:lnTo>
                <a:close/>
              </a:path>
            </a:pathLst>
          </a:custGeom>
          <a:solidFill>
            <a:srgbClr val="2A317D">
              <a:alpha val="90000"/>
            </a:srgbClr>
          </a:solidFill>
          <a:ln w="12700" cap="flat" cmpd="sng" algn="ctr">
            <a:noFill/>
            <a:prstDash val="solid"/>
            <a:miter lim="800000"/>
          </a:ln>
          <a:effectLst>
            <a:outerShdw blurRad="50800" dist="38100" dir="2700000" algn="tl" rotWithShape="0">
              <a:prstClr val="black">
                <a:alpha val="30000"/>
              </a:prstClr>
            </a:outerShdw>
          </a:effectLst>
        </p:spPr>
        <p:txBody>
          <a:bodyPr spcFirstLastPara="0" vert="horz" wrap="square" lIns="182880" tIns="182880" rIns="91440" bIns="0" numCol="1" spcCol="1270" anchor="t" anchorCtr="0">
            <a:noAutofit/>
          </a:bodyPr>
          <a:lstStyle/>
          <a:p>
            <a:pPr marL="0" marR="0" lvl="1" indent="0" defTabSz="1155700" eaLnBrk="1" fontAlgn="auto" latinLnBrk="0" hangingPunct="1">
              <a:lnSpc>
                <a:spcPct val="90000"/>
              </a:lnSpc>
              <a:spcBef>
                <a:spcPct val="0"/>
              </a:spcBef>
              <a:spcAft>
                <a:spcPct val="35000"/>
              </a:spcAft>
              <a:buClrTx/>
              <a:buSzTx/>
              <a:buFontTx/>
              <a:buNone/>
              <a:tabLst/>
              <a:defRPr/>
            </a:pPr>
            <a:r>
              <a:rPr kumimoji="0" lang="en-US" sz="1800" b="0" i="0" u="none" strike="noStrike" kern="0" cap="none" spc="0" normalizeH="0" baseline="0" noProof="0">
                <a:ln>
                  <a:noFill/>
                </a:ln>
                <a:solidFill>
                  <a:srgbClr val="FFFFFF"/>
                </a:solidFill>
                <a:effectLst/>
                <a:uLnTx/>
                <a:uFillTx/>
                <a:latin typeface="Arial" panose="020B0604020202020204" pitchFamily="34" charset="0"/>
                <a:cs typeface="Arial" panose="020B0604020202020204" pitchFamily="34" charset="0"/>
              </a:rPr>
              <a:t>Landing</a:t>
            </a:r>
            <a:br>
              <a:rPr kumimoji="0" lang="en-US" sz="1800" b="0" i="0" u="none" strike="noStrike" kern="0" cap="none" spc="0" normalizeH="0" baseline="0" noProof="0">
                <a:ln>
                  <a:noFill/>
                </a:ln>
                <a:solidFill>
                  <a:srgbClr val="FFFFFF"/>
                </a:solidFill>
                <a:effectLst/>
                <a:uLnTx/>
                <a:uFillTx/>
                <a:latin typeface="Arial" panose="020B0604020202020204" pitchFamily="34" charset="0"/>
                <a:cs typeface="Arial" panose="020B0604020202020204" pitchFamily="34" charset="0"/>
              </a:rPr>
            </a:br>
            <a:r>
              <a:rPr kumimoji="0" lang="en-US" sz="1800" b="0" i="0" u="none" strike="noStrike" kern="0" cap="none" spc="0" normalizeH="0" baseline="0" noProof="0">
                <a:ln>
                  <a:noFill/>
                </a:ln>
                <a:solidFill>
                  <a:srgbClr val="FFFFFF"/>
                </a:solidFill>
                <a:effectLst/>
                <a:uLnTx/>
                <a:uFillTx/>
                <a:latin typeface="Arial" panose="020B0604020202020204" pitchFamily="34" charset="0"/>
                <a:cs typeface="Arial" panose="020B0604020202020204" pitchFamily="34" charset="0"/>
              </a:rPr>
              <a:t>zone ID</a:t>
            </a:r>
          </a:p>
          <a:p>
            <a:pPr marL="171450" marR="0" lvl="1" indent="-171450" defTabSz="66675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0" cap="none" spc="0" normalizeH="0" baseline="0" noProof="0">
                <a:ln>
                  <a:noFill/>
                </a:ln>
                <a:solidFill>
                  <a:srgbClr val="FFFFFF"/>
                </a:solidFill>
                <a:effectLst/>
                <a:uLnTx/>
                <a:uFillTx/>
                <a:latin typeface="Arial" panose="020B0604020202020204" pitchFamily="34" charset="0"/>
                <a:cs typeface="Arial" panose="020B0604020202020204" pitchFamily="34" charset="0"/>
              </a:rPr>
              <a:t>Identity and access</a:t>
            </a:r>
          </a:p>
          <a:p>
            <a:pPr marL="171450" marR="0" lvl="1" indent="-171450" defTabSz="66675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0" cap="none" spc="0" normalizeH="0" baseline="0" noProof="0">
                <a:ln>
                  <a:noFill/>
                </a:ln>
                <a:solidFill>
                  <a:srgbClr val="FFFFFF"/>
                </a:solidFill>
                <a:effectLst/>
                <a:uLnTx/>
                <a:uFillTx/>
                <a:latin typeface="Arial" panose="020B0604020202020204" pitchFamily="34" charset="0"/>
                <a:cs typeface="Arial" panose="020B0604020202020204" pitchFamily="34" charset="0"/>
              </a:rPr>
              <a:t>Role-based access control RBAC</a:t>
            </a:r>
          </a:p>
          <a:p>
            <a:pPr marL="171450" marR="0" lvl="1" indent="-171450" defTabSz="66675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0" cap="none" spc="0" normalizeH="0" baseline="0" noProof="0">
                <a:ln>
                  <a:noFill/>
                </a:ln>
                <a:solidFill>
                  <a:srgbClr val="FFFFFF"/>
                </a:solidFill>
                <a:effectLst/>
                <a:uLnTx/>
                <a:uFillTx/>
                <a:latin typeface="Arial" panose="020B0604020202020204" pitchFamily="34" charset="0"/>
                <a:cs typeface="Arial" panose="020B0604020202020204" pitchFamily="34" charset="0"/>
              </a:rPr>
              <a:t>Manage to least privilege</a:t>
            </a:r>
          </a:p>
        </p:txBody>
      </p:sp>
      <p:sp>
        <p:nvSpPr>
          <p:cNvPr id="7" name="Freeform: Shape 42">
            <a:extLst>
              <a:ext uri="{FF2B5EF4-FFF2-40B4-BE49-F238E27FC236}">
                <a16:creationId xmlns:a16="http://schemas.microsoft.com/office/drawing/2014/main" id="{B56445BE-4603-498F-BEB4-930B88651FFC}"/>
              </a:ext>
            </a:extLst>
          </p:cNvPr>
          <p:cNvSpPr/>
          <p:nvPr/>
        </p:nvSpPr>
        <p:spPr>
          <a:xfrm>
            <a:off x="7395562" y="2694138"/>
            <a:ext cx="2104156" cy="3909321"/>
          </a:xfrm>
          <a:custGeom>
            <a:avLst/>
            <a:gdLst>
              <a:gd name="connsiteX0" fmla="*/ 0 w 2527956"/>
              <a:gd name="connsiteY0" fmla="*/ 0 h 3140279"/>
              <a:gd name="connsiteX1" fmla="*/ 2527956 w 2527956"/>
              <a:gd name="connsiteY1" fmla="*/ 0 h 3140279"/>
              <a:gd name="connsiteX2" fmla="*/ 2527956 w 2527956"/>
              <a:gd name="connsiteY2" fmla="*/ 3140279 h 3140279"/>
              <a:gd name="connsiteX3" fmla="*/ 0 w 2527956"/>
              <a:gd name="connsiteY3" fmla="*/ 3140279 h 3140279"/>
              <a:gd name="connsiteX4" fmla="*/ 0 w 2527956"/>
              <a:gd name="connsiteY4" fmla="*/ 0 h 3140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7956" h="3140279">
                <a:moveTo>
                  <a:pt x="0" y="0"/>
                </a:moveTo>
                <a:lnTo>
                  <a:pt x="2527956" y="0"/>
                </a:lnTo>
                <a:lnTo>
                  <a:pt x="2527956" y="3140279"/>
                </a:lnTo>
                <a:lnTo>
                  <a:pt x="0" y="3140279"/>
                </a:lnTo>
                <a:lnTo>
                  <a:pt x="0" y="0"/>
                </a:lnTo>
                <a:close/>
              </a:path>
            </a:pathLst>
          </a:custGeom>
          <a:solidFill>
            <a:srgbClr val="2A317D">
              <a:alpha val="90000"/>
            </a:srgbClr>
          </a:solidFill>
          <a:ln w="12700" cap="flat" cmpd="sng" algn="ctr">
            <a:noFill/>
            <a:prstDash val="solid"/>
            <a:miter lim="800000"/>
          </a:ln>
          <a:effectLst>
            <a:outerShdw blurRad="50800" dist="38100" dir="2700000" algn="tl" rotWithShape="0">
              <a:prstClr val="black">
                <a:alpha val="30000"/>
              </a:prstClr>
            </a:outerShdw>
          </a:effectLst>
        </p:spPr>
        <p:txBody>
          <a:bodyPr spcFirstLastPara="0" vert="horz" wrap="square" lIns="182880" tIns="182880" rIns="91440" bIns="0" numCol="1" spcCol="1270" anchor="t" anchorCtr="0">
            <a:noAutofit/>
          </a:bodyPr>
          <a:lstStyle/>
          <a:p>
            <a:pPr marL="0" marR="0" lvl="1" indent="0" defTabSz="1155700" eaLnBrk="1" fontAlgn="auto" latinLnBrk="0" hangingPunct="1">
              <a:lnSpc>
                <a:spcPct val="90000"/>
              </a:lnSpc>
              <a:spcBef>
                <a:spcPct val="0"/>
              </a:spcBef>
              <a:spcAft>
                <a:spcPct val="35000"/>
              </a:spcAft>
              <a:buClrTx/>
              <a:buSzTx/>
              <a:buFontTx/>
              <a:buNone/>
              <a:tabLst/>
              <a:defRPr/>
            </a:pPr>
            <a:r>
              <a:rPr kumimoji="0" lang="en-US" sz="1800" b="0" i="0" u="none" strike="noStrike" kern="0" cap="none" spc="0" normalizeH="0" baseline="0" noProof="0">
                <a:ln>
                  <a:noFill/>
                </a:ln>
                <a:solidFill>
                  <a:srgbClr val="FFFFFF"/>
                </a:solidFill>
                <a:effectLst/>
                <a:uLnTx/>
                <a:uFillTx/>
                <a:latin typeface="Arial" panose="020B0604020202020204" pitchFamily="34" charset="0"/>
                <a:cs typeface="Arial" panose="020B0604020202020204" pitchFamily="34" charset="0"/>
              </a:rPr>
              <a:t>Landing</a:t>
            </a:r>
            <a:br>
              <a:rPr kumimoji="0" lang="en-US" sz="1800" b="0" i="0" u="none" strike="noStrike" kern="0" cap="none" spc="0" normalizeH="0" baseline="0" noProof="0">
                <a:ln>
                  <a:noFill/>
                </a:ln>
                <a:solidFill>
                  <a:srgbClr val="FFFFFF"/>
                </a:solidFill>
                <a:effectLst/>
                <a:uLnTx/>
                <a:uFillTx/>
                <a:latin typeface="Arial" panose="020B0604020202020204" pitchFamily="34" charset="0"/>
                <a:cs typeface="Arial" panose="020B0604020202020204" pitchFamily="34" charset="0"/>
              </a:rPr>
            </a:br>
            <a:r>
              <a:rPr kumimoji="0" lang="en-US" sz="1800" b="0" i="0" u="none" strike="noStrike" kern="0" cap="none" spc="0" normalizeH="0" baseline="0" noProof="0">
                <a:ln>
                  <a:noFill/>
                </a:ln>
                <a:solidFill>
                  <a:srgbClr val="FFFFFF"/>
                </a:solidFill>
                <a:effectLst/>
                <a:uLnTx/>
                <a:uFillTx/>
                <a:latin typeface="Arial" panose="020B0604020202020204" pitchFamily="34" charset="0"/>
                <a:cs typeface="Arial" panose="020B0604020202020204" pitchFamily="34" charset="0"/>
              </a:rPr>
              <a:t>zone cost</a:t>
            </a:r>
          </a:p>
          <a:p>
            <a:pPr marL="171450" marR="0" lvl="1" indent="-171450" defTabSz="66675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0" cap="none" spc="0" normalizeH="0" baseline="0" noProof="0">
                <a:ln>
                  <a:noFill/>
                </a:ln>
                <a:solidFill>
                  <a:srgbClr val="FFFFFF"/>
                </a:solidFill>
                <a:effectLst/>
                <a:uLnTx/>
                <a:uFillTx/>
                <a:latin typeface="Arial" panose="020B0604020202020204" pitchFamily="34" charset="0"/>
                <a:cs typeface="Arial" panose="020B0604020202020204" pitchFamily="34" charset="0"/>
              </a:rPr>
              <a:t>Costs and billing</a:t>
            </a:r>
          </a:p>
          <a:p>
            <a:pPr marL="171450" marR="0" lvl="1" indent="-171450" defTabSz="66675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0" cap="none" spc="0" normalizeH="0" baseline="0" noProof="0">
                <a:ln>
                  <a:noFill/>
                </a:ln>
                <a:solidFill>
                  <a:srgbClr val="FFFFFF"/>
                </a:solidFill>
                <a:effectLst/>
                <a:uLnTx/>
                <a:uFillTx/>
                <a:latin typeface="Arial" panose="020B0604020202020204" pitchFamily="34" charset="0"/>
                <a:cs typeface="Arial" panose="020B0604020202020204" pitchFamily="34" charset="0"/>
              </a:rPr>
              <a:t>Analyze Cloud Costs</a:t>
            </a:r>
          </a:p>
          <a:p>
            <a:pPr marL="171450" marR="0" lvl="1" indent="-171450" defTabSz="66675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0" cap="none" spc="0" normalizeH="0" baseline="0" noProof="0">
                <a:ln>
                  <a:noFill/>
                </a:ln>
                <a:solidFill>
                  <a:srgbClr val="FFFFFF"/>
                </a:solidFill>
                <a:effectLst/>
                <a:uLnTx/>
                <a:uFillTx/>
                <a:latin typeface="Arial" panose="020B0604020202020204" pitchFamily="34" charset="0"/>
                <a:cs typeface="Arial" panose="020B0604020202020204" pitchFamily="34" charset="0"/>
              </a:rPr>
              <a:t>Monitor with budgets</a:t>
            </a:r>
          </a:p>
          <a:p>
            <a:pPr marL="171450" marR="0" lvl="1" indent="-171450" defTabSz="66675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0" cap="none" spc="0" normalizeH="0" baseline="0" noProof="0">
                <a:ln>
                  <a:noFill/>
                </a:ln>
                <a:solidFill>
                  <a:srgbClr val="FFFFFF"/>
                </a:solidFill>
                <a:effectLst/>
                <a:uLnTx/>
                <a:uFillTx/>
                <a:latin typeface="Arial" panose="020B0604020202020204" pitchFamily="34" charset="0"/>
                <a:cs typeface="Arial" panose="020B0604020202020204" pitchFamily="34" charset="0"/>
              </a:rPr>
              <a:t>Optimize with recommendations</a:t>
            </a:r>
          </a:p>
          <a:p>
            <a:pPr marL="171450" marR="0" lvl="1" indent="-171450" defTabSz="66675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0" cap="none" spc="0" normalizeH="0" baseline="0" noProof="0">
                <a:ln>
                  <a:noFill/>
                </a:ln>
                <a:solidFill>
                  <a:srgbClr val="FFFFFF"/>
                </a:solidFill>
                <a:effectLst/>
                <a:uLnTx/>
                <a:uFillTx/>
                <a:latin typeface="Arial" panose="020B0604020202020204" pitchFamily="34" charset="0"/>
                <a:cs typeface="Arial" panose="020B0604020202020204" pitchFamily="34" charset="0"/>
              </a:rPr>
              <a:t>Manage invoices</a:t>
            </a:r>
            <a:br>
              <a:rPr kumimoji="0" lang="en-US" sz="1400" b="0" i="0" u="none" strike="noStrike" kern="0" cap="none" spc="0" normalizeH="0" baseline="0" noProof="0">
                <a:ln>
                  <a:noFill/>
                </a:ln>
                <a:solidFill>
                  <a:srgbClr val="FFFFFF"/>
                </a:solidFill>
                <a:effectLst/>
                <a:uLnTx/>
                <a:uFillTx/>
                <a:latin typeface="Arial" panose="020B0604020202020204" pitchFamily="34" charset="0"/>
                <a:cs typeface="Arial" panose="020B0604020202020204" pitchFamily="34" charset="0"/>
              </a:rPr>
            </a:br>
            <a:r>
              <a:rPr kumimoji="0" lang="en-US" sz="1400" b="0" i="0" u="none" strike="noStrike" kern="0" cap="none" spc="0" normalizeH="0" baseline="0" noProof="0">
                <a:ln>
                  <a:noFill/>
                </a:ln>
                <a:solidFill>
                  <a:srgbClr val="FFFFFF"/>
                </a:solidFill>
                <a:effectLst/>
                <a:uLnTx/>
                <a:uFillTx/>
                <a:latin typeface="Arial" panose="020B0604020202020204" pitchFamily="34" charset="0"/>
                <a:cs typeface="Arial" panose="020B0604020202020204" pitchFamily="34" charset="0"/>
              </a:rPr>
              <a:t>and payments</a:t>
            </a:r>
          </a:p>
        </p:txBody>
      </p:sp>
      <p:sp>
        <p:nvSpPr>
          <p:cNvPr id="8" name="Freeform: Shape 43">
            <a:extLst>
              <a:ext uri="{FF2B5EF4-FFF2-40B4-BE49-F238E27FC236}">
                <a16:creationId xmlns:a16="http://schemas.microsoft.com/office/drawing/2014/main" id="{8CC4249C-1639-447E-8429-F3A2D0447473}"/>
              </a:ext>
            </a:extLst>
          </p:cNvPr>
          <p:cNvSpPr/>
          <p:nvPr/>
        </p:nvSpPr>
        <p:spPr>
          <a:xfrm>
            <a:off x="9662915" y="2694138"/>
            <a:ext cx="2104156" cy="3909321"/>
          </a:xfrm>
          <a:custGeom>
            <a:avLst/>
            <a:gdLst>
              <a:gd name="connsiteX0" fmla="*/ 0 w 2527956"/>
              <a:gd name="connsiteY0" fmla="*/ 0 h 3140279"/>
              <a:gd name="connsiteX1" fmla="*/ 2527956 w 2527956"/>
              <a:gd name="connsiteY1" fmla="*/ 0 h 3140279"/>
              <a:gd name="connsiteX2" fmla="*/ 2527956 w 2527956"/>
              <a:gd name="connsiteY2" fmla="*/ 3140279 h 3140279"/>
              <a:gd name="connsiteX3" fmla="*/ 0 w 2527956"/>
              <a:gd name="connsiteY3" fmla="*/ 3140279 h 3140279"/>
              <a:gd name="connsiteX4" fmla="*/ 0 w 2527956"/>
              <a:gd name="connsiteY4" fmla="*/ 0 h 3140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7956" h="3140279">
                <a:moveTo>
                  <a:pt x="0" y="0"/>
                </a:moveTo>
                <a:lnTo>
                  <a:pt x="2527956" y="0"/>
                </a:lnTo>
                <a:lnTo>
                  <a:pt x="2527956" y="3140279"/>
                </a:lnTo>
                <a:lnTo>
                  <a:pt x="0" y="3140279"/>
                </a:lnTo>
                <a:lnTo>
                  <a:pt x="0" y="0"/>
                </a:lnTo>
                <a:close/>
              </a:path>
            </a:pathLst>
          </a:custGeom>
          <a:solidFill>
            <a:srgbClr val="2A317D">
              <a:alpha val="90000"/>
            </a:srgbClr>
          </a:solidFill>
          <a:ln w="12700" cap="flat" cmpd="sng" algn="ctr">
            <a:noFill/>
            <a:prstDash val="solid"/>
            <a:miter lim="800000"/>
          </a:ln>
          <a:effectLst>
            <a:outerShdw blurRad="50800" dist="38100" dir="2700000" algn="tl" rotWithShape="0">
              <a:prstClr val="black">
                <a:alpha val="30000"/>
              </a:prstClr>
            </a:outerShdw>
          </a:effectLst>
        </p:spPr>
        <p:txBody>
          <a:bodyPr spcFirstLastPara="0" vert="horz" wrap="square" lIns="182880" tIns="182880" rIns="91440" bIns="0" numCol="1" spcCol="1270" anchor="t" anchorCtr="0">
            <a:noAutofit/>
          </a:bodyPr>
          <a:lstStyle/>
          <a:p>
            <a:pPr marL="0" marR="0" lvl="1" indent="0" defTabSz="1155700" eaLnBrk="1" fontAlgn="auto" latinLnBrk="0" hangingPunct="1">
              <a:lnSpc>
                <a:spcPct val="90000"/>
              </a:lnSpc>
              <a:spcBef>
                <a:spcPct val="0"/>
              </a:spcBef>
              <a:spcAft>
                <a:spcPct val="3500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rPr>
              <a:t>Blueprints</a:t>
            </a:r>
            <a:br>
              <a:rPr kumimoji="0" lang="en-US" sz="18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rPr>
            </a:br>
            <a:endParaRPr kumimoji="0" lang="en-US" sz="18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endParaRPr>
          </a:p>
          <a:p>
            <a:pPr marL="171450" marR="0" lvl="1" indent="-171450" defTabSz="66675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rPr>
              <a:t>AI</a:t>
            </a:r>
          </a:p>
          <a:p>
            <a:pPr marL="171450" marR="0" lvl="1" indent="-171450" defTabSz="66675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0" cap="none" spc="0" normalizeH="0" baseline="0" noProof="0" dirty="0" err="1">
                <a:ln>
                  <a:noFill/>
                </a:ln>
                <a:solidFill>
                  <a:srgbClr val="FFFFFF"/>
                </a:solidFill>
                <a:effectLst/>
                <a:uLnTx/>
                <a:uFillTx/>
                <a:latin typeface="Arial" panose="020B0604020202020204" pitchFamily="34" charset="0"/>
                <a:cs typeface="Arial" panose="020B0604020202020204" pitchFamily="34" charset="0"/>
              </a:rPr>
              <a:t>BigData</a:t>
            </a:r>
            <a:endParaRPr kumimoji="0" lang="en-US" sz="14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endParaRPr>
          </a:p>
          <a:p>
            <a:pPr marL="171450" marR="0" lvl="1" indent="-171450" defTabSz="66675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rPr>
              <a:t>Hybrid networks</a:t>
            </a:r>
          </a:p>
          <a:p>
            <a:pPr marL="171450" marR="0" lvl="1" indent="-171450" defTabSz="66675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rPr>
              <a:t>Identity management</a:t>
            </a:r>
          </a:p>
          <a:p>
            <a:pPr marL="171450" marR="0" lvl="1" indent="-171450" defTabSz="66675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rPr>
              <a:t>IoT</a:t>
            </a:r>
          </a:p>
          <a:p>
            <a:pPr marL="171450" marR="0" lvl="1" indent="-171450" defTabSz="66675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rPr>
              <a:t>Serverless</a:t>
            </a:r>
          </a:p>
          <a:p>
            <a:pPr marL="171450" marR="0" lvl="1" indent="-171450" defTabSz="66675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rPr>
              <a:t>SAP</a:t>
            </a:r>
          </a:p>
          <a:p>
            <a:pPr marL="171450" marR="0" lvl="1" indent="-171450" defTabSz="66675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rPr>
              <a:t>VMs </a:t>
            </a:r>
          </a:p>
          <a:p>
            <a:pPr marL="171450" marR="0" lvl="1" indent="-171450" defTabSz="66675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0" cap="none" spc="0" normalizeH="0" baseline="0" noProof="0" dirty="0" err="1">
                <a:ln>
                  <a:noFill/>
                </a:ln>
                <a:solidFill>
                  <a:srgbClr val="FFFFFF"/>
                </a:solidFill>
                <a:effectLst/>
                <a:uLnTx/>
                <a:uFillTx/>
                <a:latin typeface="Arial" panose="020B0604020202020204" pitchFamily="34" charset="0"/>
                <a:cs typeface="Arial" panose="020B0604020202020204" pitchFamily="34" charset="0"/>
              </a:rPr>
              <a:t>WebApps</a:t>
            </a:r>
            <a:endParaRPr kumimoji="0" lang="en-US" sz="14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endParaRPr>
          </a:p>
          <a:p>
            <a:pPr marL="171450" marR="0" lvl="1" indent="-171450" defTabSz="66675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rPr>
              <a:t>DevOps</a:t>
            </a:r>
          </a:p>
        </p:txBody>
      </p:sp>
      <p:sp>
        <p:nvSpPr>
          <p:cNvPr id="9" name="Rectangle 8">
            <a:extLst>
              <a:ext uri="{FF2B5EF4-FFF2-40B4-BE49-F238E27FC236}">
                <a16:creationId xmlns:a16="http://schemas.microsoft.com/office/drawing/2014/main" id="{3516B504-DEB1-4319-9723-979C9CD9EB8E}"/>
              </a:ext>
            </a:extLst>
          </p:cNvPr>
          <p:cNvSpPr/>
          <p:nvPr/>
        </p:nvSpPr>
        <p:spPr>
          <a:xfrm>
            <a:off x="588262" y="1033748"/>
            <a:ext cx="6669787" cy="1495794"/>
          </a:xfrm>
          <a:prstGeom prst="rect">
            <a:avLst/>
          </a:prstGeom>
        </p:spPr>
        <p:txBody>
          <a:bodyPr wrap="square" lIns="0">
            <a:spAutoFit/>
          </a:bodyPr>
          <a:lstStyle/>
          <a:p>
            <a:pPr marL="0" marR="0" lvl="0" indent="0" defTabSz="914400" eaLnBrk="1" fontAlgn="auto" latinLnBrk="0" hangingPunct="1">
              <a:lnSpc>
                <a:spcPct val="114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rPr>
              <a:t>Ready establishes a cloud foundation or Adoption Target that can provide hosting for any adoption efforts. This should consist of common denominators across 80–90% of cloud adoption.</a:t>
            </a:r>
          </a:p>
        </p:txBody>
      </p:sp>
      <p:grpSp>
        <p:nvGrpSpPr>
          <p:cNvPr id="10" name="Group 9">
            <a:extLst>
              <a:ext uri="{FF2B5EF4-FFF2-40B4-BE49-F238E27FC236}">
                <a16:creationId xmlns:a16="http://schemas.microsoft.com/office/drawing/2014/main" id="{B2CDF244-40DF-48EE-9975-7879304F4653}"/>
              </a:ext>
            </a:extLst>
          </p:cNvPr>
          <p:cNvGrpSpPr/>
          <p:nvPr/>
        </p:nvGrpSpPr>
        <p:grpSpPr>
          <a:xfrm>
            <a:off x="7517182" y="1033748"/>
            <a:ext cx="4291465" cy="1217042"/>
            <a:chOff x="6463431" y="238711"/>
            <a:chExt cx="5439644" cy="1452929"/>
          </a:xfrm>
        </p:grpSpPr>
        <p:sp>
          <p:nvSpPr>
            <p:cNvPr id="11" name="Rectangle: Rounded Corners 46">
              <a:extLst>
                <a:ext uri="{FF2B5EF4-FFF2-40B4-BE49-F238E27FC236}">
                  <a16:creationId xmlns:a16="http://schemas.microsoft.com/office/drawing/2014/main" id="{AF7F8AB9-4BEC-48AE-A27F-D3A2F3506F99}"/>
                </a:ext>
                <a:ext uri="{C183D7F6-B498-43B3-948B-1728B52AA6E4}">
                  <adec:decorative xmlns:adec="http://schemas.microsoft.com/office/drawing/2017/decorative" val="1"/>
                </a:ext>
              </a:extLst>
            </p:cNvPr>
            <p:cNvSpPr/>
            <p:nvPr/>
          </p:nvSpPr>
          <p:spPr>
            <a:xfrm>
              <a:off x="7936476" y="312171"/>
              <a:ext cx="3966599" cy="604598"/>
            </a:xfrm>
            <a:prstGeom prst="roundRect">
              <a:avLst>
                <a:gd name="adj" fmla="val 2546"/>
              </a:avLst>
            </a:prstGeom>
            <a:noFill/>
            <a:ln w="25400" cap="flat" cmpd="sng" algn="ctr">
              <a:solidFill>
                <a:srgbClr val="22222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UTM Avo"/>
                <a:ea typeface="+mn-ea"/>
                <a:cs typeface="+mn-cs"/>
              </a:endParaRPr>
            </a:p>
          </p:txBody>
        </p:sp>
        <p:grpSp>
          <p:nvGrpSpPr>
            <p:cNvPr id="12" name="Group 11" descr="Ready">
              <a:extLst>
                <a:ext uri="{FF2B5EF4-FFF2-40B4-BE49-F238E27FC236}">
                  <a16:creationId xmlns:a16="http://schemas.microsoft.com/office/drawing/2014/main" id="{84189AB6-68F6-4796-81AE-5BB7A65013EE}"/>
                </a:ext>
              </a:extLst>
            </p:cNvPr>
            <p:cNvGrpSpPr/>
            <p:nvPr/>
          </p:nvGrpSpPr>
          <p:grpSpPr>
            <a:xfrm>
              <a:off x="9310370" y="395708"/>
              <a:ext cx="1228859" cy="437524"/>
              <a:chOff x="6345065" y="2909875"/>
              <a:chExt cx="2323170" cy="827144"/>
            </a:xfrm>
          </p:grpSpPr>
          <p:sp>
            <p:nvSpPr>
              <p:cNvPr id="39" name="Rectangle: Rounded Corners 73">
                <a:extLst>
                  <a:ext uri="{FF2B5EF4-FFF2-40B4-BE49-F238E27FC236}">
                    <a16:creationId xmlns:a16="http://schemas.microsoft.com/office/drawing/2014/main" id="{A8A8622E-92EA-4487-B044-35FEA85542AB}"/>
                  </a:ext>
                </a:extLst>
              </p:cNvPr>
              <p:cNvSpPr/>
              <p:nvPr/>
            </p:nvSpPr>
            <p:spPr>
              <a:xfrm>
                <a:off x="6366573" y="2909875"/>
                <a:ext cx="2280155" cy="827144"/>
              </a:xfrm>
              <a:prstGeom prst="roundRect">
                <a:avLst>
                  <a:gd name="adj" fmla="val 2546"/>
                </a:avLst>
              </a:prstGeom>
              <a:solidFill>
                <a:srgbClr val="F0F0F0"/>
              </a:solidFill>
              <a:ln w="25400" cap="flat" cmpd="sng" algn="ctr">
                <a:solidFill>
                  <a:srgbClr val="22222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UTM Avo"/>
                  <a:ea typeface="+mn-ea"/>
                  <a:cs typeface="+mn-cs"/>
                </a:endParaRPr>
              </a:p>
            </p:txBody>
          </p:sp>
          <p:sp>
            <p:nvSpPr>
              <p:cNvPr id="40" name="TextBox 39">
                <a:extLst>
                  <a:ext uri="{FF2B5EF4-FFF2-40B4-BE49-F238E27FC236}">
                    <a16:creationId xmlns:a16="http://schemas.microsoft.com/office/drawing/2014/main" id="{D46C76B6-44F4-45EB-BD2A-BCD2540EB7BE}"/>
                  </a:ext>
                </a:extLst>
              </p:cNvPr>
              <p:cNvSpPr txBox="1"/>
              <p:nvPr/>
            </p:nvSpPr>
            <p:spPr>
              <a:xfrm>
                <a:off x="6345065" y="3177984"/>
                <a:ext cx="2323170" cy="290927"/>
              </a:xfrm>
              <a:prstGeom prst="rect">
                <a:avLst/>
              </a:prstGeom>
              <a:noFill/>
            </p:spPr>
            <p:txBody>
              <a:bodyPr rot="0" spcFirstLastPara="0" vertOverflow="overflow" horzOverflow="overflow" vert="horz" wrap="square" lIns="365760" tIns="0" rIns="0" bIns="0" numCol="1" spcCol="0" rtlCol="0" fromWordArt="0" anchor="t" anchorCtr="0" forceAA="0" compatLnSpc="1">
                <a:prstTxWarp prst="textNoShape">
                  <a:avLst/>
                </a:prstTxWarp>
                <a:spAutoFit/>
              </a:bodyPr>
              <a:lstStyle>
                <a:defPPr>
                  <a:defRPr lang="en-US"/>
                </a:defPPr>
                <a:lvl1pPr lvl="0" defTabSz="914400">
                  <a:defRPr sz="1000" b="1">
                    <a:solidFill>
                      <a:schemeClr val="accent2"/>
                    </a:solidFill>
                    <a:latin typeface="Segoe UI Semibold" panose="020B0702040204020203" pitchFamily="34" charset="0"/>
                    <a:ea typeface="+mn-lt"/>
                    <a:cs typeface="Segoe UI Semibold" panose="020B0702040204020203" pitchFamily="34" charset="0"/>
                  </a:defRPr>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solidFill>
                      <a:srgbClr val="243A5E"/>
                    </a:solidFill>
                    <a:effectLst/>
                    <a:uLnTx/>
                    <a:uFillTx/>
                    <a:latin typeface="Segoe UI Semibold" panose="020B0702040204020203" pitchFamily="34" charset="0"/>
                    <a:cs typeface="Segoe UI Semibold" panose="020B0702040204020203" pitchFamily="34" charset="0"/>
                  </a:rPr>
                  <a:t>Ready</a:t>
                </a:r>
              </a:p>
            </p:txBody>
          </p:sp>
          <p:sp>
            <p:nvSpPr>
              <p:cNvPr id="41" name="check 3" title="Icon of a checkmark with a circle around it">
                <a:extLst>
                  <a:ext uri="{FF2B5EF4-FFF2-40B4-BE49-F238E27FC236}">
                    <a16:creationId xmlns:a16="http://schemas.microsoft.com/office/drawing/2014/main" id="{B095D392-B7E9-4FB4-9A67-B76933EE98B3}"/>
                  </a:ext>
                </a:extLst>
              </p:cNvPr>
              <p:cNvSpPr>
                <a:spLocks noChangeAspect="1" noEditPoints="1"/>
              </p:cNvSpPr>
              <p:nvPr/>
            </p:nvSpPr>
            <p:spPr bwMode="auto">
              <a:xfrm>
                <a:off x="6574597" y="3140567"/>
                <a:ext cx="367893" cy="365760"/>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15875" cap="sq">
                <a:solidFill>
                  <a:srgbClr val="22222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000000"/>
                  </a:solidFill>
                  <a:effectLst/>
                  <a:uLnTx/>
                  <a:uFillTx/>
                </a:endParaRPr>
              </a:p>
            </p:txBody>
          </p:sp>
        </p:grpSp>
        <p:grpSp>
          <p:nvGrpSpPr>
            <p:cNvPr id="13" name="Group 12" descr="Plan">
              <a:extLst>
                <a:ext uri="{FF2B5EF4-FFF2-40B4-BE49-F238E27FC236}">
                  <a16:creationId xmlns:a16="http://schemas.microsoft.com/office/drawing/2014/main" id="{E6216159-191D-45CD-8971-83044521712C}"/>
                </a:ext>
              </a:extLst>
            </p:cNvPr>
            <p:cNvGrpSpPr/>
            <p:nvPr/>
          </p:nvGrpSpPr>
          <p:grpSpPr>
            <a:xfrm>
              <a:off x="8011157" y="395708"/>
              <a:ext cx="1226203" cy="437524"/>
              <a:chOff x="3716688" y="2901128"/>
              <a:chExt cx="2318149" cy="827144"/>
            </a:xfrm>
          </p:grpSpPr>
          <p:sp>
            <p:nvSpPr>
              <p:cNvPr id="36" name="Rectangle: Rounded Corners 70">
                <a:extLst>
                  <a:ext uri="{FF2B5EF4-FFF2-40B4-BE49-F238E27FC236}">
                    <a16:creationId xmlns:a16="http://schemas.microsoft.com/office/drawing/2014/main" id="{FE1DA27B-9256-4B95-B952-D18456DE5A39}"/>
                  </a:ext>
                </a:extLst>
              </p:cNvPr>
              <p:cNvSpPr/>
              <p:nvPr/>
            </p:nvSpPr>
            <p:spPr>
              <a:xfrm>
                <a:off x="3735686" y="2901128"/>
                <a:ext cx="2280155" cy="827144"/>
              </a:xfrm>
              <a:prstGeom prst="roundRect">
                <a:avLst>
                  <a:gd name="adj" fmla="val 2546"/>
                </a:avLst>
              </a:prstGeom>
              <a:solidFill>
                <a:srgbClr val="F0F0F0"/>
              </a:solidFill>
              <a:ln w="25400" cap="flat" cmpd="sng" algn="ctr">
                <a:solidFill>
                  <a:srgbClr val="22222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UTM Avo"/>
                  <a:ea typeface="+mn-ea"/>
                  <a:cs typeface="+mn-cs"/>
                </a:endParaRPr>
              </a:p>
            </p:txBody>
          </p:sp>
          <p:sp>
            <p:nvSpPr>
              <p:cNvPr id="37" name="TextBox 36">
                <a:extLst>
                  <a:ext uri="{FF2B5EF4-FFF2-40B4-BE49-F238E27FC236}">
                    <a16:creationId xmlns:a16="http://schemas.microsoft.com/office/drawing/2014/main" id="{98440E4C-1882-48B4-ACF0-B35D6FFA086B}"/>
                  </a:ext>
                </a:extLst>
              </p:cNvPr>
              <p:cNvSpPr txBox="1"/>
              <p:nvPr/>
            </p:nvSpPr>
            <p:spPr>
              <a:xfrm>
                <a:off x="3716688" y="3169237"/>
                <a:ext cx="2318149" cy="290927"/>
              </a:xfrm>
              <a:prstGeom prst="rect">
                <a:avLst/>
              </a:prstGeom>
              <a:noFill/>
            </p:spPr>
            <p:txBody>
              <a:bodyPr rot="0" spcFirstLastPara="0" vertOverflow="overflow" horzOverflow="overflow" vert="horz" wrap="square" lIns="365760" tIns="0" rIns="0" bIns="0" numCol="1" spcCol="0" rtlCol="0" fromWordArt="0" anchor="t" anchorCtr="0" forceAA="0" compatLnSpc="1">
                <a:prstTxWarp prst="textNoShape">
                  <a:avLst/>
                </a:prstTxWarp>
                <a:spAutoFit/>
              </a:bodyPr>
              <a:lstStyle>
                <a:defPPr>
                  <a:defRPr lang="en-US"/>
                </a:defPPr>
                <a:lvl1pPr lvl="0" defTabSz="914400">
                  <a:defRPr sz="1000" b="1">
                    <a:solidFill>
                      <a:schemeClr val="accent2"/>
                    </a:solidFill>
                    <a:latin typeface="Segoe UI Semibold" panose="020B0702040204020203" pitchFamily="34" charset="0"/>
                    <a:ea typeface="+mn-lt"/>
                    <a:cs typeface="Segoe UI Semibold" panose="020B0702040204020203" pitchFamily="34" charset="0"/>
                  </a:defRPr>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solidFill>
                      <a:srgbClr val="243A5E"/>
                    </a:solidFill>
                    <a:effectLst/>
                    <a:uLnTx/>
                    <a:uFillTx/>
                    <a:latin typeface="Segoe UI Semibold" panose="020B0702040204020203" pitchFamily="34" charset="0"/>
                    <a:cs typeface="Segoe UI Semibold" panose="020B0702040204020203" pitchFamily="34" charset="0"/>
                  </a:rPr>
                  <a:t>Plan</a:t>
                </a:r>
              </a:p>
            </p:txBody>
          </p:sp>
          <p:sp>
            <p:nvSpPr>
              <p:cNvPr id="38" name="BulletedList_E8FD" title="Icon of a bulleted list">
                <a:extLst>
                  <a:ext uri="{FF2B5EF4-FFF2-40B4-BE49-F238E27FC236}">
                    <a16:creationId xmlns:a16="http://schemas.microsoft.com/office/drawing/2014/main" id="{E4E36CE7-B2A5-4A26-9FF7-E116CC551B17}"/>
                  </a:ext>
                </a:extLst>
              </p:cNvPr>
              <p:cNvSpPr>
                <a:spLocks noChangeAspect="1" noEditPoints="1"/>
              </p:cNvSpPr>
              <p:nvPr/>
            </p:nvSpPr>
            <p:spPr bwMode="auto">
              <a:xfrm>
                <a:off x="3937155" y="3186015"/>
                <a:ext cx="363321" cy="257370"/>
              </a:xfrm>
              <a:custGeom>
                <a:avLst/>
                <a:gdLst>
                  <a:gd name="T0" fmla="*/ 1321 w 7040"/>
                  <a:gd name="T1" fmla="*/ 0 h 3963"/>
                  <a:gd name="T2" fmla="*/ 7040 w 7040"/>
                  <a:gd name="T3" fmla="*/ 0 h 3963"/>
                  <a:gd name="T4" fmla="*/ 0 w 7040"/>
                  <a:gd name="T5" fmla="*/ 0 h 3963"/>
                  <a:gd name="T6" fmla="*/ 442 w 7040"/>
                  <a:gd name="T7" fmla="*/ 0 h 3963"/>
                  <a:gd name="T8" fmla="*/ 1321 w 7040"/>
                  <a:gd name="T9" fmla="*/ 1321 h 3963"/>
                  <a:gd name="T10" fmla="*/ 7040 w 7040"/>
                  <a:gd name="T11" fmla="*/ 1321 h 3963"/>
                  <a:gd name="T12" fmla="*/ 0 w 7040"/>
                  <a:gd name="T13" fmla="*/ 1321 h 3963"/>
                  <a:gd name="T14" fmla="*/ 442 w 7040"/>
                  <a:gd name="T15" fmla="*/ 1321 h 3963"/>
                  <a:gd name="T16" fmla="*/ 1321 w 7040"/>
                  <a:gd name="T17" fmla="*/ 2643 h 3963"/>
                  <a:gd name="T18" fmla="*/ 7040 w 7040"/>
                  <a:gd name="T19" fmla="*/ 2643 h 3963"/>
                  <a:gd name="T20" fmla="*/ 0 w 7040"/>
                  <a:gd name="T21" fmla="*/ 2643 h 3963"/>
                  <a:gd name="T22" fmla="*/ 442 w 7040"/>
                  <a:gd name="T23" fmla="*/ 2643 h 3963"/>
                  <a:gd name="T24" fmla="*/ 1321 w 7040"/>
                  <a:gd name="T25" fmla="*/ 3963 h 3963"/>
                  <a:gd name="T26" fmla="*/ 7040 w 7040"/>
                  <a:gd name="T27" fmla="*/ 3963 h 3963"/>
                  <a:gd name="T28" fmla="*/ 0 w 7040"/>
                  <a:gd name="T29" fmla="*/ 3963 h 3963"/>
                  <a:gd name="T30" fmla="*/ 442 w 7040"/>
                  <a:gd name="T31" fmla="*/ 3963 h 3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040" h="3963">
                    <a:moveTo>
                      <a:pt x="1321" y="0"/>
                    </a:moveTo>
                    <a:lnTo>
                      <a:pt x="7040" y="0"/>
                    </a:lnTo>
                    <a:moveTo>
                      <a:pt x="0" y="0"/>
                    </a:moveTo>
                    <a:lnTo>
                      <a:pt x="442" y="0"/>
                    </a:lnTo>
                    <a:moveTo>
                      <a:pt x="1321" y="1321"/>
                    </a:moveTo>
                    <a:lnTo>
                      <a:pt x="7040" y="1321"/>
                    </a:lnTo>
                    <a:moveTo>
                      <a:pt x="0" y="1321"/>
                    </a:moveTo>
                    <a:lnTo>
                      <a:pt x="442" y="1321"/>
                    </a:lnTo>
                    <a:moveTo>
                      <a:pt x="1321" y="2643"/>
                    </a:moveTo>
                    <a:lnTo>
                      <a:pt x="7040" y="2643"/>
                    </a:lnTo>
                    <a:moveTo>
                      <a:pt x="0" y="2643"/>
                    </a:moveTo>
                    <a:lnTo>
                      <a:pt x="442" y="2643"/>
                    </a:lnTo>
                    <a:moveTo>
                      <a:pt x="1321" y="3963"/>
                    </a:moveTo>
                    <a:lnTo>
                      <a:pt x="7040" y="3963"/>
                    </a:lnTo>
                    <a:moveTo>
                      <a:pt x="0" y="3963"/>
                    </a:moveTo>
                    <a:lnTo>
                      <a:pt x="442" y="3963"/>
                    </a:lnTo>
                  </a:path>
                </a:pathLst>
              </a:custGeom>
              <a:noFill/>
              <a:ln w="15875" cap="flat">
                <a:solidFill>
                  <a:srgbClr val="22222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000000"/>
                  </a:solidFill>
                  <a:effectLst/>
                  <a:uLnTx/>
                  <a:uFillTx/>
                </a:endParaRPr>
              </a:p>
            </p:txBody>
          </p:sp>
        </p:grpSp>
        <p:grpSp>
          <p:nvGrpSpPr>
            <p:cNvPr id="14" name="Group 13" descr="Adpot">
              <a:extLst>
                <a:ext uri="{FF2B5EF4-FFF2-40B4-BE49-F238E27FC236}">
                  <a16:creationId xmlns:a16="http://schemas.microsoft.com/office/drawing/2014/main" id="{3CE5378B-E50F-44DC-95D9-06AE46AA4102}"/>
                </a:ext>
              </a:extLst>
            </p:cNvPr>
            <p:cNvGrpSpPr/>
            <p:nvPr/>
          </p:nvGrpSpPr>
          <p:grpSpPr>
            <a:xfrm>
              <a:off x="10622288" y="395708"/>
              <a:ext cx="1206105" cy="437524"/>
              <a:chOff x="9006021" y="2909875"/>
              <a:chExt cx="2280155" cy="827144"/>
            </a:xfrm>
          </p:grpSpPr>
          <p:sp>
            <p:nvSpPr>
              <p:cNvPr id="33" name="Rectangle: Rounded Corners 67">
                <a:extLst>
                  <a:ext uri="{FF2B5EF4-FFF2-40B4-BE49-F238E27FC236}">
                    <a16:creationId xmlns:a16="http://schemas.microsoft.com/office/drawing/2014/main" id="{DDA0FF0E-5EFE-49F9-BA7D-22575EEBE4EE}"/>
                  </a:ext>
                </a:extLst>
              </p:cNvPr>
              <p:cNvSpPr/>
              <p:nvPr/>
            </p:nvSpPr>
            <p:spPr>
              <a:xfrm>
                <a:off x="9006021" y="2909875"/>
                <a:ext cx="2280155" cy="827144"/>
              </a:xfrm>
              <a:prstGeom prst="roundRect">
                <a:avLst>
                  <a:gd name="adj" fmla="val 2546"/>
                </a:avLst>
              </a:prstGeom>
              <a:solidFill>
                <a:srgbClr val="F0F0F0"/>
              </a:solidFill>
              <a:ln w="25400" cap="flat" cmpd="sng" algn="ctr">
                <a:solidFill>
                  <a:srgbClr val="22222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UTM Avo"/>
                  <a:ea typeface="+mn-ea"/>
                  <a:cs typeface="+mn-cs"/>
                </a:endParaRPr>
              </a:p>
            </p:txBody>
          </p:sp>
          <p:sp>
            <p:nvSpPr>
              <p:cNvPr id="34" name="Rectangle 33">
                <a:extLst>
                  <a:ext uri="{FF2B5EF4-FFF2-40B4-BE49-F238E27FC236}">
                    <a16:creationId xmlns:a16="http://schemas.microsoft.com/office/drawing/2014/main" id="{18F3AAF9-245C-4CB1-86CA-52341DC4B1B7}"/>
                  </a:ext>
                </a:extLst>
              </p:cNvPr>
              <p:cNvSpPr/>
              <p:nvPr/>
            </p:nvSpPr>
            <p:spPr>
              <a:xfrm>
                <a:off x="9008329" y="3177984"/>
                <a:ext cx="2275538" cy="290927"/>
              </a:xfrm>
              <a:prstGeom prst="rect">
                <a:avLst/>
              </a:prstGeom>
              <a:noFill/>
            </p:spPr>
            <p:txBody>
              <a:bodyPr rot="0" spcFirstLastPara="0" vertOverflow="overflow" horzOverflow="overflow" vert="horz" wrap="square" lIns="365760" tIns="0" rIns="0" bIns="0" numCol="1" spcCol="0" rtlCol="0" fromWordArt="0" anchor="t" anchorCtr="0" forceAA="0" compatLnSpc="1">
                <a:prstTxWarp prst="textNoShape">
                  <a:avLst/>
                </a:prstTxWarp>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solidFill>
                      <a:srgbClr val="243A5E"/>
                    </a:solidFill>
                    <a:effectLst/>
                    <a:uLnTx/>
                    <a:uFillTx/>
                    <a:latin typeface="Segoe UI Semibold" panose="020B0702040204020203" pitchFamily="34" charset="0"/>
                    <a:ea typeface="+mn-lt"/>
                    <a:cs typeface="Segoe UI Semibold" panose="020B0702040204020203" pitchFamily="34" charset="0"/>
                  </a:rPr>
                  <a:t>Adopt</a:t>
                </a:r>
              </a:p>
            </p:txBody>
          </p:sp>
          <p:sp>
            <p:nvSpPr>
              <p:cNvPr id="35" name="arrow_3" title="Icon of an arrow pointing down at a line">
                <a:extLst>
                  <a:ext uri="{FF2B5EF4-FFF2-40B4-BE49-F238E27FC236}">
                    <a16:creationId xmlns:a16="http://schemas.microsoft.com/office/drawing/2014/main" id="{FD89ADA1-1811-4B2C-BF47-C823F0F5EAB5}"/>
                  </a:ext>
                </a:extLst>
              </p:cNvPr>
              <p:cNvSpPr>
                <a:spLocks noChangeAspect="1" noEditPoints="1"/>
              </p:cNvSpPr>
              <p:nvPr/>
            </p:nvSpPr>
            <p:spPr bwMode="auto">
              <a:xfrm>
                <a:off x="9297630" y="3140567"/>
                <a:ext cx="212377" cy="365760"/>
              </a:xfrm>
              <a:custGeom>
                <a:avLst/>
                <a:gdLst>
                  <a:gd name="T0" fmla="*/ 144 w 144"/>
                  <a:gd name="T1" fmla="*/ 132 h 248"/>
                  <a:gd name="T2" fmla="*/ 72 w 144"/>
                  <a:gd name="T3" fmla="*/ 203 h 248"/>
                  <a:gd name="T4" fmla="*/ 0 w 144"/>
                  <a:gd name="T5" fmla="*/ 132 h 248"/>
                  <a:gd name="T6" fmla="*/ 72 w 144"/>
                  <a:gd name="T7" fmla="*/ 203 h 248"/>
                  <a:gd name="T8" fmla="*/ 72 w 144"/>
                  <a:gd name="T9" fmla="*/ 0 h 248"/>
                  <a:gd name="T10" fmla="*/ 0 w 144"/>
                  <a:gd name="T11" fmla="*/ 248 h 248"/>
                  <a:gd name="T12" fmla="*/ 144 w 144"/>
                  <a:gd name="T13" fmla="*/ 248 h 248"/>
                </a:gdLst>
                <a:ahLst/>
                <a:cxnLst>
                  <a:cxn ang="0">
                    <a:pos x="T0" y="T1"/>
                  </a:cxn>
                  <a:cxn ang="0">
                    <a:pos x="T2" y="T3"/>
                  </a:cxn>
                  <a:cxn ang="0">
                    <a:pos x="T4" y="T5"/>
                  </a:cxn>
                  <a:cxn ang="0">
                    <a:pos x="T6" y="T7"/>
                  </a:cxn>
                  <a:cxn ang="0">
                    <a:pos x="T8" y="T9"/>
                  </a:cxn>
                  <a:cxn ang="0">
                    <a:pos x="T10" y="T11"/>
                  </a:cxn>
                  <a:cxn ang="0">
                    <a:pos x="T12" y="T13"/>
                  </a:cxn>
                </a:cxnLst>
                <a:rect l="0" t="0" r="r" b="b"/>
                <a:pathLst>
                  <a:path w="144" h="248">
                    <a:moveTo>
                      <a:pt x="144" y="132"/>
                    </a:moveTo>
                    <a:lnTo>
                      <a:pt x="72" y="203"/>
                    </a:lnTo>
                    <a:lnTo>
                      <a:pt x="0" y="132"/>
                    </a:lnTo>
                    <a:moveTo>
                      <a:pt x="72" y="203"/>
                    </a:moveTo>
                    <a:lnTo>
                      <a:pt x="72" y="0"/>
                    </a:lnTo>
                    <a:moveTo>
                      <a:pt x="0" y="248"/>
                    </a:moveTo>
                    <a:lnTo>
                      <a:pt x="144" y="248"/>
                    </a:lnTo>
                  </a:path>
                </a:pathLst>
              </a:custGeom>
              <a:noFill/>
              <a:ln w="15875" cap="sq">
                <a:solidFill>
                  <a:srgbClr val="22222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gradFill>
                    <a:gsLst>
                      <a:gs pos="0">
                        <a:srgbClr val="505050"/>
                      </a:gs>
                      <a:gs pos="100000">
                        <a:srgbClr val="505050"/>
                      </a:gs>
                    </a:gsLst>
                    <a:lin ang="5400000" scaled="1"/>
                  </a:gradFill>
                  <a:effectLst/>
                  <a:uLnTx/>
                  <a:uFillTx/>
                </a:endParaRPr>
              </a:p>
            </p:txBody>
          </p:sp>
        </p:grpSp>
        <p:grpSp>
          <p:nvGrpSpPr>
            <p:cNvPr id="15" name="Group 14" descr="Define Strategy">
              <a:extLst>
                <a:ext uri="{FF2B5EF4-FFF2-40B4-BE49-F238E27FC236}">
                  <a16:creationId xmlns:a16="http://schemas.microsoft.com/office/drawing/2014/main" id="{A884DF40-CC8A-474A-BA69-35E1AB4F76BC}"/>
                </a:ext>
              </a:extLst>
            </p:cNvPr>
            <p:cNvGrpSpPr/>
            <p:nvPr/>
          </p:nvGrpSpPr>
          <p:grpSpPr>
            <a:xfrm>
              <a:off x="6629115" y="312170"/>
              <a:ext cx="1226203" cy="604598"/>
              <a:chOff x="1103923" y="2743198"/>
              <a:chExt cx="2318149" cy="1143000"/>
            </a:xfrm>
          </p:grpSpPr>
          <p:sp>
            <p:nvSpPr>
              <p:cNvPr id="30" name="Rectangle: Rounded Corners 64">
                <a:extLst>
                  <a:ext uri="{FF2B5EF4-FFF2-40B4-BE49-F238E27FC236}">
                    <a16:creationId xmlns:a16="http://schemas.microsoft.com/office/drawing/2014/main" id="{EDB9726D-AE47-48B6-BCB1-B22034CFD993}"/>
                  </a:ext>
                  <a:ext uri="{C183D7F6-B498-43B3-948B-1728B52AA6E4}">
                    <adec:decorative xmlns:adec="http://schemas.microsoft.com/office/drawing/2017/decorative" val="0"/>
                  </a:ext>
                </a:extLst>
              </p:cNvPr>
              <p:cNvSpPr/>
              <p:nvPr/>
            </p:nvSpPr>
            <p:spPr>
              <a:xfrm>
                <a:off x="1122921" y="2743198"/>
                <a:ext cx="2280155" cy="1143000"/>
              </a:xfrm>
              <a:prstGeom prst="roundRect">
                <a:avLst>
                  <a:gd name="adj" fmla="val 2546"/>
                </a:avLst>
              </a:prstGeom>
              <a:solidFill>
                <a:srgbClr val="F0F0F0"/>
              </a:solidFill>
              <a:ln w="25400" cap="flat" cmpd="sng" algn="ctr">
                <a:solidFill>
                  <a:srgbClr val="22222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UTM Avo"/>
                  <a:ea typeface="+mn-ea"/>
                  <a:cs typeface="+mn-cs"/>
                </a:endParaRPr>
              </a:p>
            </p:txBody>
          </p:sp>
          <p:sp>
            <p:nvSpPr>
              <p:cNvPr id="31" name="plan" title="Icon of a circle with an arrow projecting from it between two exes">
                <a:extLst>
                  <a:ext uri="{FF2B5EF4-FFF2-40B4-BE49-F238E27FC236}">
                    <a16:creationId xmlns:a16="http://schemas.microsoft.com/office/drawing/2014/main" id="{2B6B26A0-3E44-45B6-B3F6-EC218782EDE4}"/>
                  </a:ext>
                </a:extLst>
              </p:cNvPr>
              <p:cNvSpPr>
                <a:spLocks noChangeAspect="1" noEditPoints="1"/>
              </p:cNvSpPr>
              <p:nvPr/>
            </p:nvSpPr>
            <p:spPr bwMode="auto">
              <a:xfrm>
                <a:off x="1328629" y="3150033"/>
                <a:ext cx="328039" cy="329329"/>
              </a:xfrm>
              <a:custGeom>
                <a:avLst/>
                <a:gdLst>
                  <a:gd name="T0" fmla="*/ 116 w 352"/>
                  <a:gd name="T1" fmla="*/ 117 h 352"/>
                  <a:gd name="T2" fmla="*/ 0 w 352"/>
                  <a:gd name="T3" fmla="*/ 0 h 352"/>
                  <a:gd name="T4" fmla="*/ 116 w 352"/>
                  <a:gd name="T5" fmla="*/ 0 h 352"/>
                  <a:gd name="T6" fmla="*/ 0 w 352"/>
                  <a:gd name="T7" fmla="*/ 117 h 352"/>
                  <a:gd name="T8" fmla="*/ 352 w 352"/>
                  <a:gd name="T9" fmla="*/ 352 h 352"/>
                  <a:gd name="T10" fmla="*/ 235 w 352"/>
                  <a:gd name="T11" fmla="*/ 236 h 352"/>
                  <a:gd name="T12" fmla="*/ 352 w 352"/>
                  <a:gd name="T13" fmla="*/ 236 h 352"/>
                  <a:gd name="T14" fmla="*/ 235 w 352"/>
                  <a:gd name="T15" fmla="*/ 352 h 352"/>
                  <a:gd name="T16" fmla="*/ 66 w 352"/>
                  <a:gd name="T17" fmla="*/ 218 h 352"/>
                  <a:gd name="T18" fmla="*/ 2 w 352"/>
                  <a:gd name="T19" fmla="*/ 282 h 352"/>
                  <a:gd name="T20" fmla="*/ 66 w 352"/>
                  <a:gd name="T21" fmla="*/ 347 h 352"/>
                  <a:gd name="T22" fmla="*/ 130 w 352"/>
                  <a:gd name="T23" fmla="*/ 282 h 352"/>
                  <a:gd name="T24" fmla="*/ 66 w 352"/>
                  <a:gd name="T25" fmla="*/ 218 h 352"/>
                  <a:gd name="T26" fmla="*/ 113 w 352"/>
                  <a:gd name="T27" fmla="*/ 239 h 352"/>
                  <a:gd name="T28" fmla="*/ 345 w 352"/>
                  <a:gd name="T29" fmla="*/ 8 h 352"/>
                  <a:gd name="T30" fmla="*/ 345 w 352"/>
                  <a:gd name="T31" fmla="*/ 83 h 352"/>
                  <a:gd name="T32" fmla="*/ 345 w 352"/>
                  <a:gd name="T33" fmla="*/ 7 h 352"/>
                  <a:gd name="T34" fmla="*/ 269 w 352"/>
                  <a:gd name="T35" fmla="*/ 7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2" h="352">
                    <a:moveTo>
                      <a:pt x="116" y="117"/>
                    </a:moveTo>
                    <a:cubicBezTo>
                      <a:pt x="0" y="0"/>
                      <a:pt x="0" y="0"/>
                      <a:pt x="0" y="0"/>
                    </a:cubicBezTo>
                    <a:moveTo>
                      <a:pt x="116" y="0"/>
                    </a:moveTo>
                    <a:cubicBezTo>
                      <a:pt x="0" y="117"/>
                      <a:pt x="0" y="117"/>
                      <a:pt x="0" y="117"/>
                    </a:cubicBezTo>
                    <a:moveTo>
                      <a:pt x="352" y="352"/>
                    </a:moveTo>
                    <a:cubicBezTo>
                      <a:pt x="235" y="236"/>
                      <a:pt x="235" y="236"/>
                      <a:pt x="235" y="236"/>
                    </a:cubicBezTo>
                    <a:moveTo>
                      <a:pt x="352" y="236"/>
                    </a:moveTo>
                    <a:cubicBezTo>
                      <a:pt x="235" y="352"/>
                      <a:pt x="235" y="352"/>
                      <a:pt x="235" y="352"/>
                    </a:cubicBezTo>
                    <a:moveTo>
                      <a:pt x="66" y="218"/>
                    </a:moveTo>
                    <a:cubicBezTo>
                      <a:pt x="30" y="218"/>
                      <a:pt x="2" y="247"/>
                      <a:pt x="2" y="282"/>
                    </a:cubicBezTo>
                    <a:cubicBezTo>
                      <a:pt x="2" y="318"/>
                      <a:pt x="30" y="347"/>
                      <a:pt x="66" y="347"/>
                    </a:cubicBezTo>
                    <a:cubicBezTo>
                      <a:pt x="101" y="347"/>
                      <a:pt x="130" y="318"/>
                      <a:pt x="130" y="282"/>
                    </a:cubicBezTo>
                    <a:cubicBezTo>
                      <a:pt x="130" y="247"/>
                      <a:pt x="101" y="218"/>
                      <a:pt x="66" y="218"/>
                    </a:cubicBezTo>
                    <a:close/>
                    <a:moveTo>
                      <a:pt x="113" y="239"/>
                    </a:moveTo>
                    <a:cubicBezTo>
                      <a:pt x="345" y="8"/>
                      <a:pt x="345" y="8"/>
                      <a:pt x="345" y="8"/>
                    </a:cubicBezTo>
                    <a:moveTo>
                      <a:pt x="345" y="83"/>
                    </a:moveTo>
                    <a:cubicBezTo>
                      <a:pt x="345" y="7"/>
                      <a:pt x="345" y="7"/>
                      <a:pt x="345" y="7"/>
                    </a:cubicBezTo>
                    <a:cubicBezTo>
                      <a:pt x="269" y="7"/>
                      <a:pt x="269" y="7"/>
                      <a:pt x="269" y="7"/>
                    </a:cubicBezTo>
                  </a:path>
                </a:pathLst>
              </a:custGeom>
              <a:noFill/>
              <a:ln w="15875" cap="sq">
                <a:solidFill>
                  <a:srgbClr val="22222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gradFill>
                    <a:gsLst>
                      <a:gs pos="0">
                        <a:srgbClr val="505050"/>
                      </a:gs>
                      <a:gs pos="100000">
                        <a:srgbClr val="505050"/>
                      </a:gs>
                    </a:gsLst>
                    <a:lin ang="5400000" scaled="1"/>
                  </a:gradFill>
                  <a:effectLst/>
                  <a:uLnTx/>
                  <a:uFillTx/>
                </a:endParaRPr>
              </a:p>
            </p:txBody>
          </p:sp>
          <p:sp>
            <p:nvSpPr>
              <p:cNvPr id="32" name="TextBox 31">
                <a:extLst>
                  <a:ext uri="{FF2B5EF4-FFF2-40B4-BE49-F238E27FC236}">
                    <a16:creationId xmlns:a16="http://schemas.microsoft.com/office/drawing/2014/main" id="{F98C702E-EF4A-4C0F-8CC8-83AB54C4C5F0}"/>
                  </a:ext>
                </a:extLst>
              </p:cNvPr>
              <p:cNvSpPr txBox="1"/>
              <p:nvPr/>
            </p:nvSpPr>
            <p:spPr>
              <a:xfrm>
                <a:off x="1103923" y="3023771"/>
                <a:ext cx="2318149" cy="581856"/>
              </a:xfrm>
              <a:prstGeom prst="rect">
                <a:avLst/>
              </a:prstGeom>
              <a:noFill/>
            </p:spPr>
            <p:txBody>
              <a:bodyPr rot="0" spcFirstLastPara="0" vertOverflow="overflow" horzOverflow="overflow" vert="horz" wrap="square" lIns="365760" tIns="0" rIns="0" bIns="0" numCol="1" spcCol="0" rtlCol="0" fromWordArt="0" anchor="t" anchorCtr="0" forceAA="0" compatLnSpc="1">
                <a:prstTxWarp prst="textNoShape">
                  <a:avLst/>
                </a:prstTxWarp>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solidFill>
                      <a:srgbClr val="243A5E"/>
                    </a:solidFill>
                    <a:effectLst/>
                    <a:uLnTx/>
                    <a:uFillTx/>
                    <a:latin typeface="Segoe UI Semibold" panose="020B0702040204020203" pitchFamily="34" charset="0"/>
                    <a:ea typeface="+mn-lt"/>
                    <a:cs typeface="Segoe UI Semibold" panose="020B0702040204020203" pitchFamily="34" charset="0"/>
                  </a:rPr>
                  <a:t>Define strategy </a:t>
                </a:r>
              </a:p>
            </p:txBody>
          </p:sp>
        </p:grpSp>
        <p:sp>
          <p:nvSpPr>
            <p:cNvPr id="16" name="Rectangle: Rounded Corners 51">
              <a:extLst>
                <a:ext uri="{FF2B5EF4-FFF2-40B4-BE49-F238E27FC236}">
                  <a16:creationId xmlns:a16="http://schemas.microsoft.com/office/drawing/2014/main" id="{F39A6D97-F5A9-4551-8ADD-A4FCA04966CD}"/>
                </a:ext>
                <a:ext uri="{C183D7F6-B498-43B3-948B-1728B52AA6E4}">
                  <adec:decorative xmlns:adec="http://schemas.microsoft.com/office/drawing/2017/decorative" val="1"/>
                </a:ext>
              </a:extLst>
            </p:cNvPr>
            <p:cNvSpPr/>
            <p:nvPr/>
          </p:nvSpPr>
          <p:spPr>
            <a:xfrm>
              <a:off x="8579702" y="1009713"/>
              <a:ext cx="2680147" cy="604598"/>
            </a:xfrm>
            <a:prstGeom prst="roundRect">
              <a:avLst>
                <a:gd name="adj" fmla="val 2546"/>
              </a:avLst>
            </a:prstGeom>
            <a:noFill/>
            <a:ln w="25400" cap="flat" cmpd="sng" algn="ctr">
              <a:solidFill>
                <a:srgbClr val="22222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UTM Avo"/>
                <a:ea typeface="+mn-ea"/>
                <a:cs typeface="+mn-cs"/>
              </a:endParaRPr>
            </a:p>
          </p:txBody>
        </p:sp>
        <p:grpSp>
          <p:nvGrpSpPr>
            <p:cNvPr id="18" name="Group 17" descr="Manage">
              <a:extLst>
                <a:ext uri="{FF2B5EF4-FFF2-40B4-BE49-F238E27FC236}">
                  <a16:creationId xmlns:a16="http://schemas.microsoft.com/office/drawing/2014/main" id="{90E1DA41-732D-461D-AD59-5427AC8D46AB}"/>
                </a:ext>
              </a:extLst>
            </p:cNvPr>
            <p:cNvGrpSpPr/>
            <p:nvPr/>
          </p:nvGrpSpPr>
          <p:grpSpPr>
            <a:xfrm>
              <a:off x="9954953" y="1093250"/>
              <a:ext cx="1228859" cy="437524"/>
              <a:chOff x="6172864" y="5454930"/>
              <a:chExt cx="2323170" cy="827144"/>
            </a:xfrm>
          </p:grpSpPr>
          <p:sp>
            <p:nvSpPr>
              <p:cNvPr id="27" name="Rectangle: Rounded Corners 61">
                <a:extLst>
                  <a:ext uri="{FF2B5EF4-FFF2-40B4-BE49-F238E27FC236}">
                    <a16:creationId xmlns:a16="http://schemas.microsoft.com/office/drawing/2014/main" id="{6D068F98-1E09-4431-A9E7-2F4D5244E8D4}"/>
                  </a:ext>
                </a:extLst>
              </p:cNvPr>
              <p:cNvSpPr/>
              <p:nvPr/>
            </p:nvSpPr>
            <p:spPr>
              <a:xfrm>
                <a:off x="6194372" y="5454930"/>
                <a:ext cx="2280155" cy="827144"/>
              </a:xfrm>
              <a:prstGeom prst="roundRect">
                <a:avLst>
                  <a:gd name="adj" fmla="val 2546"/>
                </a:avLst>
              </a:prstGeom>
              <a:solidFill>
                <a:srgbClr val="F0F0F0"/>
              </a:solidFill>
              <a:ln w="25400" cap="flat" cmpd="sng" algn="ctr">
                <a:solidFill>
                  <a:srgbClr val="22222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UTM Avo"/>
                  <a:ea typeface="+mn-ea"/>
                  <a:cs typeface="+mn-cs"/>
                </a:endParaRPr>
              </a:p>
            </p:txBody>
          </p:sp>
          <p:sp>
            <p:nvSpPr>
              <p:cNvPr id="28" name="Trackers_EADF_bidi" title="Icon of a clipboard with a checklist on it">
                <a:extLst>
                  <a:ext uri="{FF2B5EF4-FFF2-40B4-BE49-F238E27FC236}">
                    <a16:creationId xmlns:a16="http://schemas.microsoft.com/office/drawing/2014/main" id="{CF9D9844-1632-4AC9-9B13-378E3734DD46}"/>
                  </a:ext>
                </a:extLst>
              </p:cNvPr>
              <p:cNvSpPr>
                <a:spLocks noChangeAspect="1" noEditPoints="1"/>
              </p:cNvSpPr>
              <p:nvPr/>
            </p:nvSpPr>
            <p:spPr bwMode="auto">
              <a:xfrm>
                <a:off x="6414001" y="5688629"/>
                <a:ext cx="263832" cy="359746"/>
              </a:xfrm>
              <a:custGeom>
                <a:avLst/>
                <a:gdLst>
                  <a:gd name="T0" fmla="*/ 1000 w 2750"/>
                  <a:gd name="T1" fmla="*/ 375 h 3750"/>
                  <a:gd name="T2" fmla="*/ 1375 w 2750"/>
                  <a:gd name="T3" fmla="*/ 0 h 3750"/>
                  <a:gd name="T4" fmla="*/ 1750 w 2750"/>
                  <a:gd name="T5" fmla="*/ 375 h 3750"/>
                  <a:gd name="T6" fmla="*/ 1750 w 2750"/>
                  <a:gd name="T7" fmla="*/ 500 h 3750"/>
                  <a:gd name="T8" fmla="*/ 2250 w 2750"/>
                  <a:gd name="T9" fmla="*/ 500 h 3750"/>
                  <a:gd name="T10" fmla="*/ 2250 w 2750"/>
                  <a:gd name="T11" fmla="*/ 1000 h 3750"/>
                  <a:gd name="T12" fmla="*/ 500 w 2750"/>
                  <a:gd name="T13" fmla="*/ 1000 h 3750"/>
                  <a:gd name="T14" fmla="*/ 500 w 2750"/>
                  <a:gd name="T15" fmla="*/ 500 h 3750"/>
                  <a:gd name="T16" fmla="*/ 1000 w 2750"/>
                  <a:gd name="T17" fmla="*/ 500 h 3750"/>
                  <a:gd name="T18" fmla="*/ 1000 w 2750"/>
                  <a:gd name="T19" fmla="*/ 375 h 3750"/>
                  <a:gd name="T20" fmla="*/ 500 w 2750"/>
                  <a:gd name="T21" fmla="*/ 500 h 3750"/>
                  <a:gd name="T22" fmla="*/ 0 w 2750"/>
                  <a:gd name="T23" fmla="*/ 500 h 3750"/>
                  <a:gd name="T24" fmla="*/ 0 w 2750"/>
                  <a:gd name="T25" fmla="*/ 3750 h 3750"/>
                  <a:gd name="T26" fmla="*/ 2750 w 2750"/>
                  <a:gd name="T27" fmla="*/ 3750 h 3750"/>
                  <a:gd name="T28" fmla="*/ 2750 w 2750"/>
                  <a:gd name="T29" fmla="*/ 500 h 3750"/>
                  <a:gd name="T30" fmla="*/ 2250 w 2750"/>
                  <a:gd name="T31" fmla="*/ 500 h 3750"/>
                  <a:gd name="T32" fmla="*/ 500 w 2750"/>
                  <a:gd name="T33" fmla="*/ 1750 h 3750"/>
                  <a:gd name="T34" fmla="*/ 1500 w 2750"/>
                  <a:gd name="T35" fmla="*/ 1750 h 3750"/>
                  <a:gd name="T36" fmla="*/ 1500 w 2750"/>
                  <a:gd name="T37" fmla="*/ 2500 h 3750"/>
                  <a:gd name="T38" fmla="*/ 500 w 2750"/>
                  <a:gd name="T39" fmla="*/ 2500 h 3750"/>
                  <a:gd name="T40" fmla="*/ 1500 w 2750"/>
                  <a:gd name="T41" fmla="*/ 3250 h 3750"/>
                  <a:gd name="T42" fmla="*/ 500 w 2750"/>
                  <a:gd name="T43" fmla="*/ 3250 h 3750"/>
                  <a:gd name="T44" fmla="*/ 1750 w 2750"/>
                  <a:gd name="T45" fmla="*/ 1500 h 3750"/>
                  <a:gd name="T46" fmla="*/ 2000 w 2750"/>
                  <a:gd name="T47" fmla="*/ 1750 h 3750"/>
                  <a:gd name="T48" fmla="*/ 2375 w 2750"/>
                  <a:gd name="T49" fmla="*/ 1375 h 3750"/>
                  <a:gd name="T50" fmla="*/ 1750 w 2750"/>
                  <a:gd name="T51" fmla="*/ 2250 h 3750"/>
                  <a:gd name="T52" fmla="*/ 2000 w 2750"/>
                  <a:gd name="T53" fmla="*/ 2500 h 3750"/>
                  <a:gd name="T54" fmla="*/ 2375 w 2750"/>
                  <a:gd name="T55" fmla="*/ 2125 h 3750"/>
                  <a:gd name="T56" fmla="*/ 1750 w 2750"/>
                  <a:gd name="T57" fmla="*/ 3000 h 3750"/>
                  <a:gd name="T58" fmla="*/ 2000 w 2750"/>
                  <a:gd name="T59" fmla="*/ 3250 h 3750"/>
                  <a:gd name="T60" fmla="*/ 2375 w 2750"/>
                  <a:gd name="T61" fmla="*/ 28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50" h="3750">
                    <a:moveTo>
                      <a:pt x="1000" y="375"/>
                    </a:moveTo>
                    <a:cubicBezTo>
                      <a:pt x="1000" y="168"/>
                      <a:pt x="1168" y="0"/>
                      <a:pt x="1375" y="0"/>
                    </a:cubicBezTo>
                    <a:cubicBezTo>
                      <a:pt x="1582" y="0"/>
                      <a:pt x="1750" y="168"/>
                      <a:pt x="1750" y="375"/>
                    </a:cubicBezTo>
                    <a:cubicBezTo>
                      <a:pt x="1750" y="500"/>
                      <a:pt x="1750" y="500"/>
                      <a:pt x="1750" y="500"/>
                    </a:cubicBezTo>
                    <a:cubicBezTo>
                      <a:pt x="2250" y="500"/>
                      <a:pt x="2250" y="500"/>
                      <a:pt x="2250" y="500"/>
                    </a:cubicBezTo>
                    <a:cubicBezTo>
                      <a:pt x="2250" y="1000"/>
                      <a:pt x="2250" y="1000"/>
                      <a:pt x="2250" y="1000"/>
                    </a:cubicBezTo>
                    <a:cubicBezTo>
                      <a:pt x="500" y="1000"/>
                      <a:pt x="500" y="1000"/>
                      <a:pt x="500" y="1000"/>
                    </a:cubicBezTo>
                    <a:cubicBezTo>
                      <a:pt x="500" y="500"/>
                      <a:pt x="500" y="500"/>
                      <a:pt x="500" y="500"/>
                    </a:cubicBezTo>
                    <a:cubicBezTo>
                      <a:pt x="1000" y="500"/>
                      <a:pt x="1000" y="500"/>
                      <a:pt x="1000" y="500"/>
                    </a:cubicBezTo>
                    <a:lnTo>
                      <a:pt x="1000" y="375"/>
                    </a:lnTo>
                    <a:close/>
                    <a:moveTo>
                      <a:pt x="500" y="500"/>
                    </a:moveTo>
                    <a:cubicBezTo>
                      <a:pt x="0" y="500"/>
                      <a:pt x="0" y="500"/>
                      <a:pt x="0" y="500"/>
                    </a:cubicBezTo>
                    <a:cubicBezTo>
                      <a:pt x="0" y="3750"/>
                      <a:pt x="0" y="3750"/>
                      <a:pt x="0" y="3750"/>
                    </a:cubicBezTo>
                    <a:cubicBezTo>
                      <a:pt x="2750" y="3750"/>
                      <a:pt x="2750" y="3750"/>
                      <a:pt x="2750" y="3750"/>
                    </a:cubicBezTo>
                    <a:cubicBezTo>
                      <a:pt x="2750" y="500"/>
                      <a:pt x="2750" y="500"/>
                      <a:pt x="2750" y="500"/>
                    </a:cubicBezTo>
                    <a:cubicBezTo>
                      <a:pt x="2250" y="500"/>
                      <a:pt x="2250" y="500"/>
                      <a:pt x="2250" y="500"/>
                    </a:cubicBezTo>
                    <a:moveTo>
                      <a:pt x="500" y="1750"/>
                    </a:moveTo>
                    <a:cubicBezTo>
                      <a:pt x="1500" y="1750"/>
                      <a:pt x="1500" y="1750"/>
                      <a:pt x="1500" y="1750"/>
                    </a:cubicBezTo>
                    <a:moveTo>
                      <a:pt x="1500" y="2500"/>
                    </a:moveTo>
                    <a:cubicBezTo>
                      <a:pt x="500" y="2500"/>
                      <a:pt x="500" y="2500"/>
                      <a:pt x="500" y="2500"/>
                    </a:cubicBezTo>
                    <a:moveTo>
                      <a:pt x="1500" y="3250"/>
                    </a:moveTo>
                    <a:cubicBezTo>
                      <a:pt x="500" y="3250"/>
                      <a:pt x="500" y="3250"/>
                      <a:pt x="500" y="3250"/>
                    </a:cubicBezTo>
                    <a:moveTo>
                      <a:pt x="1750" y="1500"/>
                    </a:moveTo>
                    <a:cubicBezTo>
                      <a:pt x="2000" y="1750"/>
                      <a:pt x="2000" y="1750"/>
                      <a:pt x="2000" y="1750"/>
                    </a:cubicBezTo>
                    <a:cubicBezTo>
                      <a:pt x="2375" y="1375"/>
                      <a:pt x="2375" y="1375"/>
                      <a:pt x="2375" y="1375"/>
                    </a:cubicBezTo>
                    <a:moveTo>
                      <a:pt x="1750" y="2250"/>
                    </a:moveTo>
                    <a:cubicBezTo>
                      <a:pt x="2000" y="2500"/>
                      <a:pt x="2000" y="2500"/>
                      <a:pt x="2000" y="2500"/>
                    </a:cubicBezTo>
                    <a:cubicBezTo>
                      <a:pt x="2375" y="2125"/>
                      <a:pt x="2375" y="2125"/>
                      <a:pt x="2375" y="2125"/>
                    </a:cubicBezTo>
                    <a:moveTo>
                      <a:pt x="1750" y="3000"/>
                    </a:moveTo>
                    <a:cubicBezTo>
                      <a:pt x="2000" y="3250"/>
                      <a:pt x="2000" y="3250"/>
                      <a:pt x="2000" y="3250"/>
                    </a:cubicBezTo>
                    <a:cubicBezTo>
                      <a:pt x="2375" y="2875"/>
                      <a:pt x="2375" y="2875"/>
                      <a:pt x="2375" y="2875"/>
                    </a:cubicBezTo>
                  </a:path>
                </a:pathLst>
              </a:custGeom>
              <a:noFill/>
              <a:ln w="15875" cap="flat">
                <a:solidFill>
                  <a:srgbClr val="22222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000000"/>
                  </a:solidFill>
                  <a:effectLst/>
                  <a:uLnTx/>
                  <a:uFillTx/>
                </a:endParaRPr>
              </a:p>
            </p:txBody>
          </p:sp>
          <p:sp>
            <p:nvSpPr>
              <p:cNvPr id="29" name="TextBox 28">
                <a:extLst>
                  <a:ext uri="{FF2B5EF4-FFF2-40B4-BE49-F238E27FC236}">
                    <a16:creationId xmlns:a16="http://schemas.microsoft.com/office/drawing/2014/main" id="{2A2D4452-15F4-43C1-B10C-6D418371735D}"/>
                  </a:ext>
                </a:extLst>
              </p:cNvPr>
              <p:cNvSpPr txBox="1"/>
              <p:nvPr/>
            </p:nvSpPr>
            <p:spPr>
              <a:xfrm>
                <a:off x="6172864" y="5723039"/>
                <a:ext cx="2323170" cy="290927"/>
              </a:xfrm>
              <a:prstGeom prst="rect">
                <a:avLst/>
              </a:prstGeom>
              <a:noFill/>
            </p:spPr>
            <p:txBody>
              <a:bodyPr rot="0" spcFirstLastPara="0" vertOverflow="overflow" horzOverflow="overflow" vert="horz" wrap="square" lIns="365760" tIns="0" rIns="0" bIns="0" numCol="1" spcCol="0" rtlCol="0" fromWordArt="0" anchor="t" anchorCtr="0" forceAA="0" compatLnSpc="1">
                <a:prstTxWarp prst="textNoShape">
                  <a:avLst/>
                </a:prstTxWarp>
                <a:spAutoFit/>
              </a:bodyPr>
              <a:lstStyle>
                <a:defPPr>
                  <a:defRPr lang="en-US"/>
                </a:defPPr>
                <a:lvl1pPr lvl="0" defTabSz="914400">
                  <a:defRPr sz="1000" b="1">
                    <a:solidFill>
                      <a:schemeClr val="accent2"/>
                    </a:solidFill>
                    <a:latin typeface="Segoe UI Semibold" panose="020B0702040204020203" pitchFamily="34" charset="0"/>
                    <a:ea typeface="+mn-lt"/>
                    <a:cs typeface="Segoe UI Semibold" panose="020B0702040204020203" pitchFamily="34" charset="0"/>
                  </a:defRPr>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solidFill>
                      <a:srgbClr val="243A5E"/>
                    </a:solidFill>
                    <a:effectLst/>
                    <a:uLnTx/>
                    <a:uFillTx/>
                    <a:latin typeface="Segoe UI Semibold" panose="020B0702040204020203" pitchFamily="34" charset="0"/>
                    <a:cs typeface="Segoe UI Semibold" panose="020B0702040204020203" pitchFamily="34" charset="0"/>
                  </a:rPr>
                  <a:t>Manage</a:t>
                </a:r>
              </a:p>
            </p:txBody>
          </p:sp>
        </p:grpSp>
        <p:grpSp>
          <p:nvGrpSpPr>
            <p:cNvPr id="19" name="Group 18" descr="Govern">
              <a:extLst>
                <a:ext uri="{FF2B5EF4-FFF2-40B4-BE49-F238E27FC236}">
                  <a16:creationId xmlns:a16="http://schemas.microsoft.com/office/drawing/2014/main" id="{CA8F5117-CF61-47AF-A12D-756F9F2CD23E}"/>
                </a:ext>
              </a:extLst>
            </p:cNvPr>
            <p:cNvGrpSpPr/>
            <p:nvPr/>
          </p:nvGrpSpPr>
          <p:grpSpPr>
            <a:xfrm>
              <a:off x="8655740" y="1093250"/>
              <a:ext cx="1226203" cy="437524"/>
              <a:chOff x="3716688" y="5454930"/>
              <a:chExt cx="2318149" cy="827144"/>
            </a:xfrm>
          </p:grpSpPr>
          <p:sp>
            <p:nvSpPr>
              <p:cNvPr id="24" name="Rectangle: Rounded Corners 58">
                <a:extLst>
                  <a:ext uri="{FF2B5EF4-FFF2-40B4-BE49-F238E27FC236}">
                    <a16:creationId xmlns:a16="http://schemas.microsoft.com/office/drawing/2014/main" id="{290D0387-C654-476C-94C0-71B338092434}"/>
                  </a:ext>
                </a:extLst>
              </p:cNvPr>
              <p:cNvSpPr/>
              <p:nvPr/>
            </p:nvSpPr>
            <p:spPr>
              <a:xfrm>
                <a:off x="3735686" y="5454930"/>
                <a:ext cx="2280155" cy="827144"/>
              </a:xfrm>
              <a:prstGeom prst="roundRect">
                <a:avLst>
                  <a:gd name="adj" fmla="val 2546"/>
                </a:avLst>
              </a:prstGeom>
              <a:solidFill>
                <a:srgbClr val="F0F0F0"/>
              </a:solidFill>
              <a:ln w="25400" cap="flat" cmpd="sng" algn="ctr">
                <a:solidFill>
                  <a:srgbClr val="22222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UTM Avo"/>
                  <a:ea typeface="+mn-ea"/>
                  <a:cs typeface="+mn-cs"/>
                </a:endParaRPr>
              </a:p>
            </p:txBody>
          </p:sp>
          <p:sp>
            <p:nvSpPr>
              <p:cNvPr id="25" name="Org_ECA6" title="Icon of three boxes in a bracket chart">
                <a:extLst>
                  <a:ext uri="{FF2B5EF4-FFF2-40B4-BE49-F238E27FC236}">
                    <a16:creationId xmlns:a16="http://schemas.microsoft.com/office/drawing/2014/main" id="{38B9F281-8FD7-469E-B62A-0A46F2F3240F}"/>
                  </a:ext>
                </a:extLst>
              </p:cNvPr>
              <p:cNvSpPr>
                <a:spLocks noChangeAspect="1" noEditPoints="1"/>
              </p:cNvSpPr>
              <p:nvPr/>
            </p:nvSpPr>
            <p:spPr bwMode="auto">
              <a:xfrm>
                <a:off x="3959885" y="5688629"/>
                <a:ext cx="359570" cy="359746"/>
              </a:xfrm>
              <a:custGeom>
                <a:avLst/>
                <a:gdLst>
                  <a:gd name="T0" fmla="*/ 1177 w 4117"/>
                  <a:gd name="T1" fmla="*/ 4119 h 4119"/>
                  <a:gd name="T2" fmla="*/ 0 w 4117"/>
                  <a:gd name="T3" fmla="*/ 4119 h 4119"/>
                  <a:gd name="T4" fmla="*/ 0 w 4117"/>
                  <a:gd name="T5" fmla="*/ 2942 h 4119"/>
                  <a:gd name="T6" fmla="*/ 1177 w 4117"/>
                  <a:gd name="T7" fmla="*/ 2942 h 4119"/>
                  <a:gd name="T8" fmla="*/ 1177 w 4117"/>
                  <a:gd name="T9" fmla="*/ 4119 h 4119"/>
                  <a:gd name="T10" fmla="*/ 4117 w 4117"/>
                  <a:gd name="T11" fmla="*/ 2942 h 4119"/>
                  <a:gd name="T12" fmla="*/ 2941 w 4117"/>
                  <a:gd name="T13" fmla="*/ 2942 h 4119"/>
                  <a:gd name="T14" fmla="*/ 2941 w 4117"/>
                  <a:gd name="T15" fmla="*/ 4119 h 4119"/>
                  <a:gd name="T16" fmla="*/ 4117 w 4117"/>
                  <a:gd name="T17" fmla="*/ 4119 h 4119"/>
                  <a:gd name="T18" fmla="*/ 4117 w 4117"/>
                  <a:gd name="T19" fmla="*/ 2942 h 4119"/>
                  <a:gd name="T20" fmla="*/ 2647 w 4117"/>
                  <a:gd name="T21" fmla="*/ 0 h 4119"/>
                  <a:gd name="T22" fmla="*/ 1471 w 4117"/>
                  <a:gd name="T23" fmla="*/ 0 h 4119"/>
                  <a:gd name="T24" fmla="*/ 1471 w 4117"/>
                  <a:gd name="T25" fmla="*/ 1177 h 4119"/>
                  <a:gd name="T26" fmla="*/ 2647 w 4117"/>
                  <a:gd name="T27" fmla="*/ 1177 h 4119"/>
                  <a:gd name="T28" fmla="*/ 2647 w 4117"/>
                  <a:gd name="T29" fmla="*/ 0 h 4119"/>
                  <a:gd name="T30" fmla="*/ 2059 w 4117"/>
                  <a:gd name="T31" fmla="*/ 1177 h 4119"/>
                  <a:gd name="T32" fmla="*/ 2059 w 4117"/>
                  <a:gd name="T33" fmla="*/ 2060 h 4119"/>
                  <a:gd name="T34" fmla="*/ 3529 w 4117"/>
                  <a:gd name="T35" fmla="*/ 2942 h 4119"/>
                  <a:gd name="T36" fmla="*/ 3529 w 4117"/>
                  <a:gd name="T37" fmla="*/ 2060 h 4119"/>
                  <a:gd name="T38" fmla="*/ 588 w 4117"/>
                  <a:gd name="T39" fmla="*/ 2060 h 4119"/>
                  <a:gd name="T40" fmla="*/ 588 w 4117"/>
                  <a:gd name="T41" fmla="*/ 2942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17" h="4119">
                    <a:moveTo>
                      <a:pt x="1177" y="4119"/>
                    </a:moveTo>
                    <a:lnTo>
                      <a:pt x="0" y="4119"/>
                    </a:lnTo>
                    <a:lnTo>
                      <a:pt x="0" y="2942"/>
                    </a:lnTo>
                    <a:lnTo>
                      <a:pt x="1177" y="2942"/>
                    </a:lnTo>
                    <a:lnTo>
                      <a:pt x="1177" y="4119"/>
                    </a:lnTo>
                    <a:moveTo>
                      <a:pt x="4117" y="2942"/>
                    </a:moveTo>
                    <a:lnTo>
                      <a:pt x="2941" y="2942"/>
                    </a:lnTo>
                    <a:lnTo>
                      <a:pt x="2941" y="4119"/>
                    </a:lnTo>
                    <a:lnTo>
                      <a:pt x="4117" y="4119"/>
                    </a:lnTo>
                    <a:lnTo>
                      <a:pt x="4117" y="2942"/>
                    </a:lnTo>
                    <a:moveTo>
                      <a:pt x="2647" y="0"/>
                    </a:moveTo>
                    <a:lnTo>
                      <a:pt x="1471" y="0"/>
                    </a:lnTo>
                    <a:lnTo>
                      <a:pt x="1471" y="1177"/>
                    </a:lnTo>
                    <a:lnTo>
                      <a:pt x="2647" y="1177"/>
                    </a:lnTo>
                    <a:lnTo>
                      <a:pt x="2647" y="0"/>
                    </a:lnTo>
                    <a:moveTo>
                      <a:pt x="2059" y="1177"/>
                    </a:moveTo>
                    <a:lnTo>
                      <a:pt x="2059" y="2060"/>
                    </a:lnTo>
                    <a:moveTo>
                      <a:pt x="3529" y="2942"/>
                    </a:moveTo>
                    <a:lnTo>
                      <a:pt x="3529" y="2060"/>
                    </a:lnTo>
                    <a:lnTo>
                      <a:pt x="588" y="2060"/>
                    </a:lnTo>
                    <a:lnTo>
                      <a:pt x="588" y="2942"/>
                    </a:lnTo>
                  </a:path>
                </a:pathLst>
              </a:custGeom>
              <a:noFill/>
              <a:ln w="15875" cap="sq">
                <a:solidFill>
                  <a:srgbClr val="22222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gradFill>
                    <a:gsLst>
                      <a:gs pos="0">
                        <a:srgbClr val="505050"/>
                      </a:gs>
                      <a:gs pos="100000">
                        <a:srgbClr val="505050"/>
                      </a:gs>
                    </a:gsLst>
                    <a:lin ang="5400000" scaled="1"/>
                  </a:gradFill>
                  <a:effectLst/>
                  <a:uLnTx/>
                  <a:uFillTx/>
                </a:endParaRPr>
              </a:p>
            </p:txBody>
          </p:sp>
          <p:sp>
            <p:nvSpPr>
              <p:cNvPr id="26" name="TextBox 25">
                <a:extLst>
                  <a:ext uri="{FF2B5EF4-FFF2-40B4-BE49-F238E27FC236}">
                    <a16:creationId xmlns:a16="http://schemas.microsoft.com/office/drawing/2014/main" id="{19E9DD91-BF4B-40D9-9E85-78BB876B685B}"/>
                  </a:ext>
                </a:extLst>
              </p:cNvPr>
              <p:cNvSpPr txBox="1"/>
              <p:nvPr/>
            </p:nvSpPr>
            <p:spPr>
              <a:xfrm>
                <a:off x="3716688" y="5723039"/>
                <a:ext cx="2318149" cy="290927"/>
              </a:xfrm>
              <a:prstGeom prst="rect">
                <a:avLst/>
              </a:prstGeom>
              <a:noFill/>
            </p:spPr>
            <p:txBody>
              <a:bodyPr rot="0" spcFirstLastPara="0" vertOverflow="overflow" horzOverflow="overflow" vert="horz" wrap="square" lIns="365760" tIns="0" rIns="0" bIns="0" numCol="1" spcCol="0" rtlCol="0" fromWordArt="0" anchor="t" anchorCtr="0" forceAA="0" compatLnSpc="1">
                <a:prstTxWarp prst="textNoShape">
                  <a:avLst/>
                </a:prstTxWarp>
                <a:spAutoFit/>
              </a:bodyPr>
              <a:lstStyle>
                <a:defPPr>
                  <a:defRPr lang="en-US"/>
                </a:defPPr>
                <a:lvl1pPr lvl="0" defTabSz="914400">
                  <a:defRPr sz="1000" b="1">
                    <a:solidFill>
                      <a:schemeClr val="accent2"/>
                    </a:solidFill>
                    <a:latin typeface="Segoe UI Semibold" panose="020B0702040204020203" pitchFamily="34" charset="0"/>
                    <a:ea typeface="+mn-lt"/>
                    <a:cs typeface="Segoe UI Semibold" panose="020B0702040204020203" pitchFamily="34" charset="0"/>
                  </a:defRPr>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solidFill>
                      <a:srgbClr val="243A5E"/>
                    </a:solidFill>
                    <a:effectLst/>
                    <a:uLnTx/>
                    <a:uFillTx/>
                    <a:latin typeface="Segoe UI Semibold" panose="020B0702040204020203" pitchFamily="34" charset="0"/>
                    <a:cs typeface="Segoe UI Semibold" panose="020B0702040204020203" pitchFamily="34" charset="0"/>
                  </a:rPr>
                  <a:t>Govern</a:t>
                </a:r>
              </a:p>
            </p:txBody>
          </p:sp>
        </p:grpSp>
        <p:sp>
          <p:nvSpPr>
            <p:cNvPr id="20" name="Rectangle 19">
              <a:extLst>
                <a:ext uri="{FF2B5EF4-FFF2-40B4-BE49-F238E27FC236}">
                  <a16:creationId xmlns:a16="http://schemas.microsoft.com/office/drawing/2014/main" id="{9C7F51A6-79A4-4A29-984E-F7D5865A522D}"/>
                </a:ext>
                <a:ext uri="{C183D7F6-B498-43B3-948B-1728B52AA6E4}">
                  <adec:decorative xmlns:adec="http://schemas.microsoft.com/office/drawing/2017/decorative" val="1"/>
                </a:ext>
              </a:extLst>
            </p:cNvPr>
            <p:cNvSpPr/>
            <p:nvPr/>
          </p:nvSpPr>
          <p:spPr bwMode="auto">
            <a:xfrm>
              <a:off x="10572147" y="338138"/>
              <a:ext cx="1300766" cy="528637"/>
            </a:xfrm>
            <a:prstGeom prst="rect">
              <a:avLst/>
            </a:prstGeom>
            <a:solidFill>
              <a:srgbClr val="F0F0F0">
                <a:alpha val="75000"/>
              </a:srgb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UTM Avo"/>
                <a:ea typeface="Segoe UI" pitchFamily="34" charset="0"/>
                <a:cs typeface="Segoe UI" pitchFamily="34" charset="0"/>
              </a:endParaRPr>
            </a:p>
          </p:txBody>
        </p:sp>
        <p:sp>
          <p:nvSpPr>
            <p:cNvPr id="21" name="Rectangle 20">
              <a:extLst>
                <a:ext uri="{FF2B5EF4-FFF2-40B4-BE49-F238E27FC236}">
                  <a16:creationId xmlns:a16="http://schemas.microsoft.com/office/drawing/2014/main" id="{11AE4ECE-C64E-49AD-94E1-720D779F7B10}"/>
                </a:ext>
                <a:ext uri="{C183D7F6-B498-43B3-948B-1728B52AA6E4}">
                  <adec:decorative xmlns:adec="http://schemas.microsoft.com/office/drawing/2017/decorative" val="1"/>
                </a:ext>
              </a:extLst>
            </p:cNvPr>
            <p:cNvSpPr/>
            <p:nvPr/>
          </p:nvSpPr>
          <p:spPr bwMode="auto">
            <a:xfrm>
              <a:off x="8512566" y="954007"/>
              <a:ext cx="2833614" cy="737633"/>
            </a:xfrm>
            <a:prstGeom prst="rect">
              <a:avLst/>
            </a:prstGeom>
            <a:solidFill>
              <a:srgbClr val="F0F0F0">
                <a:alpha val="75000"/>
              </a:srgb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UTM Avo"/>
                <a:ea typeface="Segoe UI" pitchFamily="34" charset="0"/>
                <a:cs typeface="Segoe UI" pitchFamily="34" charset="0"/>
              </a:endParaRPr>
            </a:p>
          </p:txBody>
        </p:sp>
        <p:sp>
          <p:nvSpPr>
            <p:cNvPr id="22" name="Rectangle 21">
              <a:extLst>
                <a:ext uri="{FF2B5EF4-FFF2-40B4-BE49-F238E27FC236}">
                  <a16:creationId xmlns:a16="http://schemas.microsoft.com/office/drawing/2014/main" id="{834D53DD-B9C6-49E4-A5F5-E1D8EB1237B8}"/>
                </a:ext>
                <a:ext uri="{C183D7F6-B498-43B3-948B-1728B52AA6E4}">
                  <adec:decorative xmlns:adec="http://schemas.microsoft.com/office/drawing/2017/decorative" val="1"/>
                </a:ext>
              </a:extLst>
            </p:cNvPr>
            <p:cNvSpPr/>
            <p:nvPr/>
          </p:nvSpPr>
          <p:spPr bwMode="auto">
            <a:xfrm>
              <a:off x="6463431" y="238711"/>
              <a:ext cx="1428752" cy="737633"/>
            </a:xfrm>
            <a:prstGeom prst="rect">
              <a:avLst/>
            </a:prstGeom>
            <a:solidFill>
              <a:srgbClr val="F0F0F0">
                <a:alpha val="75000"/>
              </a:srgb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UTM Avo"/>
                <a:ea typeface="Segoe UI" pitchFamily="34" charset="0"/>
                <a:cs typeface="Segoe UI" pitchFamily="34" charset="0"/>
              </a:endParaRPr>
            </a:p>
          </p:txBody>
        </p:sp>
        <p:sp>
          <p:nvSpPr>
            <p:cNvPr id="23" name="Rectangle 22">
              <a:extLst>
                <a:ext uri="{FF2B5EF4-FFF2-40B4-BE49-F238E27FC236}">
                  <a16:creationId xmlns:a16="http://schemas.microsoft.com/office/drawing/2014/main" id="{575C675C-CE28-4037-B74D-35E0E0318979}"/>
                </a:ext>
                <a:ext uri="{C183D7F6-B498-43B3-948B-1728B52AA6E4}">
                  <adec:decorative xmlns:adec="http://schemas.microsoft.com/office/drawing/2017/decorative" val="1"/>
                </a:ext>
              </a:extLst>
            </p:cNvPr>
            <p:cNvSpPr/>
            <p:nvPr/>
          </p:nvSpPr>
          <p:spPr bwMode="auto">
            <a:xfrm>
              <a:off x="7993145" y="338138"/>
              <a:ext cx="1300766" cy="528637"/>
            </a:xfrm>
            <a:prstGeom prst="rect">
              <a:avLst/>
            </a:prstGeom>
            <a:solidFill>
              <a:srgbClr val="F0F0F0">
                <a:alpha val="75000"/>
              </a:srgb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UTM Avo"/>
                <a:ea typeface="Segoe UI" pitchFamily="34" charset="0"/>
                <a:cs typeface="Segoe UI" pitchFamily="34" charset="0"/>
              </a:endParaRPr>
            </a:p>
          </p:txBody>
        </p:sp>
      </p:grpSp>
    </p:spTree>
    <p:extLst>
      <p:ext uri="{BB962C8B-B14F-4D97-AF65-F5344CB8AC3E}">
        <p14:creationId xmlns:p14="http://schemas.microsoft.com/office/powerpoint/2010/main" val="37682794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42" presetClass="path" presetSubtype="0" decel="100000" fill="hold" grpId="1" nodeType="withEffect">
                                  <p:stCondLst>
                                    <p:cond delay="0"/>
                                  </p:stCondLst>
                                  <p:childTnLst>
                                    <p:animMotion origin="layout" path="M 4.16667E-6 0.04491 L 4.16667E-6 1.48148E-6 " pathEditMode="relative" rAng="0" ptsTypes="AA">
                                      <p:cBhvr>
                                        <p:cTn id="9" dur="600" fill="hold"/>
                                        <p:tgtEl>
                                          <p:spTgt spid="4"/>
                                        </p:tgtEl>
                                        <p:attrNameLst>
                                          <p:attrName>ppt_x</p:attrName>
                                          <p:attrName>ppt_y</p:attrName>
                                        </p:attrNameLst>
                                      </p:cBhvr>
                                      <p:rCtr x="0" y="-2245"/>
                                    </p:animMotion>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500"/>
                                        <p:tgtEl>
                                          <p:spTgt spid="5"/>
                                        </p:tgtEl>
                                      </p:cBhvr>
                                    </p:animEffect>
                                  </p:childTnLst>
                                </p:cTn>
                              </p:par>
                              <p:par>
                                <p:cTn id="15" presetID="42" presetClass="path" presetSubtype="0" decel="100000" fill="hold" grpId="1" nodeType="withEffect">
                                  <p:stCondLst>
                                    <p:cond delay="0"/>
                                  </p:stCondLst>
                                  <p:childTnLst>
                                    <p:animMotion origin="layout" path="M -3.125E-6 0.04491 L -3.125E-6 1.48148E-6 " pathEditMode="relative" rAng="0" ptsTypes="AA">
                                      <p:cBhvr>
                                        <p:cTn id="16" dur="600" fill="hold"/>
                                        <p:tgtEl>
                                          <p:spTgt spid="5"/>
                                        </p:tgtEl>
                                        <p:attrNameLst>
                                          <p:attrName>ppt_x</p:attrName>
                                          <p:attrName>ppt_y</p:attrName>
                                        </p:attrNameLst>
                                      </p:cBhvr>
                                      <p:rCtr x="0" y="-2245"/>
                                    </p:animMotion>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par>
                                <p:cTn id="22" presetID="42" presetClass="path" presetSubtype="0" decel="100000" fill="hold" grpId="1" nodeType="withEffect">
                                  <p:stCondLst>
                                    <p:cond delay="0"/>
                                  </p:stCondLst>
                                  <p:childTnLst>
                                    <p:animMotion origin="layout" path="M -1.04167E-6 0.04491 L -1.04167E-6 1.48148E-6 " pathEditMode="relative" rAng="0" ptsTypes="AA">
                                      <p:cBhvr>
                                        <p:cTn id="23" dur="600" fill="hold"/>
                                        <p:tgtEl>
                                          <p:spTgt spid="6"/>
                                        </p:tgtEl>
                                        <p:attrNameLst>
                                          <p:attrName>ppt_x</p:attrName>
                                          <p:attrName>ppt_y</p:attrName>
                                        </p:attrNameLst>
                                      </p:cBhvr>
                                      <p:rCtr x="0" y="-2245"/>
                                    </p:animMotion>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500"/>
                                        <p:tgtEl>
                                          <p:spTgt spid="7"/>
                                        </p:tgtEl>
                                      </p:cBhvr>
                                    </p:animEffect>
                                  </p:childTnLst>
                                </p:cTn>
                              </p:par>
                              <p:par>
                                <p:cTn id="29" presetID="42" presetClass="path" presetSubtype="0" decel="100000" fill="hold" grpId="1" nodeType="withEffect">
                                  <p:stCondLst>
                                    <p:cond delay="0"/>
                                  </p:stCondLst>
                                  <p:childTnLst>
                                    <p:animMotion origin="layout" path="M 1.45833E-6 0.04491 L 1.45833E-6 1.48148E-6 " pathEditMode="relative" rAng="0" ptsTypes="AA">
                                      <p:cBhvr>
                                        <p:cTn id="30" dur="600" fill="hold"/>
                                        <p:tgtEl>
                                          <p:spTgt spid="7"/>
                                        </p:tgtEl>
                                        <p:attrNameLst>
                                          <p:attrName>ppt_x</p:attrName>
                                          <p:attrName>ppt_y</p:attrName>
                                        </p:attrNameLst>
                                      </p:cBhvr>
                                      <p:rCtr x="0" y="-2245"/>
                                    </p:animMotion>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fade">
                                      <p:cBhvr>
                                        <p:cTn id="35" dur="500"/>
                                        <p:tgtEl>
                                          <p:spTgt spid="8"/>
                                        </p:tgtEl>
                                      </p:cBhvr>
                                    </p:animEffect>
                                  </p:childTnLst>
                                </p:cTn>
                              </p:par>
                              <p:par>
                                <p:cTn id="36" presetID="42" presetClass="path" presetSubtype="0" decel="100000" fill="hold" grpId="1" nodeType="withEffect">
                                  <p:stCondLst>
                                    <p:cond delay="0"/>
                                  </p:stCondLst>
                                  <p:childTnLst>
                                    <p:animMotion origin="layout" path="M 3.95833E-6 0.04491 L 3.95833E-6 1.48148E-6 " pathEditMode="relative" rAng="0" ptsTypes="AA">
                                      <p:cBhvr>
                                        <p:cTn id="37" dur="600" fill="hold"/>
                                        <p:tgtEl>
                                          <p:spTgt spid="8"/>
                                        </p:tgtEl>
                                        <p:attrNameLst>
                                          <p:attrName>ppt_x</p:attrName>
                                          <p:attrName>ppt_y</p:attrName>
                                        </p:attrNameLst>
                                      </p:cBhvr>
                                      <p:rCtr x="0" y="-224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animBg="1"/>
      <p:bldP spid="5" grpId="1" animBg="1"/>
      <p:bldP spid="6" grpId="0" animBg="1"/>
      <p:bldP spid="6" grpId="1" animBg="1"/>
      <p:bldP spid="7" grpId="0" animBg="1"/>
      <p:bldP spid="7" grpId="1" animBg="1"/>
      <p:bldP spid="8" grpId="0" animBg="1"/>
      <p:bldP spid="8" grpId="1"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358252" y="134414"/>
            <a:ext cx="11341268" cy="680196"/>
          </a:xfrm>
        </p:spPr>
        <p:txBody>
          <a:bodyPr/>
          <a:lstStyle/>
          <a:p>
            <a:r>
              <a:rPr lang="en-US" sz="3600" b="1" dirty="0">
                <a:solidFill>
                  <a:schemeClr val="accent1">
                    <a:lumMod val="50000"/>
                  </a:schemeClr>
                </a:solidFill>
                <a:latin typeface="Segoe UI" panose="020B0502040204020203" pitchFamily="34" charset="0"/>
                <a:ea typeface="Segoe UI" panose="020B0502040204020203" pitchFamily="34" charset="0"/>
              </a:rPr>
              <a:t>Adopt: Migrate</a:t>
            </a:r>
          </a:p>
        </p:txBody>
      </p:sp>
      <p:sp>
        <p:nvSpPr>
          <p:cNvPr id="4" name="Rectangle 3">
            <a:extLst>
              <a:ext uri="{FF2B5EF4-FFF2-40B4-BE49-F238E27FC236}">
                <a16:creationId xmlns:a16="http://schemas.microsoft.com/office/drawing/2014/main" id="{41EF2F84-F0D2-4A8E-8FDC-F0FB60E869BF}"/>
              </a:ext>
            </a:extLst>
          </p:cNvPr>
          <p:cNvSpPr/>
          <p:nvPr/>
        </p:nvSpPr>
        <p:spPr>
          <a:xfrm>
            <a:off x="588262" y="1169068"/>
            <a:ext cx="6333231" cy="1495794"/>
          </a:xfrm>
          <a:prstGeom prst="rect">
            <a:avLst/>
          </a:prstGeom>
        </p:spPr>
        <p:txBody>
          <a:bodyPr wrap="square" lIns="0">
            <a:spAutoFit/>
          </a:bodyPr>
          <a:lstStyle/>
          <a:p>
            <a:pPr marL="0" marR="0" lvl="0" indent="0" defTabSz="914400" eaLnBrk="1" fontAlgn="auto" latinLnBrk="0" hangingPunct="1">
              <a:lnSpc>
                <a:spcPct val="114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rPr>
              <a:t>Cloud adoption will include workloads which do not warrant significant investments in the creation of new business logic. </a:t>
            </a:r>
            <a:r>
              <a:rPr kumimoji="0" lang="en-US" sz="2000" b="0" i="0" u="none" strike="noStrike" kern="0" cap="none" spc="0" normalizeH="0" baseline="0" noProof="0" dirty="0">
                <a:ln>
                  <a:noFill/>
                </a:ln>
                <a:solidFill>
                  <a:srgbClr val="222222"/>
                </a:solidFill>
                <a:effectLst/>
                <a:uLnTx/>
                <a:uFillTx/>
                <a:latin typeface="Segoe UI" panose="020B0502040204020203" pitchFamily="34" charset="0"/>
                <a:ea typeface="Segoe UI" panose="020B0502040204020203" pitchFamily="34" charset="0"/>
                <a:cs typeface="Segoe UI" panose="020B0502040204020203" pitchFamily="34" charset="0"/>
              </a:rPr>
              <a:t>These workloads are candidates for migration to the cloud</a:t>
            </a:r>
            <a:r>
              <a:rPr kumimoji="0" lang="en-US" sz="2000" b="0" i="0" u="none" strike="noStrike" kern="0" cap="none" spc="0" normalizeH="0" baseline="0" noProof="0" dirty="0">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rPr>
              <a:t>. </a:t>
            </a:r>
          </a:p>
        </p:txBody>
      </p:sp>
      <p:grpSp>
        <p:nvGrpSpPr>
          <p:cNvPr id="5" name="Group 4">
            <a:extLst>
              <a:ext uri="{FF2B5EF4-FFF2-40B4-BE49-F238E27FC236}">
                <a16:creationId xmlns:a16="http://schemas.microsoft.com/office/drawing/2014/main" id="{9667B79D-F56C-4AD3-A54C-4B51159C6934}"/>
              </a:ext>
            </a:extLst>
          </p:cNvPr>
          <p:cNvGrpSpPr/>
          <p:nvPr/>
        </p:nvGrpSpPr>
        <p:grpSpPr>
          <a:xfrm>
            <a:off x="7011914" y="1169068"/>
            <a:ext cx="4698004" cy="1283646"/>
            <a:chOff x="6585515" y="238711"/>
            <a:chExt cx="5317560" cy="1452929"/>
          </a:xfrm>
        </p:grpSpPr>
        <p:sp>
          <p:nvSpPr>
            <p:cNvPr id="6" name="Rectangle: Rounded Corners 39">
              <a:extLst>
                <a:ext uri="{FF2B5EF4-FFF2-40B4-BE49-F238E27FC236}">
                  <a16:creationId xmlns:a16="http://schemas.microsoft.com/office/drawing/2014/main" id="{E86FDBF5-DA88-4AE6-AF1A-6C0C0627C7FD}"/>
                </a:ext>
                <a:ext uri="{C183D7F6-B498-43B3-948B-1728B52AA6E4}">
                  <adec:decorative xmlns:adec="http://schemas.microsoft.com/office/drawing/2017/decorative" val="1"/>
                </a:ext>
              </a:extLst>
            </p:cNvPr>
            <p:cNvSpPr/>
            <p:nvPr/>
          </p:nvSpPr>
          <p:spPr>
            <a:xfrm>
              <a:off x="7936476" y="312171"/>
              <a:ext cx="3966599" cy="604598"/>
            </a:xfrm>
            <a:prstGeom prst="roundRect">
              <a:avLst>
                <a:gd name="adj" fmla="val 2546"/>
              </a:avLst>
            </a:prstGeom>
            <a:noFill/>
            <a:ln w="25400" cap="flat" cmpd="sng" algn="ctr">
              <a:solidFill>
                <a:srgbClr val="22222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UTM Avo"/>
                <a:ea typeface="+mn-ea"/>
                <a:cs typeface="+mn-cs"/>
              </a:endParaRPr>
            </a:p>
          </p:txBody>
        </p:sp>
        <p:grpSp>
          <p:nvGrpSpPr>
            <p:cNvPr id="7" name="Group 6" descr="Ready">
              <a:extLst>
                <a:ext uri="{FF2B5EF4-FFF2-40B4-BE49-F238E27FC236}">
                  <a16:creationId xmlns:a16="http://schemas.microsoft.com/office/drawing/2014/main" id="{EFA0736E-7E7C-458B-974F-38E94F1C6610}"/>
                </a:ext>
              </a:extLst>
            </p:cNvPr>
            <p:cNvGrpSpPr/>
            <p:nvPr/>
          </p:nvGrpSpPr>
          <p:grpSpPr>
            <a:xfrm>
              <a:off x="9310370" y="395708"/>
              <a:ext cx="1228859" cy="437524"/>
              <a:chOff x="6345065" y="2909875"/>
              <a:chExt cx="2323170" cy="827144"/>
            </a:xfrm>
          </p:grpSpPr>
          <p:sp>
            <p:nvSpPr>
              <p:cNvPr id="33" name="Rectangle: Rounded Corners 65">
                <a:extLst>
                  <a:ext uri="{FF2B5EF4-FFF2-40B4-BE49-F238E27FC236}">
                    <a16:creationId xmlns:a16="http://schemas.microsoft.com/office/drawing/2014/main" id="{3E5EE5D4-567B-4A58-A037-A4D948DBFE55}"/>
                  </a:ext>
                </a:extLst>
              </p:cNvPr>
              <p:cNvSpPr/>
              <p:nvPr/>
            </p:nvSpPr>
            <p:spPr>
              <a:xfrm>
                <a:off x="6366573" y="2909875"/>
                <a:ext cx="2280155" cy="827144"/>
              </a:xfrm>
              <a:prstGeom prst="roundRect">
                <a:avLst>
                  <a:gd name="adj" fmla="val 2546"/>
                </a:avLst>
              </a:prstGeom>
              <a:solidFill>
                <a:srgbClr val="F0F0F0"/>
              </a:solidFill>
              <a:ln w="25400" cap="flat" cmpd="sng" algn="ctr">
                <a:solidFill>
                  <a:srgbClr val="22222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UTM Avo"/>
                  <a:ea typeface="+mn-ea"/>
                  <a:cs typeface="+mn-cs"/>
                </a:endParaRPr>
              </a:p>
            </p:txBody>
          </p:sp>
          <p:sp>
            <p:nvSpPr>
              <p:cNvPr id="34" name="TextBox 33">
                <a:extLst>
                  <a:ext uri="{FF2B5EF4-FFF2-40B4-BE49-F238E27FC236}">
                    <a16:creationId xmlns:a16="http://schemas.microsoft.com/office/drawing/2014/main" id="{B7CA1220-6612-4CB3-BBFE-D21CC6CA1DBC}"/>
                  </a:ext>
                </a:extLst>
              </p:cNvPr>
              <p:cNvSpPr txBox="1"/>
              <p:nvPr/>
            </p:nvSpPr>
            <p:spPr>
              <a:xfrm>
                <a:off x="6345065" y="3177984"/>
                <a:ext cx="2323170" cy="290927"/>
              </a:xfrm>
              <a:prstGeom prst="rect">
                <a:avLst/>
              </a:prstGeom>
              <a:noFill/>
            </p:spPr>
            <p:txBody>
              <a:bodyPr rot="0" spcFirstLastPara="0" vertOverflow="overflow" horzOverflow="overflow" vert="horz" wrap="square" lIns="365760" tIns="0" rIns="0" bIns="0" numCol="1" spcCol="0" rtlCol="0" fromWordArt="0" anchor="t" anchorCtr="0" forceAA="0" compatLnSpc="1">
                <a:prstTxWarp prst="textNoShape">
                  <a:avLst/>
                </a:prstTxWarp>
                <a:spAutoFit/>
              </a:bodyPr>
              <a:lstStyle>
                <a:defPPr>
                  <a:defRPr lang="en-US"/>
                </a:defPPr>
                <a:lvl1pPr lvl="0" defTabSz="914400">
                  <a:defRPr sz="1000" b="1">
                    <a:solidFill>
                      <a:schemeClr val="accent2"/>
                    </a:solidFill>
                    <a:latin typeface="Segoe UI Semibold" panose="020B0702040204020203" pitchFamily="34" charset="0"/>
                    <a:ea typeface="+mn-lt"/>
                    <a:cs typeface="Segoe UI Semibold" panose="020B0702040204020203" pitchFamily="34" charset="0"/>
                  </a:defRPr>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solidFill>
                      <a:srgbClr val="243A5E"/>
                    </a:solidFill>
                    <a:effectLst/>
                    <a:uLnTx/>
                    <a:uFillTx/>
                    <a:latin typeface="Segoe UI Semibold" panose="020B0702040204020203" pitchFamily="34" charset="0"/>
                    <a:cs typeface="Segoe UI Semibold" panose="020B0702040204020203" pitchFamily="34" charset="0"/>
                  </a:rPr>
                  <a:t>Ready</a:t>
                </a:r>
              </a:p>
            </p:txBody>
          </p:sp>
          <p:sp>
            <p:nvSpPr>
              <p:cNvPr id="35" name="check 3" title="Icon of a checkmark with a circle around it">
                <a:extLst>
                  <a:ext uri="{FF2B5EF4-FFF2-40B4-BE49-F238E27FC236}">
                    <a16:creationId xmlns:a16="http://schemas.microsoft.com/office/drawing/2014/main" id="{3767756A-E5FD-4A0E-B6A5-EC70A9CA147C}"/>
                  </a:ext>
                </a:extLst>
              </p:cNvPr>
              <p:cNvSpPr>
                <a:spLocks noChangeAspect="1" noEditPoints="1"/>
              </p:cNvSpPr>
              <p:nvPr/>
            </p:nvSpPr>
            <p:spPr bwMode="auto">
              <a:xfrm>
                <a:off x="6574597" y="3140567"/>
                <a:ext cx="367893" cy="365760"/>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15875" cap="sq">
                <a:solidFill>
                  <a:srgbClr val="22222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000000"/>
                  </a:solidFill>
                  <a:effectLst/>
                  <a:uLnTx/>
                  <a:uFillTx/>
                </a:endParaRPr>
              </a:p>
            </p:txBody>
          </p:sp>
        </p:grpSp>
        <p:grpSp>
          <p:nvGrpSpPr>
            <p:cNvPr id="8" name="Group 7" descr="Plan">
              <a:extLst>
                <a:ext uri="{FF2B5EF4-FFF2-40B4-BE49-F238E27FC236}">
                  <a16:creationId xmlns:a16="http://schemas.microsoft.com/office/drawing/2014/main" id="{AB848C6F-FC4A-452D-B3C7-D90B1B6C8F38}"/>
                </a:ext>
              </a:extLst>
            </p:cNvPr>
            <p:cNvGrpSpPr/>
            <p:nvPr/>
          </p:nvGrpSpPr>
          <p:grpSpPr>
            <a:xfrm>
              <a:off x="8011157" y="395708"/>
              <a:ext cx="1226203" cy="437524"/>
              <a:chOff x="3716688" y="2901128"/>
              <a:chExt cx="2318149" cy="827144"/>
            </a:xfrm>
          </p:grpSpPr>
          <p:sp>
            <p:nvSpPr>
              <p:cNvPr id="30" name="Rectangle: Rounded Corners 62">
                <a:extLst>
                  <a:ext uri="{FF2B5EF4-FFF2-40B4-BE49-F238E27FC236}">
                    <a16:creationId xmlns:a16="http://schemas.microsoft.com/office/drawing/2014/main" id="{FB680FFC-CF01-46D9-B186-8611B0E4D7E4}"/>
                  </a:ext>
                </a:extLst>
              </p:cNvPr>
              <p:cNvSpPr/>
              <p:nvPr/>
            </p:nvSpPr>
            <p:spPr>
              <a:xfrm>
                <a:off x="3735686" y="2901128"/>
                <a:ext cx="2280155" cy="827144"/>
              </a:xfrm>
              <a:prstGeom prst="roundRect">
                <a:avLst>
                  <a:gd name="adj" fmla="val 2546"/>
                </a:avLst>
              </a:prstGeom>
              <a:solidFill>
                <a:srgbClr val="F0F0F0"/>
              </a:solidFill>
              <a:ln w="25400" cap="flat" cmpd="sng" algn="ctr">
                <a:solidFill>
                  <a:srgbClr val="22222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UTM Avo"/>
                  <a:ea typeface="+mn-ea"/>
                  <a:cs typeface="+mn-cs"/>
                </a:endParaRPr>
              </a:p>
            </p:txBody>
          </p:sp>
          <p:sp>
            <p:nvSpPr>
              <p:cNvPr id="31" name="TextBox 30">
                <a:extLst>
                  <a:ext uri="{FF2B5EF4-FFF2-40B4-BE49-F238E27FC236}">
                    <a16:creationId xmlns:a16="http://schemas.microsoft.com/office/drawing/2014/main" id="{0E9DA8AE-B16F-4AC7-972E-98B10D18876E}"/>
                  </a:ext>
                </a:extLst>
              </p:cNvPr>
              <p:cNvSpPr txBox="1"/>
              <p:nvPr/>
            </p:nvSpPr>
            <p:spPr>
              <a:xfrm>
                <a:off x="3716688" y="3169237"/>
                <a:ext cx="2318149" cy="290927"/>
              </a:xfrm>
              <a:prstGeom prst="rect">
                <a:avLst/>
              </a:prstGeom>
              <a:noFill/>
            </p:spPr>
            <p:txBody>
              <a:bodyPr rot="0" spcFirstLastPara="0" vertOverflow="overflow" horzOverflow="overflow" vert="horz" wrap="square" lIns="365760" tIns="0" rIns="0" bIns="0" numCol="1" spcCol="0" rtlCol="0" fromWordArt="0" anchor="t" anchorCtr="0" forceAA="0" compatLnSpc="1">
                <a:prstTxWarp prst="textNoShape">
                  <a:avLst/>
                </a:prstTxWarp>
                <a:spAutoFit/>
              </a:bodyPr>
              <a:lstStyle>
                <a:defPPr>
                  <a:defRPr lang="en-US"/>
                </a:defPPr>
                <a:lvl1pPr lvl="0" defTabSz="914400">
                  <a:defRPr sz="1000" b="1">
                    <a:solidFill>
                      <a:schemeClr val="accent2"/>
                    </a:solidFill>
                    <a:latin typeface="Segoe UI Semibold" panose="020B0702040204020203" pitchFamily="34" charset="0"/>
                    <a:ea typeface="+mn-lt"/>
                    <a:cs typeface="Segoe UI Semibold" panose="020B0702040204020203" pitchFamily="34" charset="0"/>
                  </a:defRPr>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solidFill>
                      <a:srgbClr val="243A5E"/>
                    </a:solidFill>
                    <a:effectLst/>
                    <a:uLnTx/>
                    <a:uFillTx/>
                    <a:latin typeface="Segoe UI Semibold" panose="020B0702040204020203" pitchFamily="34" charset="0"/>
                    <a:cs typeface="Segoe UI Semibold" panose="020B0702040204020203" pitchFamily="34" charset="0"/>
                  </a:rPr>
                  <a:t>Plan</a:t>
                </a:r>
              </a:p>
            </p:txBody>
          </p:sp>
          <p:sp>
            <p:nvSpPr>
              <p:cNvPr id="32" name="BulletedList_E8FD" title="Icon of a bulleted list">
                <a:extLst>
                  <a:ext uri="{FF2B5EF4-FFF2-40B4-BE49-F238E27FC236}">
                    <a16:creationId xmlns:a16="http://schemas.microsoft.com/office/drawing/2014/main" id="{7EE6DE89-2A0B-4810-A21A-EAF6F7CBE787}"/>
                  </a:ext>
                </a:extLst>
              </p:cNvPr>
              <p:cNvSpPr>
                <a:spLocks noChangeAspect="1" noEditPoints="1"/>
              </p:cNvSpPr>
              <p:nvPr/>
            </p:nvSpPr>
            <p:spPr bwMode="auto">
              <a:xfrm>
                <a:off x="3937155" y="3186015"/>
                <a:ext cx="363321" cy="257370"/>
              </a:xfrm>
              <a:custGeom>
                <a:avLst/>
                <a:gdLst>
                  <a:gd name="T0" fmla="*/ 1321 w 7040"/>
                  <a:gd name="T1" fmla="*/ 0 h 3963"/>
                  <a:gd name="T2" fmla="*/ 7040 w 7040"/>
                  <a:gd name="T3" fmla="*/ 0 h 3963"/>
                  <a:gd name="T4" fmla="*/ 0 w 7040"/>
                  <a:gd name="T5" fmla="*/ 0 h 3963"/>
                  <a:gd name="T6" fmla="*/ 442 w 7040"/>
                  <a:gd name="T7" fmla="*/ 0 h 3963"/>
                  <a:gd name="T8" fmla="*/ 1321 w 7040"/>
                  <a:gd name="T9" fmla="*/ 1321 h 3963"/>
                  <a:gd name="T10" fmla="*/ 7040 w 7040"/>
                  <a:gd name="T11" fmla="*/ 1321 h 3963"/>
                  <a:gd name="T12" fmla="*/ 0 w 7040"/>
                  <a:gd name="T13" fmla="*/ 1321 h 3963"/>
                  <a:gd name="T14" fmla="*/ 442 w 7040"/>
                  <a:gd name="T15" fmla="*/ 1321 h 3963"/>
                  <a:gd name="T16" fmla="*/ 1321 w 7040"/>
                  <a:gd name="T17" fmla="*/ 2643 h 3963"/>
                  <a:gd name="T18" fmla="*/ 7040 w 7040"/>
                  <a:gd name="T19" fmla="*/ 2643 h 3963"/>
                  <a:gd name="T20" fmla="*/ 0 w 7040"/>
                  <a:gd name="T21" fmla="*/ 2643 h 3963"/>
                  <a:gd name="T22" fmla="*/ 442 w 7040"/>
                  <a:gd name="T23" fmla="*/ 2643 h 3963"/>
                  <a:gd name="T24" fmla="*/ 1321 w 7040"/>
                  <a:gd name="T25" fmla="*/ 3963 h 3963"/>
                  <a:gd name="T26" fmla="*/ 7040 w 7040"/>
                  <a:gd name="T27" fmla="*/ 3963 h 3963"/>
                  <a:gd name="T28" fmla="*/ 0 w 7040"/>
                  <a:gd name="T29" fmla="*/ 3963 h 3963"/>
                  <a:gd name="T30" fmla="*/ 442 w 7040"/>
                  <a:gd name="T31" fmla="*/ 3963 h 3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040" h="3963">
                    <a:moveTo>
                      <a:pt x="1321" y="0"/>
                    </a:moveTo>
                    <a:lnTo>
                      <a:pt x="7040" y="0"/>
                    </a:lnTo>
                    <a:moveTo>
                      <a:pt x="0" y="0"/>
                    </a:moveTo>
                    <a:lnTo>
                      <a:pt x="442" y="0"/>
                    </a:lnTo>
                    <a:moveTo>
                      <a:pt x="1321" y="1321"/>
                    </a:moveTo>
                    <a:lnTo>
                      <a:pt x="7040" y="1321"/>
                    </a:lnTo>
                    <a:moveTo>
                      <a:pt x="0" y="1321"/>
                    </a:moveTo>
                    <a:lnTo>
                      <a:pt x="442" y="1321"/>
                    </a:lnTo>
                    <a:moveTo>
                      <a:pt x="1321" y="2643"/>
                    </a:moveTo>
                    <a:lnTo>
                      <a:pt x="7040" y="2643"/>
                    </a:lnTo>
                    <a:moveTo>
                      <a:pt x="0" y="2643"/>
                    </a:moveTo>
                    <a:lnTo>
                      <a:pt x="442" y="2643"/>
                    </a:lnTo>
                    <a:moveTo>
                      <a:pt x="1321" y="3963"/>
                    </a:moveTo>
                    <a:lnTo>
                      <a:pt x="7040" y="3963"/>
                    </a:lnTo>
                    <a:moveTo>
                      <a:pt x="0" y="3963"/>
                    </a:moveTo>
                    <a:lnTo>
                      <a:pt x="442" y="3963"/>
                    </a:lnTo>
                  </a:path>
                </a:pathLst>
              </a:custGeom>
              <a:noFill/>
              <a:ln w="15875" cap="flat">
                <a:solidFill>
                  <a:srgbClr val="22222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000000"/>
                  </a:solidFill>
                  <a:effectLst/>
                  <a:uLnTx/>
                  <a:uFillTx/>
                </a:endParaRPr>
              </a:p>
            </p:txBody>
          </p:sp>
        </p:grpSp>
        <p:grpSp>
          <p:nvGrpSpPr>
            <p:cNvPr id="9" name="Group 8" descr="Adpot">
              <a:extLst>
                <a:ext uri="{FF2B5EF4-FFF2-40B4-BE49-F238E27FC236}">
                  <a16:creationId xmlns:a16="http://schemas.microsoft.com/office/drawing/2014/main" id="{EBD50539-29FD-4F7E-B1D1-0FC6991735CC}"/>
                </a:ext>
              </a:extLst>
            </p:cNvPr>
            <p:cNvGrpSpPr/>
            <p:nvPr/>
          </p:nvGrpSpPr>
          <p:grpSpPr>
            <a:xfrm>
              <a:off x="10622288" y="395708"/>
              <a:ext cx="1206105" cy="437524"/>
              <a:chOff x="9006021" y="2909875"/>
              <a:chExt cx="2280155" cy="827144"/>
            </a:xfrm>
          </p:grpSpPr>
          <p:sp>
            <p:nvSpPr>
              <p:cNvPr id="27" name="Rectangle: Rounded Corners 59">
                <a:extLst>
                  <a:ext uri="{FF2B5EF4-FFF2-40B4-BE49-F238E27FC236}">
                    <a16:creationId xmlns:a16="http://schemas.microsoft.com/office/drawing/2014/main" id="{3227A6E4-B265-4955-858C-9C8ADFB647A5}"/>
                  </a:ext>
                </a:extLst>
              </p:cNvPr>
              <p:cNvSpPr/>
              <p:nvPr/>
            </p:nvSpPr>
            <p:spPr>
              <a:xfrm>
                <a:off x="9006021" y="2909875"/>
                <a:ext cx="2280155" cy="827144"/>
              </a:xfrm>
              <a:prstGeom prst="roundRect">
                <a:avLst>
                  <a:gd name="adj" fmla="val 2546"/>
                </a:avLst>
              </a:prstGeom>
              <a:solidFill>
                <a:srgbClr val="F0F0F0"/>
              </a:solidFill>
              <a:ln w="25400" cap="flat" cmpd="sng" algn="ctr">
                <a:solidFill>
                  <a:srgbClr val="22222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UTM Avo"/>
                  <a:ea typeface="+mn-ea"/>
                  <a:cs typeface="+mn-cs"/>
                </a:endParaRPr>
              </a:p>
            </p:txBody>
          </p:sp>
          <p:sp>
            <p:nvSpPr>
              <p:cNvPr id="28" name="Rectangle 27">
                <a:extLst>
                  <a:ext uri="{FF2B5EF4-FFF2-40B4-BE49-F238E27FC236}">
                    <a16:creationId xmlns:a16="http://schemas.microsoft.com/office/drawing/2014/main" id="{69F314CA-6F1D-4416-AE4B-1B58691D8751}"/>
                  </a:ext>
                </a:extLst>
              </p:cNvPr>
              <p:cNvSpPr/>
              <p:nvPr/>
            </p:nvSpPr>
            <p:spPr>
              <a:xfrm>
                <a:off x="9008329" y="3177984"/>
                <a:ext cx="2275538" cy="290927"/>
              </a:xfrm>
              <a:prstGeom prst="rect">
                <a:avLst/>
              </a:prstGeom>
              <a:noFill/>
            </p:spPr>
            <p:txBody>
              <a:bodyPr rot="0" spcFirstLastPara="0" vertOverflow="overflow" horzOverflow="overflow" vert="horz" wrap="square" lIns="365760" tIns="0" rIns="0" bIns="0" numCol="1" spcCol="0" rtlCol="0" fromWordArt="0" anchor="t" anchorCtr="0" forceAA="0" compatLnSpc="1">
                <a:prstTxWarp prst="textNoShape">
                  <a:avLst/>
                </a:prstTxWarp>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solidFill>
                      <a:srgbClr val="243A5E"/>
                    </a:solidFill>
                    <a:effectLst/>
                    <a:uLnTx/>
                    <a:uFillTx/>
                    <a:latin typeface="Segoe UI Semibold" panose="020B0702040204020203" pitchFamily="34" charset="0"/>
                    <a:ea typeface="+mn-lt"/>
                    <a:cs typeface="Segoe UI Semibold" panose="020B0702040204020203" pitchFamily="34" charset="0"/>
                  </a:rPr>
                  <a:t>Adopt</a:t>
                </a:r>
              </a:p>
            </p:txBody>
          </p:sp>
          <p:sp>
            <p:nvSpPr>
              <p:cNvPr id="29" name="arrow_3" title="Icon of an arrow pointing down at a line">
                <a:extLst>
                  <a:ext uri="{FF2B5EF4-FFF2-40B4-BE49-F238E27FC236}">
                    <a16:creationId xmlns:a16="http://schemas.microsoft.com/office/drawing/2014/main" id="{4FCBD9C2-EDAD-41AC-949F-30F86FF8049E}"/>
                  </a:ext>
                </a:extLst>
              </p:cNvPr>
              <p:cNvSpPr>
                <a:spLocks noChangeAspect="1" noEditPoints="1"/>
              </p:cNvSpPr>
              <p:nvPr/>
            </p:nvSpPr>
            <p:spPr bwMode="auto">
              <a:xfrm>
                <a:off x="9297630" y="3140567"/>
                <a:ext cx="212377" cy="365760"/>
              </a:xfrm>
              <a:custGeom>
                <a:avLst/>
                <a:gdLst>
                  <a:gd name="T0" fmla="*/ 144 w 144"/>
                  <a:gd name="T1" fmla="*/ 132 h 248"/>
                  <a:gd name="T2" fmla="*/ 72 w 144"/>
                  <a:gd name="T3" fmla="*/ 203 h 248"/>
                  <a:gd name="T4" fmla="*/ 0 w 144"/>
                  <a:gd name="T5" fmla="*/ 132 h 248"/>
                  <a:gd name="T6" fmla="*/ 72 w 144"/>
                  <a:gd name="T7" fmla="*/ 203 h 248"/>
                  <a:gd name="T8" fmla="*/ 72 w 144"/>
                  <a:gd name="T9" fmla="*/ 0 h 248"/>
                  <a:gd name="T10" fmla="*/ 0 w 144"/>
                  <a:gd name="T11" fmla="*/ 248 h 248"/>
                  <a:gd name="T12" fmla="*/ 144 w 144"/>
                  <a:gd name="T13" fmla="*/ 248 h 248"/>
                </a:gdLst>
                <a:ahLst/>
                <a:cxnLst>
                  <a:cxn ang="0">
                    <a:pos x="T0" y="T1"/>
                  </a:cxn>
                  <a:cxn ang="0">
                    <a:pos x="T2" y="T3"/>
                  </a:cxn>
                  <a:cxn ang="0">
                    <a:pos x="T4" y="T5"/>
                  </a:cxn>
                  <a:cxn ang="0">
                    <a:pos x="T6" y="T7"/>
                  </a:cxn>
                  <a:cxn ang="0">
                    <a:pos x="T8" y="T9"/>
                  </a:cxn>
                  <a:cxn ang="0">
                    <a:pos x="T10" y="T11"/>
                  </a:cxn>
                  <a:cxn ang="0">
                    <a:pos x="T12" y="T13"/>
                  </a:cxn>
                </a:cxnLst>
                <a:rect l="0" t="0" r="r" b="b"/>
                <a:pathLst>
                  <a:path w="144" h="248">
                    <a:moveTo>
                      <a:pt x="144" y="132"/>
                    </a:moveTo>
                    <a:lnTo>
                      <a:pt x="72" y="203"/>
                    </a:lnTo>
                    <a:lnTo>
                      <a:pt x="0" y="132"/>
                    </a:lnTo>
                    <a:moveTo>
                      <a:pt x="72" y="203"/>
                    </a:moveTo>
                    <a:lnTo>
                      <a:pt x="72" y="0"/>
                    </a:lnTo>
                    <a:moveTo>
                      <a:pt x="0" y="248"/>
                    </a:moveTo>
                    <a:lnTo>
                      <a:pt x="144" y="248"/>
                    </a:lnTo>
                  </a:path>
                </a:pathLst>
              </a:custGeom>
              <a:noFill/>
              <a:ln w="15875" cap="sq">
                <a:solidFill>
                  <a:srgbClr val="22222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gradFill>
                    <a:gsLst>
                      <a:gs pos="0">
                        <a:srgbClr val="505050"/>
                      </a:gs>
                      <a:gs pos="100000">
                        <a:srgbClr val="505050"/>
                      </a:gs>
                    </a:gsLst>
                    <a:lin ang="5400000" scaled="1"/>
                  </a:gradFill>
                  <a:effectLst/>
                  <a:uLnTx/>
                  <a:uFillTx/>
                </a:endParaRPr>
              </a:p>
            </p:txBody>
          </p:sp>
        </p:grpSp>
        <p:grpSp>
          <p:nvGrpSpPr>
            <p:cNvPr id="10" name="Group 9" descr="Define Strategy">
              <a:extLst>
                <a:ext uri="{FF2B5EF4-FFF2-40B4-BE49-F238E27FC236}">
                  <a16:creationId xmlns:a16="http://schemas.microsoft.com/office/drawing/2014/main" id="{ACCB96C6-A06C-4863-A640-5EF16F6AD0D2}"/>
                </a:ext>
              </a:extLst>
            </p:cNvPr>
            <p:cNvGrpSpPr/>
            <p:nvPr/>
          </p:nvGrpSpPr>
          <p:grpSpPr>
            <a:xfrm>
              <a:off x="6629115" y="312170"/>
              <a:ext cx="1226203" cy="604598"/>
              <a:chOff x="1103923" y="2743198"/>
              <a:chExt cx="2318149" cy="1143000"/>
            </a:xfrm>
          </p:grpSpPr>
          <p:sp>
            <p:nvSpPr>
              <p:cNvPr id="24" name="Rectangle: Rounded Corners 56">
                <a:extLst>
                  <a:ext uri="{FF2B5EF4-FFF2-40B4-BE49-F238E27FC236}">
                    <a16:creationId xmlns:a16="http://schemas.microsoft.com/office/drawing/2014/main" id="{DBF59C11-793C-49E2-853D-FF2E244190D3}"/>
                  </a:ext>
                  <a:ext uri="{C183D7F6-B498-43B3-948B-1728B52AA6E4}">
                    <adec:decorative xmlns:adec="http://schemas.microsoft.com/office/drawing/2017/decorative" val="0"/>
                  </a:ext>
                </a:extLst>
              </p:cNvPr>
              <p:cNvSpPr/>
              <p:nvPr/>
            </p:nvSpPr>
            <p:spPr>
              <a:xfrm>
                <a:off x="1122921" y="2743198"/>
                <a:ext cx="2280155" cy="1143000"/>
              </a:xfrm>
              <a:prstGeom prst="roundRect">
                <a:avLst>
                  <a:gd name="adj" fmla="val 2546"/>
                </a:avLst>
              </a:prstGeom>
              <a:solidFill>
                <a:srgbClr val="F0F0F0"/>
              </a:solidFill>
              <a:ln w="25400" cap="flat" cmpd="sng" algn="ctr">
                <a:solidFill>
                  <a:srgbClr val="22222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UTM Avo"/>
                  <a:ea typeface="+mn-ea"/>
                  <a:cs typeface="+mn-cs"/>
                </a:endParaRPr>
              </a:p>
            </p:txBody>
          </p:sp>
          <p:sp>
            <p:nvSpPr>
              <p:cNvPr id="25" name="plan" title="Icon of a circle with an arrow projecting from it between two exes">
                <a:extLst>
                  <a:ext uri="{FF2B5EF4-FFF2-40B4-BE49-F238E27FC236}">
                    <a16:creationId xmlns:a16="http://schemas.microsoft.com/office/drawing/2014/main" id="{C69A3709-35C9-4D07-9AF6-499FEA160864}"/>
                  </a:ext>
                </a:extLst>
              </p:cNvPr>
              <p:cNvSpPr>
                <a:spLocks noChangeAspect="1" noEditPoints="1"/>
              </p:cNvSpPr>
              <p:nvPr/>
            </p:nvSpPr>
            <p:spPr bwMode="auto">
              <a:xfrm>
                <a:off x="1328629" y="3150033"/>
                <a:ext cx="328039" cy="329329"/>
              </a:xfrm>
              <a:custGeom>
                <a:avLst/>
                <a:gdLst>
                  <a:gd name="T0" fmla="*/ 116 w 352"/>
                  <a:gd name="T1" fmla="*/ 117 h 352"/>
                  <a:gd name="T2" fmla="*/ 0 w 352"/>
                  <a:gd name="T3" fmla="*/ 0 h 352"/>
                  <a:gd name="T4" fmla="*/ 116 w 352"/>
                  <a:gd name="T5" fmla="*/ 0 h 352"/>
                  <a:gd name="T6" fmla="*/ 0 w 352"/>
                  <a:gd name="T7" fmla="*/ 117 h 352"/>
                  <a:gd name="T8" fmla="*/ 352 w 352"/>
                  <a:gd name="T9" fmla="*/ 352 h 352"/>
                  <a:gd name="T10" fmla="*/ 235 w 352"/>
                  <a:gd name="T11" fmla="*/ 236 h 352"/>
                  <a:gd name="T12" fmla="*/ 352 w 352"/>
                  <a:gd name="T13" fmla="*/ 236 h 352"/>
                  <a:gd name="T14" fmla="*/ 235 w 352"/>
                  <a:gd name="T15" fmla="*/ 352 h 352"/>
                  <a:gd name="T16" fmla="*/ 66 w 352"/>
                  <a:gd name="T17" fmla="*/ 218 h 352"/>
                  <a:gd name="T18" fmla="*/ 2 w 352"/>
                  <a:gd name="T19" fmla="*/ 282 h 352"/>
                  <a:gd name="T20" fmla="*/ 66 w 352"/>
                  <a:gd name="T21" fmla="*/ 347 h 352"/>
                  <a:gd name="T22" fmla="*/ 130 w 352"/>
                  <a:gd name="T23" fmla="*/ 282 h 352"/>
                  <a:gd name="T24" fmla="*/ 66 w 352"/>
                  <a:gd name="T25" fmla="*/ 218 h 352"/>
                  <a:gd name="T26" fmla="*/ 113 w 352"/>
                  <a:gd name="T27" fmla="*/ 239 h 352"/>
                  <a:gd name="T28" fmla="*/ 345 w 352"/>
                  <a:gd name="T29" fmla="*/ 8 h 352"/>
                  <a:gd name="T30" fmla="*/ 345 w 352"/>
                  <a:gd name="T31" fmla="*/ 83 h 352"/>
                  <a:gd name="T32" fmla="*/ 345 w 352"/>
                  <a:gd name="T33" fmla="*/ 7 h 352"/>
                  <a:gd name="T34" fmla="*/ 269 w 352"/>
                  <a:gd name="T35" fmla="*/ 7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2" h="352">
                    <a:moveTo>
                      <a:pt x="116" y="117"/>
                    </a:moveTo>
                    <a:cubicBezTo>
                      <a:pt x="0" y="0"/>
                      <a:pt x="0" y="0"/>
                      <a:pt x="0" y="0"/>
                    </a:cubicBezTo>
                    <a:moveTo>
                      <a:pt x="116" y="0"/>
                    </a:moveTo>
                    <a:cubicBezTo>
                      <a:pt x="0" y="117"/>
                      <a:pt x="0" y="117"/>
                      <a:pt x="0" y="117"/>
                    </a:cubicBezTo>
                    <a:moveTo>
                      <a:pt x="352" y="352"/>
                    </a:moveTo>
                    <a:cubicBezTo>
                      <a:pt x="235" y="236"/>
                      <a:pt x="235" y="236"/>
                      <a:pt x="235" y="236"/>
                    </a:cubicBezTo>
                    <a:moveTo>
                      <a:pt x="352" y="236"/>
                    </a:moveTo>
                    <a:cubicBezTo>
                      <a:pt x="235" y="352"/>
                      <a:pt x="235" y="352"/>
                      <a:pt x="235" y="352"/>
                    </a:cubicBezTo>
                    <a:moveTo>
                      <a:pt x="66" y="218"/>
                    </a:moveTo>
                    <a:cubicBezTo>
                      <a:pt x="30" y="218"/>
                      <a:pt x="2" y="247"/>
                      <a:pt x="2" y="282"/>
                    </a:cubicBezTo>
                    <a:cubicBezTo>
                      <a:pt x="2" y="318"/>
                      <a:pt x="30" y="347"/>
                      <a:pt x="66" y="347"/>
                    </a:cubicBezTo>
                    <a:cubicBezTo>
                      <a:pt x="101" y="347"/>
                      <a:pt x="130" y="318"/>
                      <a:pt x="130" y="282"/>
                    </a:cubicBezTo>
                    <a:cubicBezTo>
                      <a:pt x="130" y="247"/>
                      <a:pt x="101" y="218"/>
                      <a:pt x="66" y="218"/>
                    </a:cubicBezTo>
                    <a:close/>
                    <a:moveTo>
                      <a:pt x="113" y="239"/>
                    </a:moveTo>
                    <a:cubicBezTo>
                      <a:pt x="345" y="8"/>
                      <a:pt x="345" y="8"/>
                      <a:pt x="345" y="8"/>
                    </a:cubicBezTo>
                    <a:moveTo>
                      <a:pt x="345" y="83"/>
                    </a:moveTo>
                    <a:cubicBezTo>
                      <a:pt x="345" y="7"/>
                      <a:pt x="345" y="7"/>
                      <a:pt x="345" y="7"/>
                    </a:cubicBezTo>
                    <a:cubicBezTo>
                      <a:pt x="269" y="7"/>
                      <a:pt x="269" y="7"/>
                      <a:pt x="269" y="7"/>
                    </a:cubicBezTo>
                  </a:path>
                </a:pathLst>
              </a:custGeom>
              <a:noFill/>
              <a:ln w="15875" cap="sq">
                <a:solidFill>
                  <a:srgbClr val="22222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gradFill>
                    <a:gsLst>
                      <a:gs pos="0">
                        <a:srgbClr val="505050"/>
                      </a:gs>
                      <a:gs pos="100000">
                        <a:srgbClr val="505050"/>
                      </a:gs>
                    </a:gsLst>
                    <a:lin ang="5400000" scaled="1"/>
                  </a:gradFill>
                  <a:effectLst/>
                  <a:uLnTx/>
                  <a:uFillTx/>
                </a:endParaRPr>
              </a:p>
            </p:txBody>
          </p:sp>
          <p:sp>
            <p:nvSpPr>
              <p:cNvPr id="26" name="TextBox 25">
                <a:extLst>
                  <a:ext uri="{FF2B5EF4-FFF2-40B4-BE49-F238E27FC236}">
                    <a16:creationId xmlns:a16="http://schemas.microsoft.com/office/drawing/2014/main" id="{71A1B3C0-BB58-4ECF-A926-70E1EAD7C3ED}"/>
                  </a:ext>
                </a:extLst>
              </p:cNvPr>
              <p:cNvSpPr txBox="1"/>
              <p:nvPr/>
            </p:nvSpPr>
            <p:spPr>
              <a:xfrm>
                <a:off x="1103923" y="3023771"/>
                <a:ext cx="2318149" cy="581856"/>
              </a:xfrm>
              <a:prstGeom prst="rect">
                <a:avLst/>
              </a:prstGeom>
              <a:noFill/>
            </p:spPr>
            <p:txBody>
              <a:bodyPr rot="0" spcFirstLastPara="0" vertOverflow="overflow" horzOverflow="overflow" vert="horz" wrap="square" lIns="365760" tIns="0" rIns="0" bIns="0" numCol="1" spcCol="0" rtlCol="0" fromWordArt="0" anchor="t" anchorCtr="0" forceAA="0" compatLnSpc="1">
                <a:prstTxWarp prst="textNoShape">
                  <a:avLst/>
                </a:prstTxWarp>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solidFill>
                      <a:srgbClr val="243A5E"/>
                    </a:solidFill>
                    <a:effectLst/>
                    <a:uLnTx/>
                    <a:uFillTx/>
                    <a:latin typeface="Segoe UI Semibold" panose="020B0702040204020203" pitchFamily="34" charset="0"/>
                    <a:ea typeface="+mn-lt"/>
                    <a:cs typeface="Segoe UI Semibold" panose="020B0702040204020203" pitchFamily="34" charset="0"/>
                  </a:rPr>
                  <a:t>Define strategy </a:t>
                </a:r>
              </a:p>
            </p:txBody>
          </p:sp>
        </p:grpSp>
        <p:sp>
          <p:nvSpPr>
            <p:cNvPr id="11" name="Rectangle: Rounded Corners 44">
              <a:extLst>
                <a:ext uri="{FF2B5EF4-FFF2-40B4-BE49-F238E27FC236}">
                  <a16:creationId xmlns:a16="http://schemas.microsoft.com/office/drawing/2014/main" id="{9EDDF57E-0207-4423-BA2E-2299A986B552}"/>
                </a:ext>
                <a:ext uri="{C183D7F6-B498-43B3-948B-1728B52AA6E4}">
                  <adec:decorative xmlns:adec="http://schemas.microsoft.com/office/drawing/2017/decorative" val="1"/>
                </a:ext>
              </a:extLst>
            </p:cNvPr>
            <p:cNvSpPr/>
            <p:nvPr/>
          </p:nvSpPr>
          <p:spPr>
            <a:xfrm>
              <a:off x="8579702" y="1009713"/>
              <a:ext cx="2680147" cy="604598"/>
            </a:xfrm>
            <a:prstGeom prst="roundRect">
              <a:avLst>
                <a:gd name="adj" fmla="val 2546"/>
              </a:avLst>
            </a:prstGeom>
            <a:noFill/>
            <a:ln w="25400" cap="flat" cmpd="sng" algn="ctr">
              <a:solidFill>
                <a:srgbClr val="22222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UTM Avo"/>
                <a:ea typeface="+mn-ea"/>
                <a:cs typeface="+mn-cs"/>
              </a:endParaRPr>
            </a:p>
          </p:txBody>
        </p:sp>
        <p:grpSp>
          <p:nvGrpSpPr>
            <p:cNvPr id="12" name="Group 11" descr="Manage">
              <a:extLst>
                <a:ext uri="{FF2B5EF4-FFF2-40B4-BE49-F238E27FC236}">
                  <a16:creationId xmlns:a16="http://schemas.microsoft.com/office/drawing/2014/main" id="{087A1370-24A4-4BC7-A7D2-5006372872CF}"/>
                </a:ext>
              </a:extLst>
            </p:cNvPr>
            <p:cNvGrpSpPr/>
            <p:nvPr/>
          </p:nvGrpSpPr>
          <p:grpSpPr>
            <a:xfrm>
              <a:off x="9954953" y="1093250"/>
              <a:ext cx="1228859" cy="437524"/>
              <a:chOff x="6172864" y="5454930"/>
              <a:chExt cx="2323170" cy="827144"/>
            </a:xfrm>
          </p:grpSpPr>
          <p:sp>
            <p:nvSpPr>
              <p:cNvPr id="21" name="Rectangle: Rounded Corners 53">
                <a:extLst>
                  <a:ext uri="{FF2B5EF4-FFF2-40B4-BE49-F238E27FC236}">
                    <a16:creationId xmlns:a16="http://schemas.microsoft.com/office/drawing/2014/main" id="{01466DDA-6FE5-4B12-85D3-CF916B5967F6}"/>
                  </a:ext>
                </a:extLst>
              </p:cNvPr>
              <p:cNvSpPr/>
              <p:nvPr/>
            </p:nvSpPr>
            <p:spPr>
              <a:xfrm>
                <a:off x="6194372" y="5454930"/>
                <a:ext cx="2280155" cy="827144"/>
              </a:xfrm>
              <a:prstGeom prst="roundRect">
                <a:avLst>
                  <a:gd name="adj" fmla="val 2546"/>
                </a:avLst>
              </a:prstGeom>
              <a:solidFill>
                <a:srgbClr val="F0F0F0"/>
              </a:solidFill>
              <a:ln w="25400" cap="flat" cmpd="sng" algn="ctr">
                <a:solidFill>
                  <a:srgbClr val="22222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UTM Avo"/>
                  <a:ea typeface="+mn-ea"/>
                  <a:cs typeface="+mn-cs"/>
                </a:endParaRPr>
              </a:p>
            </p:txBody>
          </p:sp>
          <p:sp>
            <p:nvSpPr>
              <p:cNvPr id="22" name="Trackers_EADF_bidi" title="Icon of a clipboard with a checklist on it">
                <a:extLst>
                  <a:ext uri="{FF2B5EF4-FFF2-40B4-BE49-F238E27FC236}">
                    <a16:creationId xmlns:a16="http://schemas.microsoft.com/office/drawing/2014/main" id="{749C06E9-77D3-4E77-9CB0-4729A876C56D}"/>
                  </a:ext>
                </a:extLst>
              </p:cNvPr>
              <p:cNvSpPr>
                <a:spLocks noChangeAspect="1" noEditPoints="1"/>
              </p:cNvSpPr>
              <p:nvPr/>
            </p:nvSpPr>
            <p:spPr bwMode="auto">
              <a:xfrm>
                <a:off x="6414001" y="5688629"/>
                <a:ext cx="263832" cy="359746"/>
              </a:xfrm>
              <a:custGeom>
                <a:avLst/>
                <a:gdLst>
                  <a:gd name="T0" fmla="*/ 1000 w 2750"/>
                  <a:gd name="T1" fmla="*/ 375 h 3750"/>
                  <a:gd name="T2" fmla="*/ 1375 w 2750"/>
                  <a:gd name="T3" fmla="*/ 0 h 3750"/>
                  <a:gd name="T4" fmla="*/ 1750 w 2750"/>
                  <a:gd name="T5" fmla="*/ 375 h 3750"/>
                  <a:gd name="T6" fmla="*/ 1750 w 2750"/>
                  <a:gd name="T7" fmla="*/ 500 h 3750"/>
                  <a:gd name="T8" fmla="*/ 2250 w 2750"/>
                  <a:gd name="T9" fmla="*/ 500 h 3750"/>
                  <a:gd name="T10" fmla="*/ 2250 w 2750"/>
                  <a:gd name="T11" fmla="*/ 1000 h 3750"/>
                  <a:gd name="T12" fmla="*/ 500 w 2750"/>
                  <a:gd name="T13" fmla="*/ 1000 h 3750"/>
                  <a:gd name="T14" fmla="*/ 500 w 2750"/>
                  <a:gd name="T15" fmla="*/ 500 h 3750"/>
                  <a:gd name="T16" fmla="*/ 1000 w 2750"/>
                  <a:gd name="T17" fmla="*/ 500 h 3750"/>
                  <a:gd name="T18" fmla="*/ 1000 w 2750"/>
                  <a:gd name="T19" fmla="*/ 375 h 3750"/>
                  <a:gd name="T20" fmla="*/ 500 w 2750"/>
                  <a:gd name="T21" fmla="*/ 500 h 3750"/>
                  <a:gd name="T22" fmla="*/ 0 w 2750"/>
                  <a:gd name="T23" fmla="*/ 500 h 3750"/>
                  <a:gd name="T24" fmla="*/ 0 w 2750"/>
                  <a:gd name="T25" fmla="*/ 3750 h 3750"/>
                  <a:gd name="T26" fmla="*/ 2750 w 2750"/>
                  <a:gd name="T27" fmla="*/ 3750 h 3750"/>
                  <a:gd name="T28" fmla="*/ 2750 w 2750"/>
                  <a:gd name="T29" fmla="*/ 500 h 3750"/>
                  <a:gd name="T30" fmla="*/ 2250 w 2750"/>
                  <a:gd name="T31" fmla="*/ 500 h 3750"/>
                  <a:gd name="T32" fmla="*/ 500 w 2750"/>
                  <a:gd name="T33" fmla="*/ 1750 h 3750"/>
                  <a:gd name="T34" fmla="*/ 1500 w 2750"/>
                  <a:gd name="T35" fmla="*/ 1750 h 3750"/>
                  <a:gd name="T36" fmla="*/ 1500 w 2750"/>
                  <a:gd name="T37" fmla="*/ 2500 h 3750"/>
                  <a:gd name="T38" fmla="*/ 500 w 2750"/>
                  <a:gd name="T39" fmla="*/ 2500 h 3750"/>
                  <a:gd name="T40" fmla="*/ 1500 w 2750"/>
                  <a:gd name="T41" fmla="*/ 3250 h 3750"/>
                  <a:gd name="T42" fmla="*/ 500 w 2750"/>
                  <a:gd name="T43" fmla="*/ 3250 h 3750"/>
                  <a:gd name="T44" fmla="*/ 1750 w 2750"/>
                  <a:gd name="T45" fmla="*/ 1500 h 3750"/>
                  <a:gd name="T46" fmla="*/ 2000 w 2750"/>
                  <a:gd name="T47" fmla="*/ 1750 h 3750"/>
                  <a:gd name="T48" fmla="*/ 2375 w 2750"/>
                  <a:gd name="T49" fmla="*/ 1375 h 3750"/>
                  <a:gd name="T50" fmla="*/ 1750 w 2750"/>
                  <a:gd name="T51" fmla="*/ 2250 h 3750"/>
                  <a:gd name="T52" fmla="*/ 2000 w 2750"/>
                  <a:gd name="T53" fmla="*/ 2500 h 3750"/>
                  <a:gd name="T54" fmla="*/ 2375 w 2750"/>
                  <a:gd name="T55" fmla="*/ 2125 h 3750"/>
                  <a:gd name="T56" fmla="*/ 1750 w 2750"/>
                  <a:gd name="T57" fmla="*/ 3000 h 3750"/>
                  <a:gd name="T58" fmla="*/ 2000 w 2750"/>
                  <a:gd name="T59" fmla="*/ 3250 h 3750"/>
                  <a:gd name="T60" fmla="*/ 2375 w 2750"/>
                  <a:gd name="T61" fmla="*/ 28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50" h="3750">
                    <a:moveTo>
                      <a:pt x="1000" y="375"/>
                    </a:moveTo>
                    <a:cubicBezTo>
                      <a:pt x="1000" y="168"/>
                      <a:pt x="1168" y="0"/>
                      <a:pt x="1375" y="0"/>
                    </a:cubicBezTo>
                    <a:cubicBezTo>
                      <a:pt x="1582" y="0"/>
                      <a:pt x="1750" y="168"/>
                      <a:pt x="1750" y="375"/>
                    </a:cubicBezTo>
                    <a:cubicBezTo>
                      <a:pt x="1750" y="500"/>
                      <a:pt x="1750" y="500"/>
                      <a:pt x="1750" y="500"/>
                    </a:cubicBezTo>
                    <a:cubicBezTo>
                      <a:pt x="2250" y="500"/>
                      <a:pt x="2250" y="500"/>
                      <a:pt x="2250" y="500"/>
                    </a:cubicBezTo>
                    <a:cubicBezTo>
                      <a:pt x="2250" y="1000"/>
                      <a:pt x="2250" y="1000"/>
                      <a:pt x="2250" y="1000"/>
                    </a:cubicBezTo>
                    <a:cubicBezTo>
                      <a:pt x="500" y="1000"/>
                      <a:pt x="500" y="1000"/>
                      <a:pt x="500" y="1000"/>
                    </a:cubicBezTo>
                    <a:cubicBezTo>
                      <a:pt x="500" y="500"/>
                      <a:pt x="500" y="500"/>
                      <a:pt x="500" y="500"/>
                    </a:cubicBezTo>
                    <a:cubicBezTo>
                      <a:pt x="1000" y="500"/>
                      <a:pt x="1000" y="500"/>
                      <a:pt x="1000" y="500"/>
                    </a:cubicBezTo>
                    <a:lnTo>
                      <a:pt x="1000" y="375"/>
                    </a:lnTo>
                    <a:close/>
                    <a:moveTo>
                      <a:pt x="500" y="500"/>
                    </a:moveTo>
                    <a:cubicBezTo>
                      <a:pt x="0" y="500"/>
                      <a:pt x="0" y="500"/>
                      <a:pt x="0" y="500"/>
                    </a:cubicBezTo>
                    <a:cubicBezTo>
                      <a:pt x="0" y="3750"/>
                      <a:pt x="0" y="3750"/>
                      <a:pt x="0" y="3750"/>
                    </a:cubicBezTo>
                    <a:cubicBezTo>
                      <a:pt x="2750" y="3750"/>
                      <a:pt x="2750" y="3750"/>
                      <a:pt x="2750" y="3750"/>
                    </a:cubicBezTo>
                    <a:cubicBezTo>
                      <a:pt x="2750" y="500"/>
                      <a:pt x="2750" y="500"/>
                      <a:pt x="2750" y="500"/>
                    </a:cubicBezTo>
                    <a:cubicBezTo>
                      <a:pt x="2250" y="500"/>
                      <a:pt x="2250" y="500"/>
                      <a:pt x="2250" y="500"/>
                    </a:cubicBezTo>
                    <a:moveTo>
                      <a:pt x="500" y="1750"/>
                    </a:moveTo>
                    <a:cubicBezTo>
                      <a:pt x="1500" y="1750"/>
                      <a:pt x="1500" y="1750"/>
                      <a:pt x="1500" y="1750"/>
                    </a:cubicBezTo>
                    <a:moveTo>
                      <a:pt x="1500" y="2500"/>
                    </a:moveTo>
                    <a:cubicBezTo>
                      <a:pt x="500" y="2500"/>
                      <a:pt x="500" y="2500"/>
                      <a:pt x="500" y="2500"/>
                    </a:cubicBezTo>
                    <a:moveTo>
                      <a:pt x="1500" y="3250"/>
                    </a:moveTo>
                    <a:cubicBezTo>
                      <a:pt x="500" y="3250"/>
                      <a:pt x="500" y="3250"/>
                      <a:pt x="500" y="3250"/>
                    </a:cubicBezTo>
                    <a:moveTo>
                      <a:pt x="1750" y="1500"/>
                    </a:moveTo>
                    <a:cubicBezTo>
                      <a:pt x="2000" y="1750"/>
                      <a:pt x="2000" y="1750"/>
                      <a:pt x="2000" y="1750"/>
                    </a:cubicBezTo>
                    <a:cubicBezTo>
                      <a:pt x="2375" y="1375"/>
                      <a:pt x="2375" y="1375"/>
                      <a:pt x="2375" y="1375"/>
                    </a:cubicBezTo>
                    <a:moveTo>
                      <a:pt x="1750" y="2250"/>
                    </a:moveTo>
                    <a:cubicBezTo>
                      <a:pt x="2000" y="2500"/>
                      <a:pt x="2000" y="2500"/>
                      <a:pt x="2000" y="2500"/>
                    </a:cubicBezTo>
                    <a:cubicBezTo>
                      <a:pt x="2375" y="2125"/>
                      <a:pt x="2375" y="2125"/>
                      <a:pt x="2375" y="2125"/>
                    </a:cubicBezTo>
                    <a:moveTo>
                      <a:pt x="1750" y="3000"/>
                    </a:moveTo>
                    <a:cubicBezTo>
                      <a:pt x="2000" y="3250"/>
                      <a:pt x="2000" y="3250"/>
                      <a:pt x="2000" y="3250"/>
                    </a:cubicBezTo>
                    <a:cubicBezTo>
                      <a:pt x="2375" y="2875"/>
                      <a:pt x="2375" y="2875"/>
                      <a:pt x="2375" y="2875"/>
                    </a:cubicBezTo>
                  </a:path>
                </a:pathLst>
              </a:custGeom>
              <a:noFill/>
              <a:ln w="15875" cap="flat">
                <a:solidFill>
                  <a:srgbClr val="22222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000000"/>
                  </a:solidFill>
                  <a:effectLst/>
                  <a:uLnTx/>
                  <a:uFillTx/>
                </a:endParaRPr>
              </a:p>
            </p:txBody>
          </p:sp>
          <p:sp>
            <p:nvSpPr>
              <p:cNvPr id="23" name="TextBox 22">
                <a:extLst>
                  <a:ext uri="{FF2B5EF4-FFF2-40B4-BE49-F238E27FC236}">
                    <a16:creationId xmlns:a16="http://schemas.microsoft.com/office/drawing/2014/main" id="{AFABC34A-7B8F-4CBF-9C97-D3BBAF0DAA60}"/>
                  </a:ext>
                </a:extLst>
              </p:cNvPr>
              <p:cNvSpPr txBox="1"/>
              <p:nvPr/>
            </p:nvSpPr>
            <p:spPr>
              <a:xfrm>
                <a:off x="6172864" y="5723039"/>
                <a:ext cx="2323170" cy="290927"/>
              </a:xfrm>
              <a:prstGeom prst="rect">
                <a:avLst/>
              </a:prstGeom>
              <a:noFill/>
            </p:spPr>
            <p:txBody>
              <a:bodyPr rot="0" spcFirstLastPara="0" vertOverflow="overflow" horzOverflow="overflow" vert="horz" wrap="square" lIns="365760" tIns="0" rIns="0" bIns="0" numCol="1" spcCol="0" rtlCol="0" fromWordArt="0" anchor="t" anchorCtr="0" forceAA="0" compatLnSpc="1">
                <a:prstTxWarp prst="textNoShape">
                  <a:avLst/>
                </a:prstTxWarp>
                <a:spAutoFit/>
              </a:bodyPr>
              <a:lstStyle>
                <a:defPPr>
                  <a:defRPr lang="en-US"/>
                </a:defPPr>
                <a:lvl1pPr lvl="0" defTabSz="914400">
                  <a:defRPr sz="1000" b="1">
                    <a:solidFill>
                      <a:schemeClr val="accent2"/>
                    </a:solidFill>
                    <a:latin typeface="Segoe UI Semibold" panose="020B0702040204020203" pitchFamily="34" charset="0"/>
                    <a:ea typeface="+mn-lt"/>
                    <a:cs typeface="Segoe UI Semibold" panose="020B0702040204020203" pitchFamily="34" charset="0"/>
                  </a:defRPr>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solidFill>
                      <a:srgbClr val="243A5E"/>
                    </a:solidFill>
                    <a:effectLst/>
                    <a:uLnTx/>
                    <a:uFillTx/>
                    <a:latin typeface="Segoe UI Semibold" panose="020B0702040204020203" pitchFamily="34" charset="0"/>
                    <a:cs typeface="Segoe UI Semibold" panose="020B0702040204020203" pitchFamily="34" charset="0"/>
                  </a:rPr>
                  <a:t>Manage</a:t>
                </a:r>
              </a:p>
            </p:txBody>
          </p:sp>
        </p:grpSp>
        <p:grpSp>
          <p:nvGrpSpPr>
            <p:cNvPr id="13" name="Group 12" descr="Govern">
              <a:extLst>
                <a:ext uri="{FF2B5EF4-FFF2-40B4-BE49-F238E27FC236}">
                  <a16:creationId xmlns:a16="http://schemas.microsoft.com/office/drawing/2014/main" id="{D70C7CF9-55F7-40C0-8D5D-20B9B00C3C38}"/>
                </a:ext>
              </a:extLst>
            </p:cNvPr>
            <p:cNvGrpSpPr/>
            <p:nvPr/>
          </p:nvGrpSpPr>
          <p:grpSpPr>
            <a:xfrm>
              <a:off x="8655740" y="1093250"/>
              <a:ext cx="1226203" cy="437524"/>
              <a:chOff x="3716688" y="5454930"/>
              <a:chExt cx="2318149" cy="827144"/>
            </a:xfrm>
          </p:grpSpPr>
          <p:sp>
            <p:nvSpPr>
              <p:cNvPr id="18" name="Rectangle: Rounded Corners 50">
                <a:extLst>
                  <a:ext uri="{FF2B5EF4-FFF2-40B4-BE49-F238E27FC236}">
                    <a16:creationId xmlns:a16="http://schemas.microsoft.com/office/drawing/2014/main" id="{1DC3AC71-F92F-46C6-B2BB-7CAA9881F3EC}"/>
                  </a:ext>
                </a:extLst>
              </p:cNvPr>
              <p:cNvSpPr/>
              <p:nvPr/>
            </p:nvSpPr>
            <p:spPr>
              <a:xfrm>
                <a:off x="3735686" y="5454930"/>
                <a:ext cx="2280155" cy="827144"/>
              </a:xfrm>
              <a:prstGeom prst="roundRect">
                <a:avLst>
                  <a:gd name="adj" fmla="val 2546"/>
                </a:avLst>
              </a:prstGeom>
              <a:solidFill>
                <a:srgbClr val="F0F0F0"/>
              </a:solidFill>
              <a:ln w="25400" cap="flat" cmpd="sng" algn="ctr">
                <a:solidFill>
                  <a:srgbClr val="22222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UTM Avo"/>
                  <a:ea typeface="+mn-ea"/>
                  <a:cs typeface="+mn-cs"/>
                </a:endParaRPr>
              </a:p>
            </p:txBody>
          </p:sp>
          <p:sp>
            <p:nvSpPr>
              <p:cNvPr id="19" name="Org_ECA6" title="Icon of three boxes in a bracket chart">
                <a:extLst>
                  <a:ext uri="{FF2B5EF4-FFF2-40B4-BE49-F238E27FC236}">
                    <a16:creationId xmlns:a16="http://schemas.microsoft.com/office/drawing/2014/main" id="{1625A616-871E-4C2A-9AC9-DA4556B25A6A}"/>
                  </a:ext>
                </a:extLst>
              </p:cNvPr>
              <p:cNvSpPr>
                <a:spLocks noChangeAspect="1" noEditPoints="1"/>
              </p:cNvSpPr>
              <p:nvPr/>
            </p:nvSpPr>
            <p:spPr bwMode="auto">
              <a:xfrm>
                <a:off x="3959885" y="5688629"/>
                <a:ext cx="359570" cy="359746"/>
              </a:xfrm>
              <a:custGeom>
                <a:avLst/>
                <a:gdLst>
                  <a:gd name="T0" fmla="*/ 1177 w 4117"/>
                  <a:gd name="T1" fmla="*/ 4119 h 4119"/>
                  <a:gd name="T2" fmla="*/ 0 w 4117"/>
                  <a:gd name="T3" fmla="*/ 4119 h 4119"/>
                  <a:gd name="T4" fmla="*/ 0 w 4117"/>
                  <a:gd name="T5" fmla="*/ 2942 h 4119"/>
                  <a:gd name="T6" fmla="*/ 1177 w 4117"/>
                  <a:gd name="T7" fmla="*/ 2942 h 4119"/>
                  <a:gd name="T8" fmla="*/ 1177 w 4117"/>
                  <a:gd name="T9" fmla="*/ 4119 h 4119"/>
                  <a:gd name="T10" fmla="*/ 4117 w 4117"/>
                  <a:gd name="T11" fmla="*/ 2942 h 4119"/>
                  <a:gd name="T12" fmla="*/ 2941 w 4117"/>
                  <a:gd name="T13" fmla="*/ 2942 h 4119"/>
                  <a:gd name="T14" fmla="*/ 2941 w 4117"/>
                  <a:gd name="T15" fmla="*/ 4119 h 4119"/>
                  <a:gd name="T16" fmla="*/ 4117 w 4117"/>
                  <a:gd name="T17" fmla="*/ 4119 h 4119"/>
                  <a:gd name="T18" fmla="*/ 4117 w 4117"/>
                  <a:gd name="T19" fmla="*/ 2942 h 4119"/>
                  <a:gd name="T20" fmla="*/ 2647 w 4117"/>
                  <a:gd name="T21" fmla="*/ 0 h 4119"/>
                  <a:gd name="T22" fmla="*/ 1471 w 4117"/>
                  <a:gd name="T23" fmla="*/ 0 h 4119"/>
                  <a:gd name="T24" fmla="*/ 1471 w 4117"/>
                  <a:gd name="T25" fmla="*/ 1177 h 4119"/>
                  <a:gd name="T26" fmla="*/ 2647 w 4117"/>
                  <a:gd name="T27" fmla="*/ 1177 h 4119"/>
                  <a:gd name="T28" fmla="*/ 2647 w 4117"/>
                  <a:gd name="T29" fmla="*/ 0 h 4119"/>
                  <a:gd name="T30" fmla="*/ 2059 w 4117"/>
                  <a:gd name="T31" fmla="*/ 1177 h 4119"/>
                  <a:gd name="T32" fmla="*/ 2059 w 4117"/>
                  <a:gd name="T33" fmla="*/ 2060 h 4119"/>
                  <a:gd name="T34" fmla="*/ 3529 w 4117"/>
                  <a:gd name="T35" fmla="*/ 2942 h 4119"/>
                  <a:gd name="T36" fmla="*/ 3529 w 4117"/>
                  <a:gd name="T37" fmla="*/ 2060 h 4119"/>
                  <a:gd name="T38" fmla="*/ 588 w 4117"/>
                  <a:gd name="T39" fmla="*/ 2060 h 4119"/>
                  <a:gd name="T40" fmla="*/ 588 w 4117"/>
                  <a:gd name="T41" fmla="*/ 2942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17" h="4119">
                    <a:moveTo>
                      <a:pt x="1177" y="4119"/>
                    </a:moveTo>
                    <a:lnTo>
                      <a:pt x="0" y="4119"/>
                    </a:lnTo>
                    <a:lnTo>
                      <a:pt x="0" y="2942"/>
                    </a:lnTo>
                    <a:lnTo>
                      <a:pt x="1177" y="2942"/>
                    </a:lnTo>
                    <a:lnTo>
                      <a:pt x="1177" y="4119"/>
                    </a:lnTo>
                    <a:moveTo>
                      <a:pt x="4117" y="2942"/>
                    </a:moveTo>
                    <a:lnTo>
                      <a:pt x="2941" y="2942"/>
                    </a:lnTo>
                    <a:lnTo>
                      <a:pt x="2941" y="4119"/>
                    </a:lnTo>
                    <a:lnTo>
                      <a:pt x="4117" y="4119"/>
                    </a:lnTo>
                    <a:lnTo>
                      <a:pt x="4117" y="2942"/>
                    </a:lnTo>
                    <a:moveTo>
                      <a:pt x="2647" y="0"/>
                    </a:moveTo>
                    <a:lnTo>
                      <a:pt x="1471" y="0"/>
                    </a:lnTo>
                    <a:lnTo>
                      <a:pt x="1471" y="1177"/>
                    </a:lnTo>
                    <a:lnTo>
                      <a:pt x="2647" y="1177"/>
                    </a:lnTo>
                    <a:lnTo>
                      <a:pt x="2647" y="0"/>
                    </a:lnTo>
                    <a:moveTo>
                      <a:pt x="2059" y="1177"/>
                    </a:moveTo>
                    <a:lnTo>
                      <a:pt x="2059" y="2060"/>
                    </a:lnTo>
                    <a:moveTo>
                      <a:pt x="3529" y="2942"/>
                    </a:moveTo>
                    <a:lnTo>
                      <a:pt x="3529" y="2060"/>
                    </a:lnTo>
                    <a:lnTo>
                      <a:pt x="588" y="2060"/>
                    </a:lnTo>
                    <a:lnTo>
                      <a:pt x="588" y="2942"/>
                    </a:lnTo>
                  </a:path>
                </a:pathLst>
              </a:custGeom>
              <a:noFill/>
              <a:ln w="15875" cap="sq">
                <a:solidFill>
                  <a:srgbClr val="22222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gradFill>
                    <a:gsLst>
                      <a:gs pos="0">
                        <a:srgbClr val="505050"/>
                      </a:gs>
                      <a:gs pos="100000">
                        <a:srgbClr val="505050"/>
                      </a:gs>
                    </a:gsLst>
                    <a:lin ang="5400000" scaled="1"/>
                  </a:gradFill>
                  <a:effectLst/>
                  <a:uLnTx/>
                  <a:uFillTx/>
                </a:endParaRPr>
              </a:p>
            </p:txBody>
          </p:sp>
          <p:sp>
            <p:nvSpPr>
              <p:cNvPr id="20" name="TextBox 19">
                <a:extLst>
                  <a:ext uri="{FF2B5EF4-FFF2-40B4-BE49-F238E27FC236}">
                    <a16:creationId xmlns:a16="http://schemas.microsoft.com/office/drawing/2014/main" id="{B5F58964-FE91-4FFA-8A6C-65503EC0B8AE}"/>
                  </a:ext>
                </a:extLst>
              </p:cNvPr>
              <p:cNvSpPr txBox="1"/>
              <p:nvPr/>
            </p:nvSpPr>
            <p:spPr>
              <a:xfrm>
                <a:off x="3716688" y="5723039"/>
                <a:ext cx="2318149" cy="290927"/>
              </a:xfrm>
              <a:prstGeom prst="rect">
                <a:avLst/>
              </a:prstGeom>
              <a:noFill/>
            </p:spPr>
            <p:txBody>
              <a:bodyPr rot="0" spcFirstLastPara="0" vertOverflow="overflow" horzOverflow="overflow" vert="horz" wrap="square" lIns="365760" tIns="0" rIns="0" bIns="0" numCol="1" spcCol="0" rtlCol="0" fromWordArt="0" anchor="t" anchorCtr="0" forceAA="0" compatLnSpc="1">
                <a:prstTxWarp prst="textNoShape">
                  <a:avLst/>
                </a:prstTxWarp>
                <a:spAutoFit/>
              </a:bodyPr>
              <a:lstStyle>
                <a:defPPr>
                  <a:defRPr lang="en-US"/>
                </a:defPPr>
                <a:lvl1pPr lvl="0" defTabSz="914400">
                  <a:defRPr sz="1000" b="1">
                    <a:solidFill>
                      <a:schemeClr val="accent2"/>
                    </a:solidFill>
                    <a:latin typeface="Segoe UI Semibold" panose="020B0702040204020203" pitchFamily="34" charset="0"/>
                    <a:ea typeface="+mn-lt"/>
                    <a:cs typeface="Segoe UI Semibold" panose="020B0702040204020203" pitchFamily="34" charset="0"/>
                  </a:defRPr>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solidFill>
                      <a:srgbClr val="243A5E"/>
                    </a:solidFill>
                    <a:effectLst/>
                    <a:uLnTx/>
                    <a:uFillTx/>
                    <a:latin typeface="Segoe UI Semibold" panose="020B0702040204020203" pitchFamily="34" charset="0"/>
                    <a:cs typeface="Segoe UI Semibold" panose="020B0702040204020203" pitchFamily="34" charset="0"/>
                  </a:rPr>
                  <a:t>Govern</a:t>
                </a:r>
              </a:p>
            </p:txBody>
          </p:sp>
        </p:grpSp>
        <p:sp>
          <p:nvSpPr>
            <p:cNvPr id="14" name="Rectangle 13">
              <a:extLst>
                <a:ext uri="{FF2B5EF4-FFF2-40B4-BE49-F238E27FC236}">
                  <a16:creationId xmlns:a16="http://schemas.microsoft.com/office/drawing/2014/main" id="{F79CB64D-2FE0-49DE-A250-82029291D16E}"/>
                </a:ext>
                <a:ext uri="{C183D7F6-B498-43B3-948B-1728B52AA6E4}">
                  <adec:decorative xmlns:adec="http://schemas.microsoft.com/office/drawing/2017/decorative" val="1"/>
                </a:ext>
              </a:extLst>
            </p:cNvPr>
            <p:cNvSpPr/>
            <p:nvPr/>
          </p:nvSpPr>
          <p:spPr bwMode="auto">
            <a:xfrm>
              <a:off x="7958666" y="338138"/>
              <a:ext cx="2593447" cy="528637"/>
            </a:xfrm>
            <a:prstGeom prst="rect">
              <a:avLst/>
            </a:prstGeom>
            <a:solidFill>
              <a:srgbClr val="F0F0F0">
                <a:alpha val="75000"/>
              </a:srgb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UTM Avo"/>
                <a:ea typeface="Segoe UI" pitchFamily="34" charset="0"/>
                <a:cs typeface="Segoe UI" pitchFamily="34" charset="0"/>
              </a:endParaRPr>
            </a:p>
          </p:txBody>
        </p:sp>
        <p:sp>
          <p:nvSpPr>
            <p:cNvPr id="15" name="Rectangle 14">
              <a:extLst>
                <a:ext uri="{FF2B5EF4-FFF2-40B4-BE49-F238E27FC236}">
                  <a16:creationId xmlns:a16="http://schemas.microsoft.com/office/drawing/2014/main" id="{701A30A1-E7DE-4A41-981C-CC1FFFFE89E1}"/>
                </a:ext>
                <a:ext uri="{C183D7F6-B498-43B3-948B-1728B52AA6E4}">
                  <adec:decorative xmlns:adec="http://schemas.microsoft.com/office/drawing/2017/decorative" val="1"/>
                </a:ext>
              </a:extLst>
            </p:cNvPr>
            <p:cNvSpPr/>
            <p:nvPr/>
          </p:nvSpPr>
          <p:spPr bwMode="auto">
            <a:xfrm>
              <a:off x="8512566" y="954007"/>
              <a:ext cx="2833614" cy="737633"/>
            </a:xfrm>
            <a:prstGeom prst="rect">
              <a:avLst/>
            </a:prstGeom>
            <a:solidFill>
              <a:srgbClr val="F0F0F0">
                <a:alpha val="75000"/>
              </a:srgb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UTM Avo"/>
                <a:ea typeface="Segoe UI" pitchFamily="34" charset="0"/>
                <a:cs typeface="Segoe UI" pitchFamily="34" charset="0"/>
              </a:endParaRPr>
            </a:p>
          </p:txBody>
        </p:sp>
        <p:sp>
          <p:nvSpPr>
            <p:cNvPr id="16" name="Rectangle 15">
              <a:extLst>
                <a:ext uri="{FF2B5EF4-FFF2-40B4-BE49-F238E27FC236}">
                  <a16:creationId xmlns:a16="http://schemas.microsoft.com/office/drawing/2014/main" id="{182B98F2-DCB3-4B6C-B49F-AF26803F4596}"/>
                </a:ext>
                <a:ext uri="{C183D7F6-B498-43B3-948B-1728B52AA6E4}">
                  <adec:decorative xmlns:adec="http://schemas.microsoft.com/office/drawing/2017/decorative" val="1"/>
                </a:ext>
              </a:extLst>
            </p:cNvPr>
            <p:cNvSpPr/>
            <p:nvPr/>
          </p:nvSpPr>
          <p:spPr bwMode="auto">
            <a:xfrm>
              <a:off x="6585515" y="238711"/>
              <a:ext cx="1306668" cy="737633"/>
            </a:xfrm>
            <a:prstGeom prst="rect">
              <a:avLst/>
            </a:prstGeom>
            <a:solidFill>
              <a:srgbClr val="F0F0F0">
                <a:alpha val="75000"/>
              </a:srgb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UTM Avo"/>
                <a:ea typeface="Segoe UI" pitchFamily="34" charset="0"/>
                <a:cs typeface="Segoe UI" pitchFamily="34" charset="0"/>
              </a:endParaRPr>
            </a:p>
          </p:txBody>
        </p:sp>
      </p:grpSp>
      <p:sp>
        <p:nvSpPr>
          <p:cNvPr id="36" name="Freeform: Shape 68">
            <a:extLst>
              <a:ext uri="{FF2B5EF4-FFF2-40B4-BE49-F238E27FC236}">
                <a16:creationId xmlns:a16="http://schemas.microsoft.com/office/drawing/2014/main" id="{4193BC84-09A0-42EA-8984-FD1A61E03D3F}"/>
              </a:ext>
            </a:extLst>
          </p:cNvPr>
          <p:cNvSpPr/>
          <p:nvPr/>
        </p:nvSpPr>
        <p:spPr>
          <a:xfrm>
            <a:off x="478862" y="2723868"/>
            <a:ext cx="2527956" cy="3909321"/>
          </a:xfrm>
          <a:custGeom>
            <a:avLst/>
            <a:gdLst>
              <a:gd name="connsiteX0" fmla="*/ 0 w 2527956"/>
              <a:gd name="connsiteY0" fmla="*/ 0 h 3140279"/>
              <a:gd name="connsiteX1" fmla="*/ 2527956 w 2527956"/>
              <a:gd name="connsiteY1" fmla="*/ 0 h 3140279"/>
              <a:gd name="connsiteX2" fmla="*/ 2527956 w 2527956"/>
              <a:gd name="connsiteY2" fmla="*/ 3140279 h 3140279"/>
              <a:gd name="connsiteX3" fmla="*/ 0 w 2527956"/>
              <a:gd name="connsiteY3" fmla="*/ 3140279 h 3140279"/>
              <a:gd name="connsiteX4" fmla="*/ 0 w 2527956"/>
              <a:gd name="connsiteY4" fmla="*/ 0 h 3140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7956" h="3140279">
                <a:moveTo>
                  <a:pt x="0" y="0"/>
                </a:moveTo>
                <a:lnTo>
                  <a:pt x="2527956" y="0"/>
                </a:lnTo>
                <a:lnTo>
                  <a:pt x="2527956" y="3140279"/>
                </a:lnTo>
                <a:lnTo>
                  <a:pt x="0" y="3140279"/>
                </a:lnTo>
                <a:lnTo>
                  <a:pt x="0" y="0"/>
                </a:lnTo>
                <a:close/>
              </a:path>
            </a:pathLst>
          </a:custGeom>
          <a:solidFill>
            <a:srgbClr val="2A317D">
              <a:alpha val="90000"/>
            </a:srgbClr>
          </a:solidFill>
          <a:ln w="12700" cap="flat" cmpd="sng" algn="ctr">
            <a:noFill/>
            <a:prstDash val="solid"/>
            <a:miter lim="800000"/>
          </a:ln>
          <a:effectLst>
            <a:outerShdw blurRad="50800" dist="38100" dir="2700000" algn="tl" rotWithShape="0">
              <a:prstClr val="black">
                <a:alpha val="30000"/>
              </a:prstClr>
            </a:outerShdw>
          </a:effectLst>
        </p:spPr>
        <p:txBody>
          <a:bodyPr spcFirstLastPara="0" vert="horz" wrap="square" lIns="182880" tIns="182880" rIns="91440" bIns="0" numCol="1" spcCol="1270" anchor="t" anchorCtr="0">
            <a:noAutofit/>
          </a:bodyPr>
          <a:lstStyle/>
          <a:p>
            <a:pPr marL="0" marR="0" lvl="0" indent="0" defTabSz="1155700" eaLnBrk="1" fontAlgn="auto" latinLnBrk="0" hangingPunct="1">
              <a:lnSpc>
                <a:spcPct val="90000"/>
              </a:lnSpc>
              <a:spcBef>
                <a:spcPct val="0"/>
              </a:spcBef>
              <a:spcAft>
                <a:spcPct val="3500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rPr>
              <a:t>Assess</a:t>
            </a:r>
            <a:br>
              <a:rPr kumimoji="0" lang="en-US" sz="18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rPr>
            </a:br>
            <a:endParaRPr kumimoji="0" lang="en-US" sz="18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endParaRPr>
          </a:p>
          <a:p>
            <a:pPr marL="171450" marR="0" lvl="1" indent="-171450" defTabSz="66675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rPr>
              <a:t>Evaluate assets and establish a plan</a:t>
            </a:r>
          </a:p>
          <a:p>
            <a:pPr marL="171450" marR="0" lvl="1" indent="-171450" defTabSz="66675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rPr>
              <a:t>Validate pre-requisites: landing zone, skilling</a:t>
            </a:r>
          </a:p>
          <a:p>
            <a:pPr marL="171450" marR="0" lvl="1" indent="-171450" defTabSz="66675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rPr>
              <a:t>Drivers: reducing capex, freeing up DC</a:t>
            </a:r>
          </a:p>
          <a:p>
            <a:pPr marL="171450" marR="0" lvl="1" indent="-171450" defTabSz="66675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rPr>
              <a:t>Quantitative factors: VMs, networking, compatibility</a:t>
            </a:r>
          </a:p>
          <a:p>
            <a:pPr marL="171450" marR="0" lvl="1" indent="-171450" defTabSz="66675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rPr>
              <a:t>Qualitative factors: process dependencies, critical business events</a:t>
            </a:r>
          </a:p>
        </p:txBody>
      </p:sp>
      <p:sp>
        <p:nvSpPr>
          <p:cNvPr id="37" name="Freeform: Shape 69">
            <a:extLst>
              <a:ext uri="{FF2B5EF4-FFF2-40B4-BE49-F238E27FC236}">
                <a16:creationId xmlns:a16="http://schemas.microsoft.com/office/drawing/2014/main" id="{4A9134B4-28D0-4866-A5F7-0B2AFE17EA68}"/>
              </a:ext>
            </a:extLst>
          </p:cNvPr>
          <p:cNvSpPr/>
          <p:nvPr/>
        </p:nvSpPr>
        <p:spPr>
          <a:xfrm>
            <a:off x="3360732" y="2723868"/>
            <a:ext cx="2527956" cy="3909321"/>
          </a:xfrm>
          <a:custGeom>
            <a:avLst/>
            <a:gdLst>
              <a:gd name="connsiteX0" fmla="*/ 0 w 2527956"/>
              <a:gd name="connsiteY0" fmla="*/ 0 h 3140279"/>
              <a:gd name="connsiteX1" fmla="*/ 2527956 w 2527956"/>
              <a:gd name="connsiteY1" fmla="*/ 0 h 3140279"/>
              <a:gd name="connsiteX2" fmla="*/ 2527956 w 2527956"/>
              <a:gd name="connsiteY2" fmla="*/ 3140279 h 3140279"/>
              <a:gd name="connsiteX3" fmla="*/ 0 w 2527956"/>
              <a:gd name="connsiteY3" fmla="*/ 3140279 h 3140279"/>
              <a:gd name="connsiteX4" fmla="*/ 0 w 2527956"/>
              <a:gd name="connsiteY4" fmla="*/ 0 h 3140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7956" h="3140279">
                <a:moveTo>
                  <a:pt x="0" y="0"/>
                </a:moveTo>
                <a:lnTo>
                  <a:pt x="2527956" y="0"/>
                </a:lnTo>
                <a:lnTo>
                  <a:pt x="2527956" y="3140279"/>
                </a:lnTo>
                <a:lnTo>
                  <a:pt x="0" y="3140279"/>
                </a:lnTo>
                <a:lnTo>
                  <a:pt x="0" y="0"/>
                </a:lnTo>
                <a:close/>
              </a:path>
            </a:pathLst>
          </a:custGeom>
          <a:solidFill>
            <a:srgbClr val="2A317D">
              <a:alpha val="90000"/>
            </a:srgbClr>
          </a:solidFill>
          <a:ln w="12700" cap="flat" cmpd="sng" algn="ctr">
            <a:noFill/>
            <a:prstDash val="solid"/>
            <a:miter lim="800000"/>
          </a:ln>
          <a:effectLst>
            <a:outerShdw blurRad="50800" dist="38100" dir="2700000" algn="tl" rotWithShape="0">
              <a:prstClr val="black">
                <a:alpha val="30000"/>
              </a:prstClr>
            </a:outerShdw>
          </a:effectLst>
        </p:spPr>
        <p:txBody>
          <a:bodyPr spcFirstLastPara="0" vert="horz" wrap="square" lIns="182880" tIns="182880" rIns="91440" bIns="0" numCol="1" spcCol="1270" anchor="t" anchorCtr="0">
            <a:noAutofit/>
          </a:bodyPr>
          <a:lstStyle/>
          <a:p>
            <a:pPr marL="0" marR="0" lvl="1" indent="0" defTabSz="1155700" eaLnBrk="1" fontAlgn="auto" latinLnBrk="0" hangingPunct="1">
              <a:lnSpc>
                <a:spcPct val="90000"/>
              </a:lnSpc>
              <a:spcBef>
                <a:spcPct val="0"/>
              </a:spcBef>
              <a:spcAft>
                <a:spcPct val="3500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rPr>
              <a:t>Migrate: rehost</a:t>
            </a:r>
            <a:br>
              <a:rPr kumimoji="0" lang="en-US" sz="18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rPr>
            </a:br>
            <a:endParaRPr kumimoji="0" lang="en-US" sz="18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endParaRPr>
          </a:p>
          <a:p>
            <a:pPr marL="171450" marR="0" lvl="1" indent="-171450" defTabSz="66675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rPr>
              <a:t>Replicate (lift and shift)</a:t>
            </a:r>
            <a:br>
              <a:rPr kumimoji="0" lang="en-US" sz="14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rPr>
            </a:br>
            <a:r>
              <a:rPr kumimoji="0" lang="en-US" sz="14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rPr>
              <a:t>on-prem functionality using cloud native technology</a:t>
            </a:r>
          </a:p>
          <a:p>
            <a:pPr marL="171450" marR="0" lvl="1" indent="-171450" defTabSz="66675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rPr>
              <a:t>Leverage Azure</a:t>
            </a:r>
            <a:br>
              <a:rPr kumimoji="0" lang="en-US" sz="14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rPr>
            </a:br>
            <a:r>
              <a:rPr kumimoji="0" lang="en-US" sz="14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rPr>
              <a:t>Migration Guide</a:t>
            </a:r>
          </a:p>
        </p:txBody>
      </p:sp>
      <p:sp>
        <p:nvSpPr>
          <p:cNvPr id="38" name="Freeform: Shape 70">
            <a:extLst>
              <a:ext uri="{FF2B5EF4-FFF2-40B4-BE49-F238E27FC236}">
                <a16:creationId xmlns:a16="http://schemas.microsoft.com/office/drawing/2014/main" id="{11AB63EB-75A1-4589-8064-1E5AC132D9CA}"/>
              </a:ext>
            </a:extLst>
          </p:cNvPr>
          <p:cNvSpPr/>
          <p:nvPr/>
        </p:nvSpPr>
        <p:spPr>
          <a:xfrm>
            <a:off x="6242603" y="2723868"/>
            <a:ext cx="2527956" cy="3909321"/>
          </a:xfrm>
          <a:custGeom>
            <a:avLst/>
            <a:gdLst>
              <a:gd name="connsiteX0" fmla="*/ 0 w 2527956"/>
              <a:gd name="connsiteY0" fmla="*/ 0 h 3140279"/>
              <a:gd name="connsiteX1" fmla="*/ 2527956 w 2527956"/>
              <a:gd name="connsiteY1" fmla="*/ 0 h 3140279"/>
              <a:gd name="connsiteX2" fmla="*/ 2527956 w 2527956"/>
              <a:gd name="connsiteY2" fmla="*/ 3140279 h 3140279"/>
              <a:gd name="connsiteX3" fmla="*/ 0 w 2527956"/>
              <a:gd name="connsiteY3" fmla="*/ 3140279 h 3140279"/>
              <a:gd name="connsiteX4" fmla="*/ 0 w 2527956"/>
              <a:gd name="connsiteY4" fmla="*/ 0 h 3140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7956" h="3140279">
                <a:moveTo>
                  <a:pt x="0" y="0"/>
                </a:moveTo>
                <a:lnTo>
                  <a:pt x="2527956" y="0"/>
                </a:lnTo>
                <a:lnTo>
                  <a:pt x="2527956" y="3140279"/>
                </a:lnTo>
                <a:lnTo>
                  <a:pt x="0" y="3140279"/>
                </a:lnTo>
                <a:lnTo>
                  <a:pt x="0" y="0"/>
                </a:lnTo>
                <a:close/>
              </a:path>
            </a:pathLst>
          </a:custGeom>
          <a:solidFill>
            <a:srgbClr val="2A317D">
              <a:alpha val="90000"/>
            </a:srgbClr>
          </a:solidFill>
          <a:ln w="12700" cap="flat" cmpd="sng" algn="ctr">
            <a:noFill/>
            <a:prstDash val="solid"/>
            <a:miter lim="800000"/>
          </a:ln>
          <a:effectLst>
            <a:outerShdw blurRad="50800" dist="38100" dir="2700000" algn="tl" rotWithShape="0">
              <a:prstClr val="black">
                <a:alpha val="30000"/>
              </a:prstClr>
            </a:outerShdw>
          </a:effectLst>
        </p:spPr>
        <p:txBody>
          <a:bodyPr spcFirstLastPara="0" vert="horz" wrap="square" lIns="182880" tIns="182880" rIns="91440" bIns="0" numCol="1" spcCol="1270" anchor="t" anchorCtr="0">
            <a:noAutofit/>
          </a:bodyPr>
          <a:lstStyle/>
          <a:p>
            <a:pPr marL="0" marR="0" lvl="1" indent="0" defTabSz="1155700" eaLnBrk="1" fontAlgn="auto" latinLnBrk="0" hangingPunct="1">
              <a:lnSpc>
                <a:spcPct val="90000"/>
              </a:lnSpc>
              <a:spcBef>
                <a:spcPct val="0"/>
              </a:spcBef>
              <a:spcAft>
                <a:spcPct val="3500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rPr>
              <a:t>Optimize</a:t>
            </a:r>
            <a:br>
              <a:rPr kumimoji="0" lang="en-US" sz="18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rPr>
            </a:br>
            <a:endParaRPr kumimoji="0" lang="en-US" sz="18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endParaRPr>
          </a:p>
          <a:p>
            <a:pPr marL="171450" marR="0" lvl="1" indent="-171450" defTabSz="66675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rPr>
              <a:t>Balance performance</a:t>
            </a:r>
            <a:br>
              <a:rPr kumimoji="0" lang="en-US" sz="14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rPr>
            </a:br>
            <a:r>
              <a:rPr kumimoji="0" lang="en-US" sz="14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rPr>
              <a:t>and price</a:t>
            </a:r>
          </a:p>
          <a:p>
            <a:pPr marL="171450" marR="0" lvl="1" indent="-171450" defTabSz="66675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rPr>
              <a:t>Deliver the right</a:t>
            </a:r>
            <a:br>
              <a:rPr kumimoji="0" lang="en-US" sz="14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rPr>
            </a:br>
            <a:r>
              <a:rPr kumimoji="0" lang="en-US" sz="14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rPr>
              <a:t>experience within budget</a:t>
            </a:r>
          </a:p>
          <a:p>
            <a:pPr marL="171450" marR="0" lvl="1" indent="-171450" defTabSz="66675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rPr>
              <a:t>Resize VM size, resize storage, resize database</a:t>
            </a:r>
          </a:p>
        </p:txBody>
      </p:sp>
      <p:sp>
        <p:nvSpPr>
          <p:cNvPr id="39" name="Freeform: Shape 71">
            <a:extLst>
              <a:ext uri="{FF2B5EF4-FFF2-40B4-BE49-F238E27FC236}">
                <a16:creationId xmlns:a16="http://schemas.microsoft.com/office/drawing/2014/main" id="{4FAB0507-2DB1-4F0D-933F-944244AC3749}"/>
              </a:ext>
            </a:extLst>
          </p:cNvPr>
          <p:cNvSpPr/>
          <p:nvPr/>
        </p:nvSpPr>
        <p:spPr>
          <a:xfrm>
            <a:off x="9124474" y="2723868"/>
            <a:ext cx="2527956" cy="3909321"/>
          </a:xfrm>
          <a:custGeom>
            <a:avLst/>
            <a:gdLst>
              <a:gd name="connsiteX0" fmla="*/ 0 w 2527956"/>
              <a:gd name="connsiteY0" fmla="*/ 0 h 3140279"/>
              <a:gd name="connsiteX1" fmla="*/ 2527956 w 2527956"/>
              <a:gd name="connsiteY1" fmla="*/ 0 h 3140279"/>
              <a:gd name="connsiteX2" fmla="*/ 2527956 w 2527956"/>
              <a:gd name="connsiteY2" fmla="*/ 3140279 h 3140279"/>
              <a:gd name="connsiteX3" fmla="*/ 0 w 2527956"/>
              <a:gd name="connsiteY3" fmla="*/ 3140279 h 3140279"/>
              <a:gd name="connsiteX4" fmla="*/ 0 w 2527956"/>
              <a:gd name="connsiteY4" fmla="*/ 0 h 3140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7956" h="3140279">
                <a:moveTo>
                  <a:pt x="0" y="0"/>
                </a:moveTo>
                <a:lnTo>
                  <a:pt x="2527956" y="0"/>
                </a:lnTo>
                <a:lnTo>
                  <a:pt x="2527956" y="3140279"/>
                </a:lnTo>
                <a:lnTo>
                  <a:pt x="0" y="3140279"/>
                </a:lnTo>
                <a:lnTo>
                  <a:pt x="0" y="0"/>
                </a:lnTo>
                <a:close/>
              </a:path>
            </a:pathLst>
          </a:custGeom>
          <a:solidFill>
            <a:srgbClr val="2A317D">
              <a:alpha val="90000"/>
            </a:srgbClr>
          </a:solidFill>
          <a:ln w="12700" cap="flat" cmpd="sng" algn="ctr">
            <a:noFill/>
            <a:prstDash val="solid"/>
            <a:miter lim="800000"/>
          </a:ln>
          <a:effectLst>
            <a:outerShdw blurRad="50800" dist="38100" dir="2700000" algn="tl" rotWithShape="0">
              <a:prstClr val="black">
                <a:alpha val="30000"/>
              </a:prstClr>
            </a:outerShdw>
          </a:effectLst>
        </p:spPr>
        <p:txBody>
          <a:bodyPr spcFirstLastPara="0" vert="horz" wrap="square" lIns="182880" tIns="182880" rIns="91440" bIns="0" numCol="1" spcCol="1270" anchor="t" anchorCtr="0">
            <a:noAutofit/>
          </a:bodyPr>
          <a:lstStyle/>
          <a:p>
            <a:pPr marL="0" marR="0" lvl="1" indent="0" defTabSz="1155700" eaLnBrk="1" fontAlgn="auto" latinLnBrk="0" hangingPunct="1">
              <a:lnSpc>
                <a:spcPct val="90000"/>
              </a:lnSpc>
              <a:spcBef>
                <a:spcPct val="0"/>
              </a:spcBef>
              <a:spcAft>
                <a:spcPct val="35000"/>
              </a:spcAft>
              <a:buClrTx/>
              <a:buSzTx/>
              <a:buFontTx/>
              <a:buNone/>
              <a:tabLst/>
              <a:defRPr/>
            </a:pPr>
            <a:r>
              <a:rPr kumimoji="0" lang="en-US" sz="1800" b="0" i="0" u="none" strike="noStrike" kern="0" cap="none" spc="0" normalizeH="0" baseline="0" noProof="0">
                <a:ln>
                  <a:noFill/>
                </a:ln>
                <a:solidFill>
                  <a:srgbClr val="FFFFFF"/>
                </a:solidFill>
                <a:effectLst/>
                <a:uLnTx/>
                <a:uFillTx/>
                <a:latin typeface="Arial" panose="020B0604020202020204" pitchFamily="34" charset="0"/>
                <a:cs typeface="Arial" panose="020B0604020202020204" pitchFamily="34" charset="0"/>
              </a:rPr>
              <a:t>Secure and manage</a:t>
            </a:r>
            <a:br>
              <a:rPr kumimoji="0" lang="en-US" sz="1800" b="0" i="0" u="none" strike="noStrike" kern="0" cap="none" spc="0" normalizeH="0" baseline="0" noProof="0">
                <a:ln>
                  <a:noFill/>
                </a:ln>
                <a:solidFill>
                  <a:srgbClr val="FFFFFF"/>
                </a:solidFill>
                <a:effectLst/>
                <a:uLnTx/>
                <a:uFillTx/>
                <a:latin typeface="Arial" panose="020B0604020202020204" pitchFamily="34" charset="0"/>
                <a:cs typeface="Arial" panose="020B0604020202020204" pitchFamily="34" charset="0"/>
              </a:rPr>
            </a:br>
            <a:endParaRPr kumimoji="0" lang="en-US" sz="1800" b="0" i="0" u="none" strike="noStrike" kern="0" cap="none" spc="0" normalizeH="0" baseline="0" noProof="0">
              <a:ln>
                <a:noFill/>
              </a:ln>
              <a:solidFill>
                <a:srgbClr val="FFFFFF"/>
              </a:solidFill>
              <a:effectLst/>
              <a:uLnTx/>
              <a:uFillTx/>
              <a:latin typeface="Arial" panose="020B0604020202020204" pitchFamily="34" charset="0"/>
              <a:cs typeface="Arial" panose="020B0604020202020204" pitchFamily="34" charset="0"/>
            </a:endParaRPr>
          </a:p>
          <a:p>
            <a:pPr marL="171450" marR="0" lvl="1" indent="-171450" defTabSz="66675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0" cap="none" spc="0" normalizeH="0" baseline="0" noProof="0">
                <a:ln>
                  <a:noFill/>
                </a:ln>
                <a:solidFill>
                  <a:srgbClr val="FFFFFF"/>
                </a:solidFill>
                <a:effectLst/>
                <a:uLnTx/>
                <a:uFillTx/>
                <a:latin typeface="Arial" panose="020B0604020202020204" pitchFamily="34" charset="0"/>
                <a:cs typeface="Arial" panose="020B0604020202020204" pitchFamily="34" charset="0"/>
              </a:rPr>
              <a:t>Prepare the migrated asset for ongoing operations: security, monitoring, configuration</a:t>
            </a:r>
          </a:p>
        </p:txBody>
      </p:sp>
    </p:spTree>
    <p:extLst>
      <p:ext uri="{BB962C8B-B14F-4D97-AF65-F5344CB8AC3E}">
        <p14:creationId xmlns:p14="http://schemas.microsoft.com/office/powerpoint/2010/main" val="1270457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par>
                                <p:cTn id="8" presetID="42" presetClass="path" presetSubtype="0" decel="100000" fill="hold" grpId="1" nodeType="withEffect">
                                  <p:stCondLst>
                                    <p:cond delay="0"/>
                                  </p:stCondLst>
                                  <p:childTnLst>
                                    <p:animMotion origin="layout" path="M -3.54167E-6 0.04491 L -3.54167E-6 1.48148E-6 " pathEditMode="relative" rAng="0" ptsTypes="AA">
                                      <p:cBhvr>
                                        <p:cTn id="9" dur="600" fill="hold"/>
                                        <p:tgtEl>
                                          <p:spTgt spid="36"/>
                                        </p:tgtEl>
                                        <p:attrNameLst>
                                          <p:attrName>ppt_x</p:attrName>
                                          <p:attrName>ppt_y</p:attrName>
                                        </p:attrNameLst>
                                      </p:cBhvr>
                                      <p:rCtr x="0" y="-2245"/>
                                    </p:animMotion>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37"/>
                                        </p:tgtEl>
                                        <p:attrNameLst>
                                          <p:attrName>style.visibility</p:attrName>
                                        </p:attrNameLst>
                                      </p:cBhvr>
                                      <p:to>
                                        <p:strVal val="visible"/>
                                      </p:to>
                                    </p:set>
                                    <p:animEffect transition="in" filter="fade">
                                      <p:cBhvr>
                                        <p:cTn id="14" dur="500"/>
                                        <p:tgtEl>
                                          <p:spTgt spid="37"/>
                                        </p:tgtEl>
                                      </p:cBhvr>
                                    </p:animEffect>
                                  </p:childTnLst>
                                </p:cTn>
                              </p:par>
                              <p:par>
                                <p:cTn id="15" presetID="42" presetClass="path" presetSubtype="0" decel="100000" fill="hold" grpId="1" nodeType="withEffect">
                                  <p:stCondLst>
                                    <p:cond delay="0"/>
                                  </p:stCondLst>
                                  <p:childTnLst>
                                    <p:animMotion origin="layout" path="M -1.875E-6 0.04491 L -1.875E-6 1.48148E-6 " pathEditMode="relative" rAng="0" ptsTypes="AA">
                                      <p:cBhvr>
                                        <p:cTn id="16" dur="600" fill="hold"/>
                                        <p:tgtEl>
                                          <p:spTgt spid="37"/>
                                        </p:tgtEl>
                                        <p:attrNameLst>
                                          <p:attrName>ppt_x</p:attrName>
                                          <p:attrName>ppt_y</p:attrName>
                                        </p:attrNameLst>
                                      </p:cBhvr>
                                      <p:rCtr x="0" y="-2245"/>
                                    </p:animMotion>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8"/>
                                        </p:tgtEl>
                                        <p:attrNameLst>
                                          <p:attrName>style.visibility</p:attrName>
                                        </p:attrNameLst>
                                      </p:cBhvr>
                                      <p:to>
                                        <p:strVal val="visible"/>
                                      </p:to>
                                    </p:set>
                                    <p:animEffect transition="in" filter="fade">
                                      <p:cBhvr>
                                        <p:cTn id="21" dur="500"/>
                                        <p:tgtEl>
                                          <p:spTgt spid="38"/>
                                        </p:tgtEl>
                                      </p:cBhvr>
                                    </p:animEffect>
                                  </p:childTnLst>
                                </p:cTn>
                              </p:par>
                              <p:par>
                                <p:cTn id="22" presetID="42" presetClass="path" presetSubtype="0" decel="100000" fill="hold" grpId="1" nodeType="withEffect">
                                  <p:stCondLst>
                                    <p:cond delay="0"/>
                                  </p:stCondLst>
                                  <p:childTnLst>
                                    <p:animMotion origin="layout" path="M 1.11022E-16 0.04491 L 1.11022E-16 1.48148E-6 " pathEditMode="relative" rAng="0" ptsTypes="AA">
                                      <p:cBhvr>
                                        <p:cTn id="23" dur="600" fill="hold"/>
                                        <p:tgtEl>
                                          <p:spTgt spid="38"/>
                                        </p:tgtEl>
                                        <p:attrNameLst>
                                          <p:attrName>ppt_x</p:attrName>
                                          <p:attrName>ppt_y</p:attrName>
                                        </p:attrNameLst>
                                      </p:cBhvr>
                                      <p:rCtr x="0" y="-2245"/>
                                    </p:animMotion>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9"/>
                                        </p:tgtEl>
                                        <p:attrNameLst>
                                          <p:attrName>style.visibility</p:attrName>
                                        </p:attrNameLst>
                                      </p:cBhvr>
                                      <p:to>
                                        <p:strVal val="visible"/>
                                      </p:to>
                                    </p:set>
                                    <p:animEffect transition="in" filter="fade">
                                      <p:cBhvr>
                                        <p:cTn id="28" dur="500"/>
                                        <p:tgtEl>
                                          <p:spTgt spid="39"/>
                                        </p:tgtEl>
                                      </p:cBhvr>
                                    </p:animEffect>
                                  </p:childTnLst>
                                </p:cTn>
                              </p:par>
                              <p:par>
                                <p:cTn id="29" presetID="42" presetClass="path" presetSubtype="0" decel="100000" fill="hold" grpId="1" nodeType="withEffect">
                                  <p:stCondLst>
                                    <p:cond delay="0"/>
                                  </p:stCondLst>
                                  <p:childTnLst>
                                    <p:animMotion origin="layout" path="M 1.875E-6 0.04491 L 1.875E-6 1.48148E-6 " pathEditMode="relative" rAng="0" ptsTypes="AA">
                                      <p:cBhvr>
                                        <p:cTn id="30" dur="600" fill="hold"/>
                                        <p:tgtEl>
                                          <p:spTgt spid="39"/>
                                        </p:tgtEl>
                                        <p:attrNameLst>
                                          <p:attrName>ppt_x</p:attrName>
                                          <p:attrName>ppt_y</p:attrName>
                                        </p:attrNameLst>
                                      </p:cBhvr>
                                      <p:rCtr x="0" y="-224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6" grpId="1" animBg="1"/>
      <p:bldP spid="37" grpId="0" animBg="1"/>
      <p:bldP spid="37" grpId="1" animBg="1"/>
      <p:bldP spid="38" grpId="0" animBg="1"/>
      <p:bldP spid="38" grpId="1" animBg="1"/>
      <p:bldP spid="39" grpId="0" animBg="1"/>
      <p:bldP spid="39" grpId="1"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358252" y="134414"/>
            <a:ext cx="11341268" cy="680196"/>
          </a:xfrm>
        </p:spPr>
        <p:txBody>
          <a:bodyPr/>
          <a:lstStyle/>
          <a:p>
            <a:r>
              <a:rPr lang="en-US" sz="3600" b="1" dirty="0">
                <a:solidFill>
                  <a:schemeClr val="accent1">
                    <a:lumMod val="50000"/>
                  </a:schemeClr>
                </a:solidFill>
                <a:latin typeface="Segoe UI" panose="020B0502040204020203" pitchFamily="34" charset="0"/>
                <a:ea typeface="Segoe UI" panose="020B0502040204020203" pitchFamily="34" charset="0"/>
              </a:rPr>
              <a:t>Adopt: Innovate</a:t>
            </a:r>
          </a:p>
        </p:txBody>
      </p:sp>
      <p:sp>
        <p:nvSpPr>
          <p:cNvPr id="4" name="Rectangle 3">
            <a:extLst>
              <a:ext uri="{FF2B5EF4-FFF2-40B4-BE49-F238E27FC236}">
                <a16:creationId xmlns:a16="http://schemas.microsoft.com/office/drawing/2014/main" id="{10661F3B-1594-463E-9FB7-EC66048692BE}"/>
              </a:ext>
            </a:extLst>
          </p:cNvPr>
          <p:cNvSpPr/>
          <p:nvPr/>
        </p:nvSpPr>
        <p:spPr>
          <a:xfrm>
            <a:off x="640151" y="905022"/>
            <a:ext cx="6592214" cy="1846659"/>
          </a:xfrm>
          <a:prstGeom prst="rect">
            <a:avLst/>
          </a:prstGeom>
        </p:spPr>
        <p:txBody>
          <a:bodyPr wrap="square" lIns="0">
            <a:spAutoFit/>
          </a:bodyPr>
          <a:lstStyle/>
          <a:p>
            <a:pPr marL="0" marR="0" lvl="0" indent="0" defTabSz="914400" eaLnBrk="1" fontAlgn="auto" latinLnBrk="0" hangingPunct="1">
              <a:lnSpc>
                <a:spcPct val="114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rPr>
              <a:t>Older apps can take advantage of many of the same cloud-native benefits by modernizing the solution or components of the solution. Modern DevOps invites into the process to create shorter feedback loops and better customer experiences. </a:t>
            </a:r>
          </a:p>
        </p:txBody>
      </p:sp>
      <p:grpSp>
        <p:nvGrpSpPr>
          <p:cNvPr id="5" name="Group 4">
            <a:extLst>
              <a:ext uri="{FF2B5EF4-FFF2-40B4-BE49-F238E27FC236}">
                <a16:creationId xmlns:a16="http://schemas.microsoft.com/office/drawing/2014/main" id="{03D4927B-B39E-4AD8-9497-F10763DC1BCD}"/>
              </a:ext>
            </a:extLst>
          </p:cNvPr>
          <p:cNvGrpSpPr/>
          <p:nvPr/>
        </p:nvGrpSpPr>
        <p:grpSpPr>
          <a:xfrm>
            <a:off x="7583533" y="905021"/>
            <a:ext cx="4158763" cy="1324831"/>
            <a:chOff x="6585515" y="238711"/>
            <a:chExt cx="5317560" cy="1452929"/>
          </a:xfrm>
        </p:grpSpPr>
        <p:sp>
          <p:nvSpPr>
            <p:cNvPr id="6" name="Rectangle: Rounded Corners 40">
              <a:extLst>
                <a:ext uri="{FF2B5EF4-FFF2-40B4-BE49-F238E27FC236}">
                  <a16:creationId xmlns:a16="http://schemas.microsoft.com/office/drawing/2014/main" id="{F816C62C-C552-48D6-BC97-EB0FCBFB15D9}"/>
                </a:ext>
                <a:ext uri="{C183D7F6-B498-43B3-948B-1728B52AA6E4}">
                  <adec:decorative xmlns:adec="http://schemas.microsoft.com/office/drawing/2017/decorative" val="1"/>
                </a:ext>
              </a:extLst>
            </p:cNvPr>
            <p:cNvSpPr/>
            <p:nvPr/>
          </p:nvSpPr>
          <p:spPr>
            <a:xfrm>
              <a:off x="7936476" y="312171"/>
              <a:ext cx="3966599" cy="604598"/>
            </a:xfrm>
            <a:prstGeom prst="roundRect">
              <a:avLst>
                <a:gd name="adj" fmla="val 2546"/>
              </a:avLst>
            </a:prstGeom>
            <a:noFill/>
            <a:ln w="25400" cap="flat" cmpd="sng" algn="ctr">
              <a:solidFill>
                <a:srgbClr val="22222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UTM Avo"/>
                <a:ea typeface="+mn-ea"/>
                <a:cs typeface="+mn-cs"/>
              </a:endParaRPr>
            </a:p>
          </p:txBody>
        </p:sp>
        <p:grpSp>
          <p:nvGrpSpPr>
            <p:cNvPr id="7" name="Group 6" descr="Ready">
              <a:extLst>
                <a:ext uri="{FF2B5EF4-FFF2-40B4-BE49-F238E27FC236}">
                  <a16:creationId xmlns:a16="http://schemas.microsoft.com/office/drawing/2014/main" id="{880966C4-5273-49F8-882C-C2B095029019}"/>
                </a:ext>
              </a:extLst>
            </p:cNvPr>
            <p:cNvGrpSpPr/>
            <p:nvPr/>
          </p:nvGrpSpPr>
          <p:grpSpPr>
            <a:xfrm>
              <a:off x="9310370" y="395708"/>
              <a:ext cx="1228859" cy="437524"/>
              <a:chOff x="6345065" y="2909875"/>
              <a:chExt cx="2323170" cy="827144"/>
            </a:xfrm>
          </p:grpSpPr>
          <p:sp>
            <p:nvSpPr>
              <p:cNvPr id="33" name="Rectangle: Rounded Corners 66">
                <a:extLst>
                  <a:ext uri="{FF2B5EF4-FFF2-40B4-BE49-F238E27FC236}">
                    <a16:creationId xmlns:a16="http://schemas.microsoft.com/office/drawing/2014/main" id="{54C4DC94-DA70-4839-A0AB-B671D0D08D34}"/>
                  </a:ext>
                </a:extLst>
              </p:cNvPr>
              <p:cNvSpPr/>
              <p:nvPr/>
            </p:nvSpPr>
            <p:spPr>
              <a:xfrm>
                <a:off x="6366573" y="2909875"/>
                <a:ext cx="2280155" cy="827144"/>
              </a:xfrm>
              <a:prstGeom prst="roundRect">
                <a:avLst>
                  <a:gd name="adj" fmla="val 2546"/>
                </a:avLst>
              </a:prstGeom>
              <a:solidFill>
                <a:srgbClr val="F0F0F0"/>
              </a:solidFill>
              <a:ln w="25400" cap="flat" cmpd="sng" algn="ctr">
                <a:solidFill>
                  <a:srgbClr val="22222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UTM Avo"/>
                  <a:ea typeface="+mn-ea"/>
                  <a:cs typeface="+mn-cs"/>
                </a:endParaRPr>
              </a:p>
            </p:txBody>
          </p:sp>
          <p:sp>
            <p:nvSpPr>
              <p:cNvPr id="34" name="TextBox 33">
                <a:extLst>
                  <a:ext uri="{FF2B5EF4-FFF2-40B4-BE49-F238E27FC236}">
                    <a16:creationId xmlns:a16="http://schemas.microsoft.com/office/drawing/2014/main" id="{074D8A4B-65D1-4FF7-B1D2-636731C9D087}"/>
                  </a:ext>
                </a:extLst>
              </p:cNvPr>
              <p:cNvSpPr txBox="1"/>
              <p:nvPr/>
            </p:nvSpPr>
            <p:spPr>
              <a:xfrm>
                <a:off x="6345065" y="3177984"/>
                <a:ext cx="2323170" cy="290927"/>
              </a:xfrm>
              <a:prstGeom prst="rect">
                <a:avLst/>
              </a:prstGeom>
              <a:noFill/>
            </p:spPr>
            <p:txBody>
              <a:bodyPr rot="0" spcFirstLastPara="0" vertOverflow="overflow" horzOverflow="overflow" vert="horz" wrap="square" lIns="365760" tIns="0" rIns="0" bIns="0" numCol="1" spcCol="0" rtlCol="0" fromWordArt="0" anchor="t" anchorCtr="0" forceAA="0" compatLnSpc="1">
                <a:prstTxWarp prst="textNoShape">
                  <a:avLst/>
                </a:prstTxWarp>
                <a:spAutoFit/>
              </a:bodyPr>
              <a:lstStyle>
                <a:defPPr>
                  <a:defRPr lang="en-US"/>
                </a:defPPr>
                <a:lvl1pPr lvl="0" defTabSz="914400">
                  <a:defRPr sz="1000" b="1">
                    <a:solidFill>
                      <a:schemeClr val="accent2"/>
                    </a:solidFill>
                    <a:latin typeface="Segoe UI Semibold" panose="020B0702040204020203" pitchFamily="34" charset="0"/>
                    <a:ea typeface="+mn-lt"/>
                    <a:cs typeface="Segoe UI Semibold" panose="020B0702040204020203" pitchFamily="34" charset="0"/>
                  </a:defRPr>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solidFill>
                      <a:srgbClr val="243A5E"/>
                    </a:solidFill>
                    <a:effectLst/>
                    <a:uLnTx/>
                    <a:uFillTx/>
                    <a:latin typeface="Segoe UI Semibold" panose="020B0702040204020203" pitchFamily="34" charset="0"/>
                    <a:cs typeface="Segoe UI Semibold" panose="020B0702040204020203" pitchFamily="34" charset="0"/>
                  </a:rPr>
                  <a:t>Ready</a:t>
                </a:r>
              </a:p>
            </p:txBody>
          </p:sp>
          <p:sp>
            <p:nvSpPr>
              <p:cNvPr id="35" name="check 3" title="Icon of a checkmark with a circle around it">
                <a:extLst>
                  <a:ext uri="{FF2B5EF4-FFF2-40B4-BE49-F238E27FC236}">
                    <a16:creationId xmlns:a16="http://schemas.microsoft.com/office/drawing/2014/main" id="{8FBE3C13-7C52-409A-B17F-D294FDD4CA2F}"/>
                  </a:ext>
                </a:extLst>
              </p:cNvPr>
              <p:cNvSpPr>
                <a:spLocks noChangeAspect="1" noEditPoints="1"/>
              </p:cNvSpPr>
              <p:nvPr/>
            </p:nvSpPr>
            <p:spPr bwMode="auto">
              <a:xfrm>
                <a:off x="6574597" y="3140567"/>
                <a:ext cx="367893" cy="365760"/>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15875" cap="sq">
                <a:solidFill>
                  <a:srgbClr val="22222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000000"/>
                  </a:solidFill>
                  <a:effectLst/>
                  <a:uLnTx/>
                  <a:uFillTx/>
                </a:endParaRPr>
              </a:p>
            </p:txBody>
          </p:sp>
        </p:grpSp>
        <p:grpSp>
          <p:nvGrpSpPr>
            <p:cNvPr id="8" name="Group 7" descr="Plan">
              <a:extLst>
                <a:ext uri="{FF2B5EF4-FFF2-40B4-BE49-F238E27FC236}">
                  <a16:creationId xmlns:a16="http://schemas.microsoft.com/office/drawing/2014/main" id="{F82C5BF8-34C0-4A70-840D-CAF2FA7FAC1F}"/>
                </a:ext>
              </a:extLst>
            </p:cNvPr>
            <p:cNvGrpSpPr/>
            <p:nvPr/>
          </p:nvGrpSpPr>
          <p:grpSpPr>
            <a:xfrm>
              <a:off x="8011157" y="395708"/>
              <a:ext cx="1226203" cy="437524"/>
              <a:chOff x="3716688" y="2901128"/>
              <a:chExt cx="2318149" cy="827144"/>
            </a:xfrm>
          </p:grpSpPr>
          <p:sp>
            <p:nvSpPr>
              <p:cNvPr id="30" name="Rectangle: Rounded Corners 63">
                <a:extLst>
                  <a:ext uri="{FF2B5EF4-FFF2-40B4-BE49-F238E27FC236}">
                    <a16:creationId xmlns:a16="http://schemas.microsoft.com/office/drawing/2014/main" id="{01E2A720-6B3F-4EA7-8929-228BDA55C0A3}"/>
                  </a:ext>
                </a:extLst>
              </p:cNvPr>
              <p:cNvSpPr/>
              <p:nvPr/>
            </p:nvSpPr>
            <p:spPr>
              <a:xfrm>
                <a:off x="3735686" y="2901128"/>
                <a:ext cx="2280155" cy="827144"/>
              </a:xfrm>
              <a:prstGeom prst="roundRect">
                <a:avLst>
                  <a:gd name="adj" fmla="val 2546"/>
                </a:avLst>
              </a:prstGeom>
              <a:solidFill>
                <a:srgbClr val="F0F0F0"/>
              </a:solidFill>
              <a:ln w="25400" cap="flat" cmpd="sng" algn="ctr">
                <a:solidFill>
                  <a:srgbClr val="22222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UTM Avo"/>
                  <a:ea typeface="+mn-ea"/>
                  <a:cs typeface="+mn-cs"/>
                </a:endParaRPr>
              </a:p>
            </p:txBody>
          </p:sp>
          <p:sp>
            <p:nvSpPr>
              <p:cNvPr id="31" name="TextBox 30">
                <a:extLst>
                  <a:ext uri="{FF2B5EF4-FFF2-40B4-BE49-F238E27FC236}">
                    <a16:creationId xmlns:a16="http://schemas.microsoft.com/office/drawing/2014/main" id="{4B4B1745-68C3-4D75-880A-B19B60617FCA}"/>
                  </a:ext>
                </a:extLst>
              </p:cNvPr>
              <p:cNvSpPr txBox="1"/>
              <p:nvPr/>
            </p:nvSpPr>
            <p:spPr>
              <a:xfrm>
                <a:off x="3716688" y="3169237"/>
                <a:ext cx="2318149" cy="290927"/>
              </a:xfrm>
              <a:prstGeom prst="rect">
                <a:avLst/>
              </a:prstGeom>
              <a:noFill/>
            </p:spPr>
            <p:txBody>
              <a:bodyPr rot="0" spcFirstLastPara="0" vertOverflow="overflow" horzOverflow="overflow" vert="horz" wrap="square" lIns="365760" tIns="0" rIns="0" bIns="0" numCol="1" spcCol="0" rtlCol="0" fromWordArt="0" anchor="t" anchorCtr="0" forceAA="0" compatLnSpc="1">
                <a:prstTxWarp prst="textNoShape">
                  <a:avLst/>
                </a:prstTxWarp>
                <a:spAutoFit/>
              </a:bodyPr>
              <a:lstStyle>
                <a:defPPr>
                  <a:defRPr lang="en-US"/>
                </a:defPPr>
                <a:lvl1pPr lvl="0" defTabSz="914400">
                  <a:defRPr sz="1000" b="1">
                    <a:solidFill>
                      <a:schemeClr val="accent2"/>
                    </a:solidFill>
                    <a:latin typeface="Segoe UI Semibold" panose="020B0702040204020203" pitchFamily="34" charset="0"/>
                    <a:ea typeface="+mn-lt"/>
                    <a:cs typeface="Segoe UI Semibold" panose="020B0702040204020203" pitchFamily="34" charset="0"/>
                  </a:defRPr>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solidFill>
                      <a:srgbClr val="243A5E"/>
                    </a:solidFill>
                    <a:effectLst/>
                    <a:uLnTx/>
                    <a:uFillTx/>
                    <a:latin typeface="Segoe UI Semibold" panose="020B0702040204020203" pitchFamily="34" charset="0"/>
                    <a:cs typeface="Segoe UI Semibold" panose="020B0702040204020203" pitchFamily="34" charset="0"/>
                  </a:rPr>
                  <a:t>Plan</a:t>
                </a:r>
              </a:p>
            </p:txBody>
          </p:sp>
          <p:sp>
            <p:nvSpPr>
              <p:cNvPr id="32" name="BulletedList_E8FD" title="Icon of a bulleted list">
                <a:extLst>
                  <a:ext uri="{FF2B5EF4-FFF2-40B4-BE49-F238E27FC236}">
                    <a16:creationId xmlns:a16="http://schemas.microsoft.com/office/drawing/2014/main" id="{AB2B7CEE-A5B7-467D-87B5-15C995A9D4AB}"/>
                  </a:ext>
                </a:extLst>
              </p:cNvPr>
              <p:cNvSpPr>
                <a:spLocks noChangeAspect="1" noEditPoints="1"/>
              </p:cNvSpPr>
              <p:nvPr/>
            </p:nvSpPr>
            <p:spPr bwMode="auto">
              <a:xfrm>
                <a:off x="3937155" y="3186015"/>
                <a:ext cx="363321" cy="257370"/>
              </a:xfrm>
              <a:custGeom>
                <a:avLst/>
                <a:gdLst>
                  <a:gd name="T0" fmla="*/ 1321 w 7040"/>
                  <a:gd name="T1" fmla="*/ 0 h 3963"/>
                  <a:gd name="T2" fmla="*/ 7040 w 7040"/>
                  <a:gd name="T3" fmla="*/ 0 h 3963"/>
                  <a:gd name="T4" fmla="*/ 0 w 7040"/>
                  <a:gd name="T5" fmla="*/ 0 h 3963"/>
                  <a:gd name="T6" fmla="*/ 442 w 7040"/>
                  <a:gd name="T7" fmla="*/ 0 h 3963"/>
                  <a:gd name="T8" fmla="*/ 1321 w 7040"/>
                  <a:gd name="T9" fmla="*/ 1321 h 3963"/>
                  <a:gd name="T10" fmla="*/ 7040 w 7040"/>
                  <a:gd name="T11" fmla="*/ 1321 h 3963"/>
                  <a:gd name="T12" fmla="*/ 0 w 7040"/>
                  <a:gd name="T13" fmla="*/ 1321 h 3963"/>
                  <a:gd name="T14" fmla="*/ 442 w 7040"/>
                  <a:gd name="T15" fmla="*/ 1321 h 3963"/>
                  <a:gd name="T16" fmla="*/ 1321 w 7040"/>
                  <a:gd name="T17" fmla="*/ 2643 h 3963"/>
                  <a:gd name="T18" fmla="*/ 7040 w 7040"/>
                  <a:gd name="T19" fmla="*/ 2643 h 3963"/>
                  <a:gd name="T20" fmla="*/ 0 w 7040"/>
                  <a:gd name="T21" fmla="*/ 2643 h 3963"/>
                  <a:gd name="T22" fmla="*/ 442 w 7040"/>
                  <a:gd name="T23" fmla="*/ 2643 h 3963"/>
                  <a:gd name="T24" fmla="*/ 1321 w 7040"/>
                  <a:gd name="T25" fmla="*/ 3963 h 3963"/>
                  <a:gd name="T26" fmla="*/ 7040 w 7040"/>
                  <a:gd name="T27" fmla="*/ 3963 h 3963"/>
                  <a:gd name="T28" fmla="*/ 0 w 7040"/>
                  <a:gd name="T29" fmla="*/ 3963 h 3963"/>
                  <a:gd name="T30" fmla="*/ 442 w 7040"/>
                  <a:gd name="T31" fmla="*/ 3963 h 3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040" h="3963">
                    <a:moveTo>
                      <a:pt x="1321" y="0"/>
                    </a:moveTo>
                    <a:lnTo>
                      <a:pt x="7040" y="0"/>
                    </a:lnTo>
                    <a:moveTo>
                      <a:pt x="0" y="0"/>
                    </a:moveTo>
                    <a:lnTo>
                      <a:pt x="442" y="0"/>
                    </a:lnTo>
                    <a:moveTo>
                      <a:pt x="1321" y="1321"/>
                    </a:moveTo>
                    <a:lnTo>
                      <a:pt x="7040" y="1321"/>
                    </a:lnTo>
                    <a:moveTo>
                      <a:pt x="0" y="1321"/>
                    </a:moveTo>
                    <a:lnTo>
                      <a:pt x="442" y="1321"/>
                    </a:lnTo>
                    <a:moveTo>
                      <a:pt x="1321" y="2643"/>
                    </a:moveTo>
                    <a:lnTo>
                      <a:pt x="7040" y="2643"/>
                    </a:lnTo>
                    <a:moveTo>
                      <a:pt x="0" y="2643"/>
                    </a:moveTo>
                    <a:lnTo>
                      <a:pt x="442" y="2643"/>
                    </a:lnTo>
                    <a:moveTo>
                      <a:pt x="1321" y="3963"/>
                    </a:moveTo>
                    <a:lnTo>
                      <a:pt x="7040" y="3963"/>
                    </a:lnTo>
                    <a:moveTo>
                      <a:pt x="0" y="3963"/>
                    </a:moveTo>
                    <a:lnTo>
                      <a:pt x="442" y="3963"/>
                    </a:lnTo>
                  </a:path>
                </a:pathLst>
              </a:custGeom>
              <a:noFill/>
              <a:ln w="15875" cap="flat">
                <a:solidFill>
                  <a:srgbClr val="22222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000000"/>
                  </a:solidFill>
                  <a:effectLst/>
                  <a:uLnTx/>
                  <a:uFillTx/>
                </a:endParaRPr>
              </a:p>
            </p:txBody>
          </p:sp>
        </p:grpSp>
        <p:grpSp>
          <p:nvGrpSpPr>
            <p:cNvPr id="9" name="Group 8" descr="Adpot">
              <a:extLst>
                <a:ext uri="{FF2B5EF4-FFF2-40B4-BE49-F238E27FC236}">
                  <a16:creationId xmlns:a16="http://schemas.microsoft.com/office/drawing/2014/main" id="{6293EDF1-D887-4580-9A03-41D484640151}"/>
                </a:ext>
              </a:extLst>
            </p:cNvPr>
            <p:cNvGrpSpPr/>
            <p:nvPr/>
          </p:nvGrpSpPr>
          <p:grpSpPr>
            <a:xfrm>
              <a:off x="10622288" y="395708"/>
              <a:ext cx="1206105" cy="437524"/>
              <a:chOff x="9006021" y="2909875"/>
              <a:chExt cx="2280155" cy="827144"/>
            </a:xfrm>
          </p:grpSpPr>
          <p:sp>
            <p:nvSpPr>
              <p:cNvPr id="27" name="Rectangle: Rounded Corners 60">
                <a:extLst>
                  <a:ext uri="{FF2B5EF4-FFF2-40B4-BE49-F238E27FC236}">
                    <a16:creationId xmlns:a16="http://schemas.microsoft.com/office/drawing/2014/main" id="{B4241ACA-CD05-4000-A90E-7D61A8BD11CC}"/>
                  </a:ext>
                </a:extLst>
              </p:cNvPr>
              <p:cNvSpPr/>
              <p:nvPr/>
            </p:nvSpPr>
            <p:spPr>
              <a:xfrm>
                <a:off x="9006021" y="2909875"/>
                <a:ext cx="2280155" cy="827144"/>
              </a:xfrm>
              <a:prstGeom prst="roundRect">
                <a:avLst>
                  <a:gd name="adj" fmla="val 2546"/>
                </a:avLst>
              </a:prstGeom>
              <a:solidFill>
                <a:srgbClr val="F0F0F0"/>
              </a:solidFill>
              <a:ln w="25400" cap="flat" cmpd="sng" algn="ctr">
                <a:solidFill>
                  <a:srgbClr val="22222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UTM Avo"/>
                  <a:ea typeface="+mn-ea"/>
                  <a:cs typeface="+mn-cs"/>
                </a:endParaRPr>
              </a:p>
            </p:txBody>
          </p:sp>
          <p:sp>
            <p:nvSpPr>
              <p:cNvPr id="28" name="Rectangle 27">
                <a:extLst>
                  <a:ext uri="{FF2B5EF4-FFF2-40B4-BE49-F238E27FC236}">
                    <a16:creationId xmlns:a16="http://schemas.microsoft.com/office/drawing/2014/main" id="{478AF986-3312-4283-B802-7A9F70A25B17}"/>
                  </a:ext>
                </a:extLst>
              </p:cNvPr>
              <p:cNvSpPr/>
              <p:nvPr/>
            </p:nvSpPr>
            <p:spPr>
              <a:xfrm>
                <a:off x="9008329" y="3177984"/>
                <a:ext cx="2275538" cy="290927"/>
              </a:xfrm>
              <a:prstGeom prst="rect">
                <a:avLst/>
              </a:prstGeom>
              <a:noFill/>
            </p:spPr>
            <p:txBody>
              <a:bodyPr rot="0" spcFirstLastPara="0" vertOverflow="overflow" horzOverflow="overflow" vert="horz" wrap="square" lIns="365760" tIns="0" rIns="0" bIns="0" numCol="1" spcCol="0" rtlCol="0" fromWordArt="0" anchor="t" anchorCtr="0" forceAA="0" compatLnSpc="1">
                <a:prstTxWarp prst="textNoShape">
                  <a:avLst/>
                </a:prstTxWarp>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solidFill>
                      <a:srgbClr val="243A5E"/>
                    </a:solidFill>
                    <a:effectLst/>
                    <a:uLnTx/>
                    <a:uFillTx/>
                    <a:latin typeface="Segoe UI Semibold" panose="020B0702040204020203" pitchFamily="34" charset="0"/>
                    <a:ea typeface="+mn-lt"/>
                    <a:cs typeface="Segoe UI Semibold" panose="020B0702040204020203" pitchFamily="34" charset="0"/>
                  </a:rPr>
                  <a:t>Adopt</a:t>
                </a:r>
              </a:p>
            </p:txBody>
          </p:sp>
          <p:sp>
            <p:nvSpPr>
              <p:cNvPr id="29" name="arrow_3" title="Icon of an arrow pointing down at a line">
                <a:extLst>
                  <a:ext uri="{FF2B5EF4-FFF2-40B4-BE49-F238E27FC236}">
                    <a16:creationId xmlns:a16="http://schemas.microsoft.com/office/drawing/2014/main" id="{3D86BCF7-0D39-4295-B4DC-8D7FABD2E324}"/>
                  </a:ext>
                </a:extLst>
              </p:cNvPr>
              <p:cNvSpPr>
                <a:spLocks noChangeAspect="1" noEditPoints="1"/>
              </p:cNvSpPr>
              <p:nvPr/>
            </p:nvSpPr>
            <p:spPr bwMode="auto">
              <a:xfrm>
                <a:off x="9297630" y="3140567"/>
                <a:ext cx="212377" cy="365760"/>
              </a:xfrm>
              <a:custGeom>
                <a:avLst/>
                <a:gdLst>
                  <a:gd name="T0" fmla="*/ 144 w 144"/>
                  <a:gd name="T1" fmla="*/ 132 h 248"/>
                  <a:gd name="T2" fmla="*/ 72 w 144"/>
                  <a:gd name="T3" fmla="*/ 203 h 248"/>
                  <a:gd name="T4" fmla="*/ 0 w 144"/>
                  <a:gd name="T5" fmla="*/ 132 h 248"/>
                  <a:gd name="T6" fmla="*/ 72 w 144"/>
                  <a:gd name="T7" fmla="*/ 203 h 248"/>
                  <a:gd name="T8" fmla="*/ 72 w 144"/>
                  <a:gd name="T9" fmla="*/ 0 h 248"/>
                  <a:gd name="T10" fmla="*/ 0 w 144"/>
                  <a:gd name="T11" fmla="*/ 248 h 248"/>
                  <a:gd name="T12" fmla="*/ 144 w 144"/>
                  <a:gd name="T13" fmla="*/ 248 h 248"/>
                </a:gdLst>
                <a:ahLst/>
                <a:cxnLst>
                  <a:cxn ang="0">
                    <a:pos x="T0" y="T1"/>
                  </a:cxn>
                  <a:cxn ang="0">
                    <a:pos x="T2" y="T3"/>
                  </a:cxn>
                  <a:cxn ang="0">
                    <a:pos x="T4" y="T5"/>
                  </a:cxn>
                  <a:cxn ang="0">
                    <a:pos x="T6" y="T7"/>
                  </a:cxn>
                  <a:cxn ang="0">
                    <a:pos x="T8" y="T9"/>
                  </a:cxn>
                  <a:cxn ang="0">
                    <a:pos x="T10" y="T11"/>
                  </a:cxn>
                  <a:cxn ang="0">
                    <a:pos x="T12" y="T13"/>
                  </a:cxn>
                </a:cxnLst>
                <a:rect l="0" t="0" r="r" b="b"/>
                <a:pathLst>
                  <a:path w="144" h="248">
                    <a:moveTo>
                      <a:pt x="144" y="132"/>
                    </a:moveTo>
                    <a:lnTo>
                      <a:pt x="72" y="203"/>
                    </a:lnTo>
                    <a:lnTo>
                      <a:pt x="0" y="132"/>
                    </a:lnTo>
                    <a:moveTo>
                      <a:pt x="72" y="203"/>
                    </a:moveTo>
                    <a:lnTo>
                      <a:pt x="72" y="0"/>
                    </a:lnTo>
                    <a:moveTo>
                      <a:pt x="0" y="248"/>
                    </a:moveTo>
                    <a:lnTo>
                      <a:pt x="144" y="248"/>
                    </a:lnTo>
                  </a:path>
                </a:pathLst>
              </a:custGeom>
              <a:noFill/>
              <a:ln w="15875" cap="sq">
                <a:solidFill>
                  <a:srgbClr val="22222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gradFill>
                    <a:gsLst>
                      <a:gs pos="0">
                        <a:srgbClr val="505050"/>
                      </a:gs>
                      <a:gs pos="100000">
                        <a:srgbClr val="505050"/>
                      </a:gs>
                    </a:gsLst>
                    <a:lin ang="5400000" scaled="1"/>
                  </a:gradFill>
                  <a:effectLst/>
                  <a:uLnTx/>
                  <a:uFillTx/>
                </a:endParaRPr>
              </a:p>
            </p:txBody>
          </p:sp>
        </p:grpSp>
        <p:grpSp>
          <p:nvGrpSpPr>
            <p:cNvPr id="10" name="Group 9" descr="Define Strategy">
              <a:extLst>
                <a:ext uri="{FF2B5EF4-FFF2-40B4-BE49-F238E27FC236}">
                  <a16:creationId xmlns:a16="http://schemas.microsoft.com/office/drawing/2014/main" id="{91CD5FC1-7FF6-4C31-9CC9-69581CAE5BF0}"/>
                </a:ext>
              </a:extLst>
            </p:cNvPr>
            <p:cNvGrpSpPr/>
            <p:nvPr/>
          </p:nvGrpSpPr>
          <p:grpSpPr>
            <a:xfrm>
              <a:off x="6629115" y="312170"/>
              <a:ext cx="1226203" cy="604598"/>
              <a:chOff x="1103923" y="2743198"/>
              <a:chExt cx="2318149" cy="1143000"/>
            </a:xfrm>
          </p:grpSpPr>
          <p:sp>
            <p:nvSpPr>
              <p:cNvPr id="24" name="Rectangle: Rounded Corners 57">
                <a:extLst>
                  <a:ext uri="{FF2B5EF4-FFF2-40B4-BE49-F238E27FC236}">
                    <a16:creationId xmlns:a16="http://schemas.microsoft.com/office/drawing/2014/main" id="{8FB975B6-8DE5-4E24-99CA-3B4FA3A07575}"/>
                  </a:ext>
                  <a:ext uri="{C183D7F6-B498-43B3-948B-1728B52AA6E4}">
                    <adec:decorative xmlns:adec="http://schemas.microsoft.com/office/drawing/2017/decorative" val="0"/>
                  </a:ext>
                </a:extLst>
              </p:cNvPr>
              <p:cNvSpPr/>
              <p:nvPr/>
            </p:nvSpPr>
            <p:spPr>
              <a:xfrm>
                <a:off x="1122921" y="2743198"/>
                <a:ext cx="2280155" cy="1143000"/>
              </a:xfrm>
              <a:prstGeom prst="roundRect">
                <a:avLst>
                  <a:gd name="adj" fmla="val 2546"/>
                </a:avLst>
              </a:prstGeom>
              <a:solidFill>
                <a:srgbClr val="F0F0F0"/>
              </a:solidFill>
              <a:ln w="25400" cap="flat" cmpd="sng" algn="ctr">
                <a:solidFill>
                  <a:srgbClr val="22222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UTM Avo"/>
                  <a:ea typeface="+mn-ea"/>
                  <a:cs typeface="+mn-cs"/>
                </a:endParaRPr>
              </a:p>
            </p:txBody>
          </p:sp>
          <p:sp>
            <p:nvSpPr>
              <p:cNvPr id="25" name="plan" title="Icon of a circle with an arrow projecting from it between two exes">
                <a:extLst>
                  <a:ext uri="{FF2B5EF4-FFF2-40B4-BE49-F238E27FC236}">
                    <a16:creationId xmlns:a16="http://schemas.microsoft.com/office/drawing/2014/main" id="{2B2BB7C7-6F82-4BF8-AD48-A3E848411750}"/>
                  </a:ext>
                </a:extLst>
              </p:cNvPr>
              <p:cNvSpPr>
                <a:spLocks noChangeAspect="1" noEditPoints="1"/>
              </p:cNvSpPr>
              <p:nvPr/>
            </p:nvSpPr>
            <p:spPr bwMode="auto">
              <a:xfrm>
                <a:off x="1328629" y="3150033"/>
                <a:ext cx="328039" cy="329329"/>
              </a:xfrm>
              <a:custGeom>
                <a:avLst/>
                <a:gdLst>
                  <a:gd name="T0" fmla="*/ 116 w 352"/>
                  <a:gd name="T1" fmla="*/ 117 h 352"/>
                  <a:gd name="T2" fmla="*/ 0 w 352"/>
                  <a:gd name="T3" fmla="*/ 0 h 352"/>
                  <a:gd name="T4" fmla="*/ 116 w 352"/>
                  <a:gd name="T5" fmla="*/ 0 h 352"/>
                  <a:gd name="T6" fmla="*/ 0 w 352"/>
                  <a:gd name="T7" fmla="*/ 117 h 352"/>
                  <a:gd name="T8" fmla="*/ 352 w 352"/>
                  <a:gd name="T9" fmla="*/ 352 h 352"/>
                  <a:gd name="T10" fmla="*/ 235 w 352"/>
                  <a:gd name="T11" fmla="*/ 236 h 352"/>
                  <a:gd name="T12" fmla="*/ 352 w 352"/>
                  <a:gd name="T13" fmla="*/ 236 h 352"/>
                  <a:gd name="T14" fmla="*/ 235 w 352"/>
                  <a:gd name="T15" fmla="*/ 352 h 352"/>
                  <a:gd name="T16" fmla="*/ 66 w 352"/>
                  <a:gd name="T17" fmla="*/ 218 h 352"/>
                  <a:gd name="T18" fmla="*/ 2 w 352"/>
                  <a:gd name="T19" fmla="*/ 282 h 352"/>
                  <a:gd name="T20" fmla="*/ 66 w 352"/>
                  <a:gd name="T21" fmla="*/ 347 h 352"/>
                  <a:gd name="T22" fmla="*/ 130 w 352"/>
                  <a:gd name="T23" fmla="*/ 282 h 352"/>
                  <a:gd name="T24" fmla="*/ 66 w 352"/>
                  <a:gd name="T25" fmla="*/ 218 h 352"/>
                  <a:gd name="T26" fmla="*/ 113 w 352"/>
                  <a:gd name="T27" fmla="*/ 239 h 352"/>
                  <a:gd name="T28" fmla="*/ 345 w 352"/>
                  <a:gd name="T29" fmla="*/ 8 h 352"/>
                  <a:gd name="T30" fmla="*/ 345 w 352"/>
                  <a:gd name="T31" fmla="*/ 83 h 352"/>
                  <a:gd name="T32" fmla="*/ 345 w 352"/>
                  <a:gd name="T33" fmla="*/ 7 h 352"/>
                  <a:gd name="T34" fmla="*/ 269 w 352"/>
                  <a:gd name="T35" fmla="*/ 7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2" h="352">
                    <a:moveTo>
                      <a:pt x="116" y="117"/>
                    </a:moveTo>
                    <a:cubicBezTo>
                      <a:pt x="0" y="0"/>
                      <a:pt x="0" y="0"/>
                      <a:pt x="0" y="0"/>
                    </a:cubicBezTo>
                    <a:moveTo>
                      <a:pt x="116" y="0"/>
                    </a:moveTo>
                    <a:cubicBezTo>
                      <a:pt x="0" y="117"/>
                      <a:pt x="0" y="117"/>
                      <a:pt x="0" y="117"/>
                    </a:cubicBezTo>
                    <a:moveTo>
                      <a:pt x="352" y="352"/>
                    </a:moveTo>
                    <a:cubicBezTo>
                      <a:pt x="235" y="236"/>
                      <a:pt x="235" y="236"/>
                      <a:pt x="235" y="236"/>
                    </a:cubicBezTo>
                    <a:moveTo>
                      <a:pt x="352" y="236"/>
                    </a:moveTo>
                    <a:cubicBezTo>
                      <a:pt x="235" y="352"/>
                      <a:pt x="235" y="352"/>
                      <a:pt x="235" y="352"/>
                    </a:cubicBezTo>
                    <a:moveTo>
                      <a:pt x="66" y="218"/>
                    </a:moveTo>
                    <a:cubicBezTo>
                      <a:pt x="30" y="218"/>
                      <a:pt x="2" y="247"/>
                      <a:pt x="2" y="282"/>
                    </a:cubicBezTo>
                    <a:cubicBezTo>
                      <a:pt x="2" y="318"/>
                      <a:pt x="30" y="347"/>
                      <a:pt x="66" y="347"/>
                    </a:cubicBezTo>
                    <a:cubicBezTo>
                      <a:pt x="101" y="347"/>
                      <a:pt x="130" y="318"/>
                      <a:pt x="130" y="282"/>
                    </a:cubicBezTo>
                    <a:cubicBezTo>
                      <a:pt x="130" y="247"/>
                      <a:pt x="101" y="218"/>
                      <a:pt x="66" y="218"/>
                    </a:cubicBezTo>
                    <a:close/>
                    <a:moveTo>
                      <a:pt x="113" y="239"/>
                    </a:moveTo>
                    <a:cubicBezTo>
                      <a:pt x="345" y="8"/>
                      <a:pt x="345" y="8"/>
                      <a:pt x="345" y="8"/>
                    </a:cubicBezTo>
                    <a:moveTo>
                      <a:pt x="345" y="83"/>
                    </a:moveTo>
                    <a:cubicBezTo>
                      <a:pt x="345" y="7"/>
                      <a:pt x="345" y="7"/>
                      <a:pt x="345" y="7"/>
                    </a:cubicBezTo>
                    <a:cubicBezTo>
                      <a:pt x="269" y="7"/>
                      <a:pt x="269" y="7"/>
                      <a:pt x="269" y="7"/>
                    </a:cubicBezTo>
                  </a:path>
                </a:pathLst>
              </a:custGeom>
              <a:noFill/>
              <a:ln w="15875" cap="sq">
                <a:solidFill>
                  <a:srgbClr val="22222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gradFill>
                    <a:gsLst>
                      <a:gs pos="0">
                        <a:srgbClr val="505050"/>
                      </a:gs>
                      <a:gs pos="100000">
                        <a:srgbClr val="505050"/>
                      </a:gs>
                    </a:gsLst>
                    <a:lin ang="5400000" scaled="1"/>
                  </a:gradFill>
                  <a:effectLst/>
                  <a:uLnTx/>
                  <a:uFillTx/>
                </a:endParaRPr>
              </a:p>
            </p:txBody>
          </p:sp>
          <p:sp>
            <p:nvSpPr>
              <p:cNvPr id="26" name="TextBox 25">
                <a:extLst>
                  <a:ext uri="{FF2B5EF4-FFF2-40B4-BE49-F238E27FC236}">
                    <a16:creationId xmlns:a16="http://schemas.microsoft.com/office/drawing/2014/main" id="{B845F38C-5541-45F3-8A70-B1922EA6A356}"/>
                  </a:ext>
                </a:extLst>
              </p:cNvPr>
              <p:cNvSpPr txBox="1"/>
              <p:nvPr/>
            </p:nvSpPr>
            <p:spPr>
              <a:xfrm>
                <a:off x="1103923" y="3023771"/>
                <a:ext cx="2318149" cy="581856"/>
              </a:xfrm>
              <a:prstGeom prst="rect">
                <a:avLst/>
              </a:prstGeom>
              <a:noFill/>
            </p:spPr>
            <p:txBody>
              <a:bodyPr rot="0" spcFirstLastPara="0" vertOverflow="overflow" horzOverflow="overflow" vert="horz" wrap="square" lIns="365760" tIns="0" rIns="0" bIns="0" numCol="1" spcCol="0" rtlCol="0" fromWordArt="0" anchor="t" anchorCtr="0" forceAA="0" compatLnSpc="1">
                <a:prstTxWarp prst="textNoShape">
                  <a:avLst/>
                </a:prstTxWarp>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solidFill>
                      <a:srgbClr val="243A5E"/>
                    </a:solidFill>
                    <a:effectLst/>
                    <a:uLnTx/>
                    <a:uFillTx/>
                    <a:latin typeface="Segoe UI Semibold" panose="020B0702040204020203" pitchFamily="34" charset="0"/>
                    <a:ea typeface="+mn-lt"/>
                    <a:cs typeface="Segoe UI Semibold" panose="020B0702040204020203" pitchFamily="34" charset="0"/>
                  </a:rPr>
                  <a:t>Define strategy </a:t>
                </a:r>
              </a:p>
            </p:txBody>
          </p:sp>
        </p:grpSp>
        <p:sp>
          <p:nvSpPr>
            <p:cNvPr id="11" name="Rectangle: Rounded Corners 45">
              <a:extLst>
                <a:ext uri="{FF2B5EF4-FFF2-40B4-BE49-F238E27FC236}">
                  <a16:creationId xmlns:a16="http://schemas.microsoft.com/office/drawing/2014/main" id="{171D5A23-F8CD-4529-A938-AD68F1A869B7}"/>
                </a:ext>
                <a:ext uri="{C183D7F6-B498-43B3-948B-1728B52AA6E4}">
                  <adec:decorative xmlns:adec="http://schemas.microsoft.com/office/drawing/2017/decorative" val="1"/>
                </a:ext>
              </a:extLst>
            </p:cNvPr>
            <p:cNvSpPr/>
            <p:nvPr/>
          </p:nvSpPr>
          <p:spPr>
            <a:xfrm>
              <a:off x="8579702" y="1009713"/>
              <a:ext cx="2680147" cy="604598"/>
            </a:xfrm>
            <a:prstGeom prst="roundRect">
              <a:avLst>
                <a:gd name="adj" fmla="val 2546"/>
              </a:avLst>
            </a:prstGeom>
            <a:noFill/>
            <a:ln w="25400" cap="flat" cmpd="sng" algn="ctr">
              <a:solidFill>
                <a:srgbClr val="22222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UTM Avo"/>
                <a:ea typeface="+mn-ea"/>
                <a:cs typeface="+mn-cs"/>
              </a:endParaRPr>
            </a:p>
          </p:txBody>
        </p:sp>
        <p:grpSp>
          <p:nvGrpSpPr>
            <p:cNvPr id="12" name="Group 11" descr="Manage">
              <a:extLst>
                <a:ext uri="{FF2B5EF4-FFF2-40B4-BE49-F238E27FC236}">
                  <a16:creationId xmlns:a16="http://schemas.microsoft.com/office/drawing/2014/main" id="{B3CE86CA-2417-4B95-A067-CA86CDDF3DB0}"/>
                </a:ext>
              </a:extLst>
            </p:cNvPr>
            <p:cNvGrpSpPr/>
            <p:nvPr/>
          </p:nvGrpSpPr>
          <p:grpSpPr>
            <a:xfrm>
              <a:off x="9954953" y="1093250"/>
              <a:ext cx="1228859" cy="437524"/>
              <a:chOff x="6172864" y="5454930"/>
              <a:chExt cx="2323170" cy="827144"/>
            </a:xfrm>
          </p:grpSpPr>
          <p:sp>
            <p:nvSpPr>
              <p:cNvPr id="21" name="Rectangle: Rounded Corners 54">
                <a:extLst>
                  <a:ext uri="{FF2B5EF4-FFF2-40B4-BE49-F238E27FC236}">
                    <a16:creationId xmlns:a16="http://schemas.microsoft.com/office/drawing/2014/main" id="{A6E25C73-2B9C-4277-9175-E83169D81647}"/>
                  </a:ext>
                </a:extLst>
              </p:cNvPr>
              <p:cNvSpPr/>
              <p:nvPr/>
            </p:nvSpPr>
            <p:spPr>
              <a:xfrm>
                <a:off x="6194372" y="5454930"/>
                <a:ext cx="2280155" cy="827144"/>
              </a:xfrm>
              <a:prstGeom prst="roundRect">
                <a:avLst>
                  <a:gd name="adj" fmla="val 2546"/>
                </a:avLst>
              </a:prstGeom>
              <a:solidFill>
                <a:srgbClr val="F0F0F0"/>
              </a:solidFill>
              <a:ln w="25400" cap="flat" cmpd="sng" algn="ctr">
                <a:solidFill>
                  <a:srgbClr val="22222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UTM Avo"/>
                  <a:ea typeface="+mn-ea"/>
                  <a:cs typeface="+mn-cs"/>
                </a:endParaRPr>
              </a:p>
            </p:txBody>
          </p:sp>
          <p:sp>
            <p:nvSpPr>
              <p:cNvPr id="22" name="Trackers_EADF_bidi" title="Icon of a clipboard with a checklist on it">
                <a:extLst>
                  <a:ext uri="{FF2B5EF4-FFF2-40B4-BE49-F238E27FC236}">
                    <a16:creationId xmlns:a16="http://schemas.microsoft.com/office/drawing/2014/main" id="{70641618-48C7-4D29-90D1-AD9829ABA872}"/>
                  </a:ext>
                </a:extLst>
              </p:cNvPr>
              <p:cNvSpPr>
                <a:spLocks noChangeAspect="1" noEditPoints="1"/>
              </p:cNvSpPr>
              <p:nvPr/>
            </p:nvSpPr>
            <p:spPr bwMode="auto">
              <a:xfrm>
                <a:off x="6414001" y="5688629"/>
                <a:ext cx="263832" cy="359746"/>
              </a:xfrm>
              <a:custGeom>
                <a:avLst/>
                <a:gdLst>
                  <a:gd name="T0" fmla="*/ 1000 w 2750"/>
                  <a:gd name="T1" fmla="*/ 375 h 3750"/>
                  <a:gd name="T2" fmla="*/ 1375 w 2750"/>
                  <a:gd name="T3" fmla="*/ 0 h 3750"/>
                  <a:gd name="T4" fmla="*/ 1750 w 2750"/>
                  <a:gd name="T5" fmla="*/ 375 h 3750"/>
                  <a:gd name="T6" fmla="*/ 1750 w 2750"/>
                  <a:gd name="T7" fmla="*/ 500 h 3750"/>
                  <a:gd name="T8" fmla="*/ 2250 w 2750"/>
                  <a:gd name="T9" fmla="*/ 500 h 3750"/>
                  <a:gd name="T10" fmla="*/ 2250 w 2750"/>
                  <a:gd name="T11" fmla="*/ 1000 h 3750"/>
                  <a:gd name="T12" fmla="*/ 500 w 2750"/>
                  <a:gd name="T13" fmla="*/ 1000 h 3750"/>
                  <a:gd name="T14" fmla="*/ 500 w 2750"/>
                  <a:gd name="T15" fmla="*/ 500 h 3750"/>
                  <a:gd name="T16" fmla="*/ 1000 w 2750"/>
                  <a:gd name="T17" fmla="*/ 500 h 3750"/>
                  <a:gd name="T18" fmla="*/ 1000 w 2750"/>
                  <a:gd name="T19" fmla="*/ 375 h 3750"/>
                  <a:gd name="T20" fmla="*/ 500 w 2750"/>
                  <a:gd name="T21" fmla="*/ 500 h 3750"/>
                  <a:gd name="T22" fmla="*/ 0 w 2750"/>
                  <a:gd name="T23" fmla="*/ 500 h 3750"/>
                  <a:gd name="T24" fmla="*/ 0 w 2750"/>
                  <a:gd name="T25" fmla="*/ 3750 h 3750"/>
                  <a:gd name="T26" fmla="*/ 2750 w 2750"/>
                  <a:gd name="T27" fmla="*/ 3750 h 3750"/>
                  <a:gd name="T28" fmla="*/ 2750 w 2750"/>
                  <a:gd name="T29" fmla="*/ 500 h 3750"/>
                  <a:gd name="T30" fmla="*/ 2250 w 2750"/>
                  <a:gd name="T31" fmla="*/ 500 h 3750"/>
                  <a:gd name="T32" fmla="*/ 500 w 2750"/>
                  <a:gd name="T33" fmla="*/ 1750 h 3750"/>
                  <a:gd name="T34" fmla="*/ 1500 w 2750"/>
                  <a:gd name="T35" fmla="*/ 1750 h 3750"/>
                  <a:gd name="T36" fmla="*/ 1500 w 2750"/>
                  <a:gd name="T37" fmla="*/ 2500 h 3750"/>
                  <a:gd name="T38" fmla="*/ 500 w 2750"/>
                  <a:gd name="T39" fmla="*/ 2500 h 3750"/>
                  <a:gd name="T40" fmla="*/ 1500 w 2750"/>
                  <a:gd name="T41" fmla="*/ 3250 h 3750"/>
                  <a:gd name="T42" fmla="*/ 500 w 2750"/>
                  <a:gd name="T43" fmla="*/ 3250 h 3750"/>
                  <a:gd name="T44" fmla="*/ 1750 w 2750"/>
                  <a:gd name="T45" fmla="*/ 1500 h 3750"/>
                  <a:gd name="T46" fmla="*/ 2000 w 2750"/>
                  <a:gd name="T47" fmla="*/ 1750 h 3750"/>
                  <a:gd name="T48" fmla="*/ 2375 w 2750"/>
                  <a:gd name="T49" fmla="*/ 1375 h 3750"/>
                  <a:gd name="T50" fmla="*/ 1750 w 2750"/>
                  <a:gd name="T51" fmla="*/ 2250 h 3750"/>
                  <a:gd name="T52" fmla="*/ 2000 w 2750"/>
                  <a:gd name="T53" fmla="*/ 2500 h 3750"/>
                  <a:gd name="T54" fmla="*/ 2375 w 2750"/>
                  <a:gd name="T55" fmla="*/ 2125 h 3750"/>
                  <a:gd name="T56" fmla="*/ 1750 w 2750"/>
                  <a:gd name="T57" fmla="*/ 3000 h 3750"/>
                  <a:gd name="T58" fmla="*/ 2000 w 2750"/>
                  <a:gd name="T59" fmla="*/ 3250 h 3750"/>
                  <a:gd name="T60" fmla="*/ 2375 w 2750"/>
                  <a:gd name="T61" fmla="*/ 28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50" h="3750">
                    <a:moveTo>
                      <a:pt x="1000" y="375"/>
                    </a:moveTo>
                    <a:cubicBezTo>
                      <a:pt x="1000" y="168"/>
                      <a:pt x="1168" y="0"/>
                      <a:pt x="1375" y="0"/>
                    </a:cubicBezTo>
                    <a:cubicBezTo>
                      <a:pt x="1582" y="0"/>
                      <a:pt x="1750" y="168"/>
                      <a:pt x="1750" y="375"/>
                    </a:cubicBezTo>
                    <a:cubicBezTo>
                      <a:pt x="1750" y="500"/>
                      <a:pt x="1750" y="500"/>
                      <a:pt x="1750" y="500"/>
                    </a:cubicBezTo>
                    <a:cubicBezTo>
                      <a:pt x="2250" y="500"/>
                      <a:pt x="2250" y="500"/>
                      <a:pt x="2250" y="500"/>
                    </a:cubicBezTo>
                    <a:cubicBezTo>
                      <a:pt x="2250" y="1000"/>
                      <a:pt x="2250" y="1000"/>
                      <a:pt x="2250" y="1000"/>
                    </a:cubicBezTo>
                    <a:cubicBezTo>
                      <a:pt x="500" y="1000"/>
                      <a:pt x="500" y="1000"/>
                      <a:pt x="500" y="1000"/>
                    </a:cubicBezTo>
                    <a:cubicBezTo>
                      <a:pt x="500" y="500"/>
                      <a:pt x="500" y="500"/>
                      <a:pt x="500" y="500"/>
                    </a:cubicBezTo>
                    <a:cubicBezTo>
                      <a:pt x="1000" y="500"/>
                      <a:pt x="1000" y="500"/>
                      <a:pt x="1000" y="500"/>
                    </a:cubicBezTo>
                    <a:lnTo>
                      <a:pt x="1000" y="375"/>
                    </a:lnTo>
                    <a:close/>
                    <a:moveTo>
                      <a:pt x="500" y="500"/>
                    </a:moveTo>
                    <a:cubicBezTo>
                      <a:pt x="0" y="500"/>
                      <a:pt x="0" y="500"/>
                      <a:pt x="0" y="500"/>
                    </a:cubicBezTo>
                    <a:cubicBezTo>
                      <a:pt x="0" y="3750"/>
                      <a:pt x="0" y="3750"/>
                      <a:pt x="0" y="3750"/>
                    </a:cubicBezTo>
                    <a:cubicBezTo>
                      <a:pt x="2750" y="3750"/>
                      <a:pt x="2750" y="3750"/>
                      <a:pt x="2750" y="3750"/>
                    </a:cubicBezTo>
                    <a:cubicBezTo>
                      <a:pt x="2750" y="500"/>
                      <a:pt x="2750" y="500"/>
                      <a:pt x="2750" y="500"/>
                    </a:cubicBezTo>
                    <a:cubicBezTo>
                      <a:pt x="2250" y="500"/>
                      <a:pt x="2250" y="500"/>
                      <a:pt x="2250" y="500"/>
                    </a:cubicBezTo>
                    <a:moveTo>
                      <a:pt x="500" y="1750"/>
                    </a:moveTo>
                    <a:cubicBezTo>
                      <a:pt x="1500" y="1750"/>
                      <a:pt x="1500" y="1750"/>
                      <a:pt x="1500" y="1750"/>
                    </a:cubicBezTo>
                    <a:moveTo>
                      <a:pt x="1500" y="2500"/>
                    </a:moveTo>
                    <a:cubicBezTo>
                      <a:pt x="500" y="2500"/>
                      <a:pt x="500" y="2500"/>
                      <a:pt x="500" y="2500"/>
                    </a:cubicBezTo>
                    <a:moveTo>
                      <a:pt x="1500" y="3250"/>
                    </a:moveTo>
                    <a:cubicBezTo>
                      <a:pt x="500" y="3250"/>
                      <a:pt x="500" y="3250"/>
                      <a:pt x="500" y="3250"/>
                    </a:cubicBezTo>
                    <a:moveTo>
                      <a:pt x="1750" y="1500"/>
                    </a:moveTo>
                    <a:cubicBezTo>
                      <a:pt x="2000" y="1750"/>
                      <a:pt x="2000" y="1750"/>
                      <a:pt x="2000" y="1750"/>
                    </a:cubicBezTo>
                    <a:cubicBezTo>
                      <a:pt x="2375" y="1375"/>
                      <a:pt x="2375" y="1375"/>
                      <a:pt x="2375" y="1375"/>
                    </a:cubicBezTo>
                    <a:moveTo>
                      <a:pt x="1750" y="2250"/>
                    </a:moveTo>
                    <a:cubicBezTo>
                      <a:pt x="2000" y="2500"/>
                      <a:pt x="2000" y="2500"/>
                      <a:pt x="2000" y="2500"/>
                    </a:cubicBezTo>
                    <a:cubicBezTo>
                      <a:pt x="2375" y="2125"/>
                      <a:pt x="2375" y="2125"/>
                      <a:pt x="2375" y="2125"/>
                    </a:cubicBezTo>
                    <a:moveTo>
                      <a:pt x="1750" y="3000"/>
                    </a:moveTo>
                    <a:cubicBezTo>
                      <a:pt x="2000" y="3250"/>
                      <a:pt x="2000" y="3250"/>
                      <a:pt x="2000" y="3250"/>
                    </a:cubicBezTo>
                    <a:cubicBezTo>
                      <a:pt x="2375" y="2875"/>
                      <a:pt x="2375" y="2875"/>
                      <a:pt x="2375" y="2875"/>
                    </a:cubicBezTo>
                  </a:path>
                </a:pathLst>
              </a:custGeom>
              <a:noFill/>
              <a:ln w="15875" cap="flat">
                <a:solidFill>
                  <a:srgbClr val="22222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000000"/>
                  </a:solidFill>
                  <a:effectLst/>
                  <a:uLnTx/>
                  <a:uFillTx/>
                </a:endParaRPr>
              </a:p>
            </p:txBody>
          </p:sp>
          <p:sp>
            <p:nvSpPr>
              <p:cNvPr id="23" name="TextBox 22">
                <a:extLst>
                  <a:ext uri="{FF2B5EF4-FFF2-40B4-BE49-F238E27FC236}">
                    <a16:creationId xmlns:a16="http://schemas.microsoft.com/office/drawing/2014/main" id="{532AEF7F-2669-4586-A7EB-9A40D0DC8C95}"/>
                  </a:ext>
                </a:extLst>
              </p:cNvPr>
              <p:cNvSpPr txBox="1"/>
              <p:nvPr/>
            </p:nvSpPr>
            <p:spPr>
              <a:xfrm>
                <a:off x="6172864" y="5723039"/>
                <a:ext cx="2323170" cy="290927"/>
              </a:xfrm>
              <a:prstGeom prst="rect">
                <a:avLst/>
              </a:prstGeom>
              <a:noFill/>
            </p:spPr>
            <p:txBody>
              <a:bodyPr rot="0" spcFirstLastPara="0" vertOverflow="overflow" horzOverflow="overflow" vert="horz" wrap="square" lIns="365760" tIns="0" rIns="0" bIns="0" numCol="1" spcCol="0" rtlCol="0" fromWordArt="0" anchor="t" anchorCtr="0" forceAA="0" compatLnSpc="1">
                <a:prstTxWarp prst="textNoShape">
                  <a:avLst/>
                </a:prstTxWarp>
                <a:spAutoFit/>
              </a:bodyPr>
              <a:lstStyle>
                <a:defPPr>
                  <a:defRPr lang="en-US"/>
                </a:defPPr>
                <a:lvl1pPr lvl="0" defTabSz="914400">
                  <a:defRPr sz="1000" b="1">
                    <a:solidFill>
                      <a:schemeClr val="accent2"/>
                    </a:solidFill>
                    <a:latin typeface="Segoe UI Semibold" panose="020B0702040204020203" pitchFamily="34" charset="0"/>
                    <a:ea typeface="+mn-lt"/>
                    <a:cs typeface="Segoe UI Semibold" panose="020B0702040204020203" pitchFamily="34" charset="0"/>
                  </a:defRPr>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solidFill>
                      <a:srgbClr val="243A5E"/>
                    </a:solidFill>
                    <a:effectLst/>
                    <a:uLnTx/>
                    <a:uFillTx/>
                    <a:latin typeface="Segoe UI Semibold" panose="020B0702040204020203" pitchFamily="34" charset="0"/>
                    <a:cs typeface="Segoe UI Semibold" panose="020B0702040204020203" pitchFamily="34" charset="0"/>
                  </a:rPr>
                  <a:t>Manage</a:t>
                </a:r>
              </a:p>
            </p:txBody>
          </p:sp>
        </p:grpSp>
        <p:grpSp>
          <p:nvGrpSpPr>
            <p:cNvPr id="13" name="Group 12" descr="Govern">
              <a:extLst>
                <a:ext uri="{FF2B5EF4-FFF2-40B4-BE49-F238E27FC236}">
                  <a16:creationId xmlns:a16="http://schemas.microsoft.com/office/drawing/2014/main" id="{14E65054-3939-4944-8DC5-C4F8E9E5CC43}"/>
                </a:ext>
              </a:extLst>
            </p:cNvPr>
            <p:cNvGrpSpPr/>
            <p:nvPr/>
          </p:nvGrpSpPr>
          <p:grpSpPr>
            <a:xfrm>
              <a:off x="8655740" y="1093250"/>
              <a:ext cx="1226203" cy="437524"/>
              <a:chOff x="3716688" y="5454930"/>
              <a:chExt cx="2318149" cy="827144"/>
            </a:xfrm>
          </p:grpSpPr>
          <p:sp>
            <p:nvSpPr>
              <p:cNvPr id="18" name="Rectangle: Rounded Corners 51">
                <a:extLst>
                  <a:ext uri="{FF2B5EF4-FFF2-40B4-BE49-F238E27FC236}">
                    <a16:creationId xmlns:a16="http://schemas.microsoft.com/office/drawing/2014/main" id="{EABD9634-19BF-4C30-BA5C-8245ABC75CCD}"/>
                  </a:ext>
                </a:extLst>
              </p:cNvPr>
              <p:cNvSpPr/>
              <p:nvPr/>
            </p:nvSpPr>
            <p:spPr>
              <a:xfrm>
                <a:off x="3735686" y="5454930"/>
                <a:ext cx="2280155" cy="827144"/>
              </a:xfrm>
              <a:prstGeom prst="roundRect">
                <a:avLst>
                  <a:gd name="adj" fmla="val 2546"/>
                </a:avLst>
              </a:prstGeom>
              <a:solidFill>
                <a:srgbClr val="F0F0F0"/>
              </a:solidFill>
              <a:ln w="25400" cap="flat" cmpd="sng" algn="ctr">
                <a:solidFill>
                  <a:srgbClr val="22222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UTM Avo"/>
                  <a:ea typeface="+mn-ea"/>
                  <a:cs typeface="+mn-cs"/>
                </a:endParaRPr>
              </a:p>
            </p:txBody>
          </p:sp>
          <p:sp>
            <p:nvSpPr>
              <p:cNvPr id="19" name="Org_ECA6" title="Icon of three boxes in a bracket chart">
                <a:extLst>
                  <a:ext uri="{FF2B5EF4-FFF2-40B4-BE49-F238E27FC236}">
                    <a16:creationId xmlns:a16="http://schemas.microsoft.com/office/drawing/2014/main" id="{437F713A-0EA5-4502-9CCA-F03748CCEDC2}"/>
                  </a:ext>
                </a:extLst>
              </p:cNvPr>
              <p:cNvSpPr>
                <a:spLocks noChangeAspect="1" noEditPoints="1"/>
              </p:cNvSpPr>
              <p:nvPr/>
            </p:nvSpPr>
            <p:spPr bwMode="auto">
              <a:xfrm>
                <a:off x="3959885" y="5688629"/>
                <a:ext cx="359570" cy="359746"/>
              </a:xfrm>
              <a:custGeom>
                <a:avLst/>
                <a:gdLst>
                  <a:gd name="T0" fmla="*/ 1177 w 4117"/>
                  <a:gd name="T1" fmla="*/ 4119 h 4119"/>
                  <a:gd name="T2" fmla="*/ 0 w 4117"/>
                  <a:gd name="T3" fmla="*/ 4119 h 4119"/>
                  <a:gd name="T4" fmla="*/ 0 w 4117"/>
                  <a:gd name="T5" fmla="*/ 2942 h 4119"/>
                  <a:gd name="T6" fmla="*/ 1177 w 4117"/>
                  <a:gd name="T7" fmla="*/ 2942 h 4119"/>
                  <a:gd name="T8" fmla="*/ 1177 w 4117"/>
                  <a:gd name="T9" fmla="*/ 4119 h 4119"/>
                  <a:gd name="T10" fmla="*/ 4117 w 4117"/>
                  <a:gd name="T11" fmla="*/ 2942 h 4119"/>
                  <a:gd name="T12" fmla="*/ 2941 w 4117"/>
                  <a:gd name="T13" fmla="*/ 2942 h 4119"/>
                  <a:gd name="T14" fmla="*/ 2941 w 4117"/>
                  <a:gd name="T15" fmla="*/ 4119 h 4119"/>
                  <a:gd name="T16" fmla="*/ 4117 w 4117"/>
                  <a:gd name="T17" fmla="*/ 4119 h 4119"/>
                  <a:gd name="T18" fmla="*/ 4117 w 4117"/>
                  <a:gd name="T19" fmla="*/ 2942 h 4119"/>
                  <a:gd name="T20" fmla="*/ 2647 w 4117"/>
                  <a:gd name="T21" fmla="*/ 0 h 4119"/>
                  <a:gd name="T22" fmla="*/ 1471 w 4117"/>
                  <a:gd name="T23" fmla="*/ 0 h 4119"/>
                  <a:gd name="T24" fmla="*/ 1471 w 4117"/>
                  <a:gd name="T25" fmla="*/ 1177 h 4119"/>
                  <a:gd name="T26" fmla="*/ 2647 w 4117"/>
                  <a:gd name="T27" fmla="*/ 1177 h 4119"/>
                  <a:gd name="T28" fmla="*/ 2647 w 4117"/>
                  <a:gd name="T29" fmla="*/ 0 h 4119"/>
                  <a:gd name="T30" fmla="*/ 2059 w 4117"/>
                  <a:gd name="T31" fmla="*/ 1177 h 4119"/>
                  <a:gd name="T32" fmla="*/ 2059 w 4117"/>
                  <a:gd name="T33" fmla="*/ 2060 h 4119"/>
                  <a:gd name="T34" fmla="*/ 3529 w 4117"/>
                  <a:gd name="T35" fmla="*/ 2942 h 4119"/>
                  <a:gd name="T36" fmla="*/ 3529 w 4117"/>
                  <a:gd name="T37" fmla="*/ 2060 h 4119"/>
                  <a:gd name="T38" fmla="*/ 588 w 4117"/>
                  <a:gd name="T39" fmla="*/ 2060 h 4119"/>
                  <a:gd name="T40" fmla="*/ 588 w 4117"/>
                  <a:gd name="T41" fmla="*/ 2942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17" h="4119">
                    <a:moveTo>
                      <a:pt x="1177" y="4119"/>
                    </a:moveTo>
                    <a:lnTo>
                      <a:pt x="0" y="4119"/>
                    </a:lnTo>
                    <a:lnTo>
                      <a:pt x="0" y="2942"/>
                    </a:lnTo>
                    <a:lnTo>
                      <a:pt x="1177" y="2942"/>
                    </a:lnTo>
                    <a:lnTo>
                      <a:pt x="1177" y="4119"/>
                    </a:lnTo>
                    <a:moveTo>
                      <a:pt x="4117" y="2942"/>
                    </a:moveTo>
                    <a:lnTo>
                      <a:pt x="2941" y="2942"/>
                    </a:lnTo>
                    <a:lnTo>
                      <a:pt x="2941" y="4119"/>
                    </a:lnTo>
                    <a:lnTo>
                      <a:pt x="4117" y="4119"/>
                    </a:lnTo>
                    <a:lnTo>
                      <a:pt x="4117" y="2942"/>
                    </a:lnTo>
                    <a:moveTo>
                      <a:pt x="2647" y="0"/>
                    </a:moveTo>
                    <a:lnTo>
                      <a:pt x="1471" y="0"/>
                    </a:lnTo>
                    <a:lnTo>
                      <a:pt x="1471" y="1177"/>
                    </a:lnTo>
                    <a:lnTo>
                      <a:pt x="2647" y="1177"/>
                    </a:lnTo>
                    <a:lnTo>
                      <a:pt x="2647" y="0"/>
                    </a:lnTo>
                    <a:moveTo>
                      <a:pt x="2059" y="1177"/>
                    </a:moveTo>
                    <a:lnTo>
                      <a:pt x="2059" y="2060"/>
                    </a:lnTo>
                    <a:moveTo>
                      <a:pt x="3529" y="2942"/>
                    </a:moveTo>
                    <a:lnTo>
                      <a:pt x="3529" y="2060"/>
                    </a:lnTo>
                    <a:lnTo>
                      <a:pt x="588" y="2060"/>
                    </a:lnTo>
                    <a:lnTo>
                      <a:pt x="588" y="2942"/>
                    </a:lnTo>
                  </a:path>
                </a:pathLst>
              </a:custGeom>
              <a:noFill/>
              <a:ln w="15875" cap="sq">
                <a:solidFill>
                  <a:srgbClr val="22222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gradFill>
                    <a:gsLst>
                      <a:gs pos="0">
                        <a:srgbClr val="505050"/>
                      </a:gs>
                      <a:gs pos="100000">
                        <a:srgbClr val="505050"/>
                      </a:gs>
                    </a:gsLst>
                    <a:lin ang="5400000" scaled="1"/>
                  </a:gradFill>
                  <a:effectLst/>
                  <a:uLnTx/>
                  <a:uFillTx/>
                </a:endParaRPr>
              </a:p>
            </p:txBody>
          </p:sp>
          <p:sp>
            <p:nvSpPr>
              <p:cNvPr id="20" name="TextBox 19">
                <a:extLst>
                  <a:ext uri="{FF2B5EF4-FFF2-40B4-BE49-F238E27FC236}">
                    <a16:creationId xmlns:a16="http://schemas.microsoft.com/office/drawing/2014/main" id="{79CB30D8-DB90-4B23-ADC0-3874BE355C68}"/>
                  </a:ext>
                </a:extLst>
              </p:cNvPr>
              <p:cNvSpPr txBox="1"/>
              <p:nvPr/>
            </p:nvSpPr>
            <p:spPr>
              <a:xfrm>
                <a:off x="3716688" y="5723039"/>
                <a:ext cx="2318149" cy="290927"/>
              </a:xfrm>
              <a:prstGeom prst="rect">
                <a:avLst/>
              </a:prstGeom>
              <a:noFill/>
            </p:spPr>
            <p:txBody>
              <a:bodyPr rot="0" spcFirstLastPara="0" vertOverflow="overflow" horzOverflow="overflow" vert="horz" wrap="square" lIns="365760" tIns="0" rIns="0" bIns="0" numCol="1" spcCol="0" rtlCol="0" fromWordArt="0" anchor="t" anchorCtr="0" forceAA="0" compatLnSpc="1">
                <a:prstTxWarp prst="textNoShape">
                  <a:avLst/>
                </a:prstTxWarp>
                <a:spAutoFit/>
              </a:bodyPr>
              <a:lstStyle>
                <a:defPPr>
                  <a:defRPr lang="en-US"/>
                </a:defPPr>
                <a:lvl1pPr lvl="0" defTabSz="914400">
                  <a:defRPr sz="1000" b="1">
                    <a:solidFill>
                      <a:schemeClr val="accent2"/>
                    </a:solidFill>
                    <a:latin typeface="Segoe UI Semibold" panose="020B0702040204020203" pitchFamily="34" charset="0"/>
                    <a:ea typeface="+mn-lt"/>
                    <a:cs typeface="Segoe UI Semibold" panose="020B0702040204020203" pitchFamily="34" charset="0"/>
                  </a:defRPr>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solidFill>
                      <a:srgbClr val="243A5E"/>
                    </a:solidFill>
                    <a:effectLst/>
                    <a:uLnTx/>
                    <a:uFillTx/>
                    <a:latin typeface="Segoe UI Semibold" panose="020B0702040204020203" pitchFamily="34" charset="0"/>
                    <a:cs typeface="Segoe UI Semibold" panose="020B0702040204020203" pitchFamily="34" charset="0"/>
                  </a:rPr>
                  <a:t>Govern</a:t>
                </a:r>
              </a:p>
            </p:txBody>
          </p:sp>
        </p:grpSp>
        <p:sp>
          <p:nvSpPr>
            <p:cNvPr id="14" name="Rectangle 13">
              <a:extLst>
                <a:ext uri="{FF2B5EF4-FFF2-40B4-BE49-F238E27FC236}">
                  <a16:creationId xmlns:a16="http://schemas.microsoft.com/office/drawing/2014/main" id="{3DD7F8B7-5362-4500-9B4C-74BF97F162AD}"/>
                </a:ext>
                <a:ext uri="{C183D7F6-B498-43B3-948B-1728B52AA6E4}">
                  <adec:decorative xmlns:adec="http://schemas.microsoft.com/office/drawing/2017/decorative" val="1"/>
                </a:ext>
              </a:extLst>
            </p:cNvPr>
            <p:cNvSpPr/>
            <p:nvPr/>
          </p:nvSpPr>
          <p:spPr bwMode="auto">
            <a:xfrm>
              <a:off x="7958666" y="338138"/>
              <a:ext cx="2593447" cy="528637"/>
            </a:xfrm>
            <a:prstGeom prst="rect">
              <a:avLst/>
            </a:prstGeom>
            <a:solidFill>
              <a:srgbClr val="F0F0F0">
                <a:alpha val="75000"/>
              </a:srgb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UTM Avo"/>
                <a:ea typeface="Segoe UI" pitchFamily="34" charset="0"/>
                <a:cs typeface="Segoe UI" pitchFamily="34" charset="0"/>
              </a:endParaRPr>
            </a:p>
          </p:txBody>
        </p:sp>
        <p:sp>
          <p:nvSpPr>
            <p:cNvPr id="15" name="Rectangle 14">
              <a:extLst>
                <a:ext uri="{FF2B5EF4-FFF2-40B4-BE49-F238E27FC236}">
                  <a16:creationId xmlns:a16="http://schemas.microsoft.com/office/drawing/2014/main" id="{F5547710-B561-4EE3-9705-588153348018}"/>
                </a:ext>
                <a:ext uri="{C183D7F6-B498-43B3-948B-1728B52AA6E4}">
                  <adec:decorative xmlns:adec="http://schemas.microsoft.com/office/drawing/2017/decorative" val="1"/>
                </a:ext>
              </a:extLst>
            </p:cNvPr>
            <p:cNvSpPr/>
            <p:nvPr/>
          </p:nvSpPr>
          <p:spPr bwMode="auto">
            <a:xfrm>
              <a:off x="8512566" y="954007"/>
              <a:ext cx="2833614" cy="737633"/>
            </a:xfrm>
            <a:prstGeom prst="rect">
              <a:avLst/>
            </a:prstGeom>
            <a:solidFill>
              <a:srgbClr val="F0F0F0">
                <a:alpha val="75000"/>
              </a:srgb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UTM Avo"/>
                <a:ea typeface="Segoe UI" pitchFamily="34" charset="0"/>
                <a:cs typeface="Segoe UI" pitchFamily="34" charset="0"/>
              </a:endParaRPr>
            </a:p>
          </p:txBody>
        </p:sp>
        <p:sp>
          <p:nvSpPr>
            <p:cNvPr id="16" name="Rectangle 15">
              <a:extLst>
                <a:ext uri="{FF2B5EF4-FFF2-40B4-BE49-F238E27FC236}">
                  <a16:creationId xmlns:a16="http://schemas.microsoft.com/office/drawing/2014/main" id="{A3069936-83DD-464E-BC1B-9B8EDA395EF0}"/>
                </a:ext>
                <a:ext uri="{C183D7F6-B498-43B3-948B-1728B52AA6E4}">
                  <adec:decorative xmlns:adec="http://schemas.microsoft.com/office/drawing/2017/decorative" val="1"/>
                </a:ext>
              </a:extLst>
            </p:cNvPr>
            <p:cNvSpPr/>
            <p:nvPr/>
          </p:nvSpPr>
          <p:spPr bwMode="auto">
            <a:xfrm>
              <a:off x="6585515" y="238711"/>
              <a:ext cx="1306668" cy="737633"/>
            </a:xfrm>
            <a:prstGeom prst="rect">
              <a:avLst/>
            </a:prstGeom>
            <a:solidFill>
              <a:srgbClr val="F0F0F0">
                <a:alpha val="75000"/>
              </a:srgb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UTM Avo"/>
                <a:ea typeface="Segoe UI" pitchFamily="34" charset="0"/>
                <a:cs typeface="Segoe UI" pitchFamily="34" charset="0"/>
              </a:endParaRPr>
            </a:p>
          </p:txBody>
        </p:sp>
      </p:grpSp>
      <p:sp>
        <p:nvSpPr>
          <p:cNvPr id="36" name="Freeform: Shape 69">
            <a:extLst>
              <a:ext uri="{FF2B5EF4-FFF2-40B4-BE49-F238E27FC236}">
                <a16:creationId xmlns:a16="http://schemas.microsoft.com/office/drawing/2014/main" id="{A810910A-D45D-4498-AB01-B5D63ABFD224}"/>
              </a:ext>
            </a:extLst>
          </p:cNvPr>
          <p:cNvSpPr/>
          <p:nvPr/>
        </p:nvSpPr>
        <p:spPr>
          <a:xfrm>
            <a:off x="592467" y="2806432"/>
            <a:ext cx="2104156" cy="3909321"/>
          </a:xfrm>
          <a:custGeom>
            <a:avLst/>
            <a:gdLst>
              <a:gd name="connsiteX0" fmla="*/ 0 w 2527956"/>
              <a:gd name="connsiteY0" fmla="*/ 0 h 3140279"/>
              <a:gd name="connsiteX1" fmla="*/ 2527956 w 2527956"/>
              <a:gd name="connsiteY1" fmla="*/ 0 h 3140279"/>
              <a:gd name="connsiteX2" fmla="*/ 2527956 w 2527956"/>
              <a:gd name="connsiteY2" fmla="*/ 3140279 h 3140279"/>
              <a:gd name="connsiteX3" fmla="*/ 0 w 2527956"/>
              <a:gd name="connsiteY3" fmla="*/ 3140279 h 3140279"/>
              <a:gd name="connsiteX4" fmla="*/ 0 w 2527956"/>
              <a:gd name="connsiteY4" fmla="*/ 0 h 3140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7956" h="3140279">
                <a:moveTo>
                  <a:pt x="0" y="0"/>
                </a:moveTo>
                <a:lnTo>
                  <a:pt x="2527956" y="0"/>
                </a:lnTo>
                <a:lnTo>
                  <a:pt x="2527956" y="3140279"/>
                </a:lnTo>
                <a:lnTo>
                  <a:pt x="0" y="3140279"/>
                </a:lnTo>
                <a:lnTo>
                  <a:pt x="0" y="0"/>
                </a:lnTo>
                <a:close/>
              </a:path>
            </a:pathLst>
          </a:custGeom>
          <a:solidFill>
            <a:srgbClr val="2A317D">
              <a:alpha val="90000"/>
            </a:srgbClr>
          </a:solidFill>
          <a:ln w="12700" cap="flat" cmpd="sng" algn="ctr">
            <a:noFill/>
            <a:prstDash val="solid"/>
            <a:miter lim="800000"/>
          </a:ln>
          <a:effectLst>
            <a:outerShdw blurRad="50800" dist="38100" dir="2700000" algn="tl" rotWithShape="0">
              <a:prstClr val="black">
                <a:alpha val="30000"/>
              </a:prstClr>
            </a:outerShdw>
          </a:effectLst>
        </p:spPr>
        <p:txBody>
          <a:bodyPr spcFirstLastPara="0" vert="horz" wrap="square" lIns="182880" tIns="182880" rIns="91440" bIns="0" numCol="1" spcCol="1270" anchor="t" anchorCtr="0">
            <a:noAutofit/>
          </a:bodyPr>
          <a:lstStyle/>
          <a:p>
            <a:pPr marL="0" marR="0" lvl="0" indent="0" defTabSz="1155700" eaLnBrk="1" fontAlgn="auto" latinLnBrk="0" hangingPunct="1">
              <a:lnSpc>
                <a:spcPct val="90000"/>
              </a:lnSpc>
              <a:spcBef>
                <a:spcPct val="0"/>
              </a:spcBef>
              <a:spcAft>
                <a:spcPct val="3500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rPr>
              <a:t>Infrastructure abstraction</a:t>
            </a:r>
          </a:p>
          <a:p>
            <a:pPr marL="171450" marR="0" lvl="1" indent="-171450" defTabSz="66675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rPr>
              <a:t>Cloud native applications built from the ground up optimized for cloud: </a:t>
            </a:r>
          </a:p>
          <a:p>
            <a:pPr marL="171450" marR="0" lvl="1" indent="-171450" defTabSz="66675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rPr>
              <a:t>Resiliency</a:t>
            </a:r>
          </a:p>
          <a:p>
            <a:pPr marL="171450" marR="0" lvl="1" indent="-171450" defTabSz="66675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rPr>
              <a:t>Global scale</a:t>
            </a:r>
          </a:p>
          <a:p>
            <a:pPr marL="171450" marR="0" lvl="1" indent="-171450" defTabSz="66675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rPr>
              <a:t>Agility</a:t>
            </a:r>
          </a:p>
          <a:p>
            <a:pPr marL="171450" marR="0" lvl="1" indent="-171450" defTabSz="66675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rPr>
              <a:t>Security </a:t>
            </a:r>
          </a:p>
          <a:p>
            <a:pPr marL="171450" marR="0" lvl="1" indent="-171450" defTabSz="66675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0" cap="none" spc="0" normalizeH="0" baseline="0" noProof="0" dirty="0" err="1">
                <a:ln>
                  <a:noFill/>
                </a:ln>
                <a:solidFill>
                  <a:srgbClr val="FFFFFF"/>
                </a:solidFill>
                <a:effectLst/>
                <a:uLnTx/>
                <a:uFillTx/>
                <a:latin typeface="Arial" panose="020B0604020202020204" pitchFamily="34" charset="0"/>
                <a:cs typeface="Arial" panose="020B0604020202020204" pitchFamily="34" charset="0"/>
              </a:rPr>
              <a:t>Autoscaling</a:t>
            </a:r>
            <a:endParaRPr kumimoji="0" lang="en-US" sz="14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endParaRPr>
          </a:p>
        </p:txBody>
      </p:sp>
      <p:sp>
        <p:nvSpPr>
          <p:cNvPr id="37" name="Freeform: Shape 70">
            <a:extLst>
              <a:ext uri="{FF2B5EF4-FFF2-40B4-BE49-F238E27FC236}">
                <a16:creationId xmlns:a16="http://schemas.microsoft.com/office/drawing/2014/main" id="{489E95A8-7E9A-4B1B-9937-705541E8F547}"/>
              </a:ext>
            </a:extLst>
          </p:cNvPr>
          <p:cNvSpPr/>
          <p:nvPr/>
        </p:nvSpPr>
        <p:spPr>
          <a:xfrm>
            <a:off x="2859071" y="2806432"/>
            <a:ext cx="2104156" cy="3909321"/>
          </a:xfrm>
          <a:custGeom>
            <a:avLst/>
            <a:gdLst>
              <a:gd name="connsiteX0" fmla="*/ 0 w 2527956"/>
              <a:gd name="connsiteY0" fmla="*/ 0 h 3140279"/>
              <a:gd name="connsiteX1" fmla="*/ 2527956 w 2527956"/>
              <a:gd name="connsiteY1" fmla="*/ 0 h 3140279"/>
              <a:gd name="connsiteX2" fmla="*/ 2527956 w 2527956"/>
              <a:gd name="connsiteY2" fmla="*/ 3140279 h 3140279"/>
              <a:gd name="connsiteX3" fmla="*/ 0 w 2527956"/>
              <a:gd name="connsiteY3" fmla="*/ 3140279 h 3140279"/>
              <a:gd name="connsiteX4" fmla="*/ 0 w 2527956"/>
              <a:gd name="connsiteY4" fmla="*/ 0 h 3140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7956" h="3140279">
                <a:moveTo>
                  <a:pt x="0" y="0"/>
                </a:moveTo>
                <a:lnTo>
                  <a:pt x="2527956" y="0"/>
                </a:lnTo>
                <a:lnTo>
                  <a:pt x="2527956" y="3140279"/>
                </a:lnTo>
                <a:lnTo>
                  <a:pt x="0" y="3140279"/>
                </a:lnTo>
                <a:lnTo>
                  <a:pt x="0" y="0"/>
                </a:lnTo>
                <a:close/>
              </a:path>
            </a:pathLst>
          </a:custGeom>
          <a:solidFill>
            <a:srgbClr val="2A317D">
              <a:alpha val="90000"/>
            </a:srgbClr>
          </a:solidFill>
          <a:ln w="12700" cap="flat" cmpd="sng" algn="ctr">
            <a:noFill/>
            <a:prstDash val="solid"/>
            <a:miter lim="800000"/>
          </a:ln>
          <a:effectLst>
            <a:outerShdw blurRad="50800" dist="38100" dir="2700000" algn="tl" rotWithShape="0">
              <a:prstClr val="black">
                <a:alpha val="30000"/>
              </a:prstClr>
            </a:outerShdw>
          </a:effectLst>
        </p:spPr>
        <p:txBody>
          <a:bodyPr spcFirstLastPara="0" vert="horz" wrap="square" lIns="182880" tIns="182880" rIns="91440" bIns="0" numCol="1" spcCol="1270" anchor="t" anchorCtr="0">
            <a:noAutofit/>
          </a:bodyPr>
          <a:lstStyle/>
          <a:p>
            <a:pPr marL="0" marR="0" lvl="1" indent="0" defTabSz="1155700" eaLnBrk="1" fontAlgn="auto" latinLnBrk="0" hangingPunct="1">
              <a:lnSpc>
                <a:spcPct val="90000"/>
              </a:lnSpc>
              <a:spcBef>
                <a:spcPct val="0"/>
              </a:spcBef>
              <a:spcAft>
                <a:spcPct val="3500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rPr>
              <a:t>Innovate: refactor</a:t>
            </a:r>
          </a:p>
          <a:p>
            <a:pPr marL="171450" marR="0" lvl="1" indent="-171450" defTabSz="66675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rPr>
              <a:t>Refactoring an application to fit a PaaS/Serverless-based model or refactoring code to deliver on new business opportunities.</a:t>
            </a:r>
          </a:p>
          <a:p>
            <a:pPr marL="171450" marR="0" lvl="1" indent="-171450" defTabSz="66675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rPr>
              <a:t>Drivers: faster and shorter updates,</a:t>
            </a:r>
            <a:br>
              <a:rPr kumimoji="0" lang="en-US" sz="14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rPr>
            </a:br>
            <a:r>
              <a:rPr kumimoji="0" lang="en-US" sz="14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rPr>
              <a:t>code portability, greater cloud efficiency (resources, speed, cost)</a:t>
            </a:r>
          </a:p>
          <a:p>
            <a:pPr marL="171450" marR="0" lvl="1" indent="-171450" defTabSz="666750" eaLnBrk="1" fontAlgn="auto" latinLnBrk="0" hangingPunct="1">
              <a:lnSpc>
                <a:spcPct val="90000"/>
              </a:lnSpc>
              <a:spcBef>
                <a:spcPct val="0"/>
              </a:spcBef>
              <a:spcAft>
                <a:spcPct val="15000"/>
              </a:spcAft>
              <a:buClrTx/>
              <a:buSzTx/>
              <a:buFont typeface="Arial" panose="020B0604020202020204" pitchFamily="34" charset="0"/>
              <a:buChar char="•"/>
              <a:tabLst/>
              <a:defRPr/>
            </a:pPr>
            <a:endParaRPr kumimoji="0" lang="en-US" sz="14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endParaRPr>
          </a:p>
        </p:txBody>
      </p:sp>
      <p:sp>
        <p:nvSpPr>
          <p:cNvPr id="38" name="Freeform: Shape 71">
            <a:extLst>
              <a:ext uri="{FF2B5EF4-FFF2-40B4-BE49-F238E27FC236}">
                <a16:creationId xmlns:a16="http://schemas.microsoft.com/office/drawing/2014/main" id="{54FB74AA-700C-4C98-9B2D-B2368E27461A}"/>
              </a:ext>
            </a:extLst>
          </p:cNvPr>
          <p:cNvSpPr/>
          <p:nvPr/>
        </p:nvSpPr>
        <p:spPr>
          <a:xfrm>
            <a:off x="5128209" y="2806432"/>
            <a:ext cx="2104156" cy="3909321"/>
          </a:xfrm>
          <a:custGeom>
            <a:avLst/>
            <a:gdLst>
              <a:gd name="connsiteX0" fmla="*/ 0 w 2527956"/>
              <a:gd name="connsiteY0" fmla="*/ 0 h 3140279"/>
              <a:gd name="connsiteX1" fmla="*/ 2527956 w 2527956"/>
              <a:gd name="connsiteY1" fmla="*/ 0 h 3140279"/>
              <a:gd name="connsiteX2" fmla="*/ 2527956 w 2527956"/>
              <a:gd name="connsiteY2" fmla="*/ 3140279 h 3140279"/>
              <a:gd name="connsiteX3" fmla="*/ 0 w 2527956"/>
              <a:gd name="connsiteY3" fmla="*/ 3140279 h 3140279"/>
              <a:gd name="connsiteX4" fmla="*/ 0 w 2527956"/>
              <a:gd name="connsiteY4" fmla="*/ 0 h 3140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7956" h="3140279">
                <a:moveTo>
                  <a:pt x="0" y="0"/>
                </a:moveTo>
                <a:lnTo>
                  <a:pt x="2527956" y="0"/>
                </a:lnTo>
                <a:lnTo>
                  <a:pt x="2527956" y="3140279"/>
                </a:lnTo>
                <a:lnTo>
                  <a:pt x="0" y="3140279"/>
                </a:lnTo>
                <a:lnTo>
                  <a:pt x="0" y="0"/>
                </a:lnTo>
                <a:close/>
              </a:path>
            </a:pathLst>
          </a:custGeom>
          <a:solidFill>
            <a:srgbClr val="2A317D">
              <a:alpha val="90000"/>
            </a:srgbClr>
          </a:solidFill>
          <a:ln w="12700" cap="flat" cmpd="sng" algn="ctr">
            <a:noFill/>
            <a:prstDash val="solid"/>
            <a:miter lim="800000"/>
          </a:ln>
          <a:effectLst>
            <a:outerShdw blurRad="50800" dist="38100" dir="2700000" algn="tl" rotWithShape="0">
              <a:prstClr val="black">
                <a:alpha val="30000"/>
              </a:prstClr>
            </a:outerShdw>
          </a:effectLst>
        </p:spPr>
        <p:txBody>
          <a:bodyPr spcFirstLastPara="0" vert="horz" wrap="square" lIns="182880" tIns="182880" rIns="91440" bIns="0" numCol="1" spcCol="1270" anchor="t" anchorCtr="0">
            <a:noAutofit/>
          </a:bodyPr>
          <a:lstStyle/>
          <a:p>
            <a:pPr marL="0" marR="0" lvl="1" indent="0" defTabSz="1155700" eaLnBrk="1" fontAlgn="auto" latinLnBrk="0" hangingPunct="1">
              <a:lnSpc>
                <a:spcPct val="90000"/>
              </a:lnSpc>
              <a:spcBef>
                <a:spcPct val="0"/>
              </a:spcBef>
              <a:spcAft>
                <a:spcPct val="35000"/>
              </a:spcAft>
              <a:buClrTx/>
              <a:buSzTx/>
              <a:buFontTx/>
              <a:buNone/>
              <a:tabLst/>
              <a:defRPr/>
            </a:pPr>
            <a:r>
              <a:rPr kumimoji="0" lang="en-US" sz="1800" b="0" i="0" u="none" strike="noStrike" kern="0" cap="none" spc="0" normalizeH="0" baseline="0" noProof="0">
                <a:ln>
                  <a:noFill/>
                </a:ln>
                <a:solidFill>
                  <a:srgbClr val="FFFFFF"/>
                </a:solidFill>
                <a:effectLst/>
                <a:uLnTx/>
                <a:uFillTx/>
                <a:latin typeface="Arial" panose="020B0604020202020204" pitchFamily="34" charset="0"/>
                <a:cs typeface="Arial" panose="020B0604020202020204" pitchFamily="34" charset="0"/>
              </a:rPr>
              <a:t>Innovate: rearchitect</a:t>
            </a:r>
          </a:p>
          <a:p>
            <a:pPr marL="171450" marR="0" lvl="1" indent="-171450" defTabSz="66675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0" cap="none" spc="0" normalizeH="0" baseline="0" noProof="0">
                <a:ln>
                  <a:noFill/>
                </a:ln>
                <a:solidFill>
                  <a:srgbClr val="FFFFFF"/>
                </a:solidFill>
                <a:effectLst/>
                <a:uLnTx/>
                <a:uFillTx/>
                <a:latin typeface="Arial" panose="020B0604020202020204" pitchFamily="34" charset="0"/>
                <a:cs typeface="Arial" panose="020B0604020202020204" pitchFamily="34" charset="0"/>
              </a:rPr>
              <a:t>Modify existing applications into managed containers to take advantage of cloud native benefits </a:t>
            </a:r>
          </a:p>
          <a:p>
            <a:pPr marL="171450" marR="0" lvl="1" indent="-171450" defTabSz="66675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0" cap="none" spc="0" normalizeH="0" baseline="0" noProof="0">
                <a:ln>
                  <a:noFill/>
                </a:ln>
                <a:solidFill>
                  <a:srgbClr val="FFFFFF"/>
                </a:solidFill>
                <a:effectLst/>
                <a:uLnTx/>
                <a:uFillTx/>
                <a:latin typeface="Arial" panose="020B0604020202020204" pitchFamily="34" charset="0"/>
                <a:cs typeface="Arial" panose="020B0604020202020204" pitchFamily="34" charset="0"/>
              </a:rPr>
              <a:t>Drivers: application scale and agility, easier adoption of new cloud capabilities, mix of technology stacks</a:t>
            </a:r>
          </a:p>
        </p:txBody>
      </p:sp>
      <p:sp>
        <p:nvSpPr>
          <p:cNvPr id="39" name="Freeform: Shape 72">
            <a:extLst>
              <a:ext uri="{FF2B5EF4-FFF2-40B4-BE49-F238E27FC236}">
                <a16:creationId xmlns:a16="http://schemas.microsoft.com/office/drawing/2014/main" id="{6DB77BEE-D47A-44B9-9E68-E3624063781A}"/>
              </a:ext>
            </a:extLst>
          </p:cNvPr>
          <p:cNvSpPr/>
          <p:nvPr/>
        </p:nvSpPr>
        <p:spPr>
          <a:xfrm>
            <a:off x="7395562" y="2806432"/>
            <a:ext cx="2104156" cy="3909321"/>
          </a:xfrm>
          <a:custGeom>
            <a:avLst/>
            <a:gdLst>
              <a:gd name="connsiteX0" fmla="*/ 0 w 2527956"/>
              <a:gd name="connsiteY0" fmla="*/ 0 h 3140279"/>
              <a:gd name="connsiteX1" fmla="*/ 2527956 w 2527956"/>
              <a:gd name="connsiteY1" fmla="*/ 0 h 3140279"/>
              <a:gd name="connsiteX2" fmla="*/ 2527956 w 2527956"/>
              <a:gd name="connsiteY2" fmla="*/ 3140279 h 3140279"/>
              <a:gd name="connsiteX3" fmla="*/ 0 w 2527956"/>
              <a:gd name="connsiteY3" fmla="*/ 3140279 h 3140279"/>
              <a:gd name="connsiteX4" fmla="*/ 0 w 2527956"/>
              <a:gd name="connsiteY4" fmla="*/ 0 h 3140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7956" h="3140279">
                <a:moveTo>
                  <a:pt x="0" y="0"/>
                </a:moveTo>
                <a:lnTo>
                  <a:pt x="2527956" y="0"/>
                </a:lnTo>
                <a:lnTo>
                  <a:pt x="2527956" y="3140279"/>
                </a:lnTo>
                <a:lnTo>
                  <a:pt x="0" y="3140279"/>
                </a:lnTo>
                <a:lnTo>
                  <a:pt x="0" y="0"/>
                </a:lnTo>
                <a:close/>
              </a:path>
            </a:pathLst>
          </a:custGeom>
          <a:solidFill>
            <a:srgbClr val="2A317D">
              <a:alpha val="90000"/>
            </a:srgbClr>
          </a:solidFill>
          <a:ln w="12700" cap="flat" cmpd="sng" algn="ctr">
            <a:noFill/>
            <a:prstDash val="solid"/>
            <a:miter lim="800000"/>
          </a:ln>
          <a:effectLst>
            <a:outerShdw blurRad="50800" dist="38100" dir="2700000" algn="tl" rotWithShape="0">
              <a:prstClr val="black">
                <a:alpha val="30000"/>
              </a:prstClr>
            </a:outerShdw>
          </a:effectLst>
        </p:spPr>
        <p:txBody>
          <a:bodyPr spcFirstLastPara="0" vert="horz" wrap="square" lIns="182880" tIns="182880" rIns="91440" bIns="0" numCol="1" spcCol="1270" anchor="t" anchorCtr="0">
            <a:noAutofit/>
          </a:bodyPr>
          <a:lstStyle/>
          <a:p>
            <a:pPr marL="0" marR="0" lvl="1" indent="0" defTabSz="1155700" eaLnBrk="1" fontAlgn="auto" latinLnBrk="0" hangingPunct="1">
              <a:lnSpc>
                <a:spcPct val="90000"/>
              </a:lnSpc>
              <a:spcBef>
                <a:spcPct val="0"/>
              </a:spcBef>
              <a:spcAft>
                <a:spcPct val="35000"/>
              </a:spcAft>
              <a:buClrTx/>
              <a:buSzTx/>
              <a:buFontTx/>
              <a:buNone/>
              <a:tabLst/>
              <a:defRPr/>
            </a:pPr>
            <a:r>
              <a:rPr kumimoji="0" lang="en-US" sz="1800" b="0" i="0" u="none" strike="noStrike" kern="0" cap="none" spc="0" normalizeH="0" baseline="0" noProof="0">
                <a:ln>
                  <a:noFill/>
                </a:ln>
                <a:solidFill>
                  <a:srgbClr val="FFFFFF"/>
                </a:solidFill>
                <a:effectLst/>
                <a:uLnTx/>
                <a:uFillTx/>
                <a:latin typeface="Arial" panose="020B0604020202020204" pitchFamily="34" charset="0"/>
                <a:cs typeface="Arial" panose="020B0604020202020204" pitchFamily="34" charset="0"/>
              </a:rPr>
              <a:t>Innovate:</a:t>
            </a:r>
            <a:br>
              <a:rPr kumimoji="0" lang="en-US" sz="1800" b="0" i="0" u="none" strike="noStrike" kern="0" cap="none" spc="0" normalizeH="0" baseline="0" noProof="0">
                <a:ln>
                  <a:noFill/>
                </a:ln>
                <a:solidFill>
                  <a:srgbClr val="FFFFFF"/>
                </a:solidFill>
                <a:effectLst/>
                <a:uLnTx/>
                <a:uFillTx/>
                <a:latin typeface="Arial" panose="020B0604020202020204" pitchFamily="34" charset="0"/>
                <a:cs typeface="Arial" panose="020B0604020202020204" pitchFamily="34" charset="0"/>
              </a:rPr>
            </a:br>
            <a:r>
              <a:rPr kumimoji="0" lang="en-US" sz="1800" b="0" i="0" u="none" strike="noStrike" kern="0" cap="none" spc="0" normalizeH="0" baseline="0" noProof="0">
                <a:ln>
                  <a:noFill/>
                </a:ln>
                <a:solidFill>
                  <a:srgbClr val="FFFFFF"/>
                </a:solidFill>
                <a:effectLst/>
                <a:uLnTx/>
                <a:uFillTx/>
                <a:latin typeface="Arial" panose="020B0604020202020204" pitchFamily="34" charset="0"/>
                <a:cs typeface="Arial" panose="020B0604020202020204" pitchFamily="34" charset="0"/>
              </a:rPr>
              <a:t>rebuild</a:t>
            </a:r>
          </a:p>
          <a:p>
            <a:pPr marL="171450" marR="0" lvl="1" indent="-171450" defTabSz="66675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0" cap="none" spc="0" normalizeH="0" baseline="0" noProof="0">
                <a:ln>
                  <a:noFill/>
                </a:ln>
                <a:solidFill>
                  <a:srgbClr val="FFFFFF"/>
                </a:solidFill>
                <a:effectLst/>
                <a:uLnTx/>
                <a:uFillTx/>
                <a:latin typeface="Arial" panose="020B0604020202020204" pitchFamily="34" charset="0"/>
                <a:cs typeface="Arial" panose="020B0604020202020204" pitchFamily="34" charset="0"/>
              </a:rPr>
              <a:t>A new code base is created to align with a </a:t>
            </a:r>
            <a:r>
              <a:rPr kumimoji="0" lang="en-US" sz="1400" b="0" i="0" u="none" strike="noStrike" kern="0" cap="none" spc="0" normalizeH="0" baseline="0" noProof="0">
                <a:ln>
                  <a:noFill/>
                </a:ln>
                <a:solidFill>
                  <a:srgbClr val="FFFFFF"/>
                </a:solidFill>
                <a:effectLst/>
                <a:uLnTx/>
                <a:uFillTx/>
                <a:latin typeface="Arial" panose="020B0604020202020204" pitchFamily="34" charset="0"/>
                <a:cs typeface="Arial" panose="020B0604020202020204" pitchFamily="34" charset="0"/>
                <a:hlinkClick r:id="rId3">
                  <a:extLst>
                    <a:ext uri="{A12FA001-AC4F-418D-AE19-62706E023703}">
                      <ahyp:hlinkClr xmlns:ahyp="http://schemas.microsoft.com/office/drawing/2018/hyperlinkcolor" val="tx"/>
                    </a:ext>
                  </a:extLst>
                </a:hlinkClick>
              </a:rPr>
              <a:t>cloud-native</a:t>
            </a:r>
            <a:r>
              <a:rPr kumimoji="0" lang="en-US" sz="1400" b="0" i="0" u="none" strike="noStrike" kern="0" cap="none" spc="0" normalizeH="0" baseline="0" noProof="0">
                <a:ln>
                  <a:noFill/>
                </a:ln>
                <a:solidFill>
                  <a:srgbClr val="FFFFFF"/>
                </a:solidFill>
                <a:effectLst/>
                <a:uLnTx/>
                <a:uFillTx/>
                <a:latin typeface="Arial" panose="020B0604020202020204" pitchFamily="34" charset="0"/>
                <a:cs typeface="Arial" panose="020B0604020202020204" pitchFamily="34" charset="0"/>
              </a:rPr>
              <a:t> approach. App Data and AI Services</a:t>
            </a:r>
          </a:p>
          <a:p>
            <a:pPr marL="171450" marR="0" lvl="1" indent="-171450" defTabSz="66675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0" cap="none" spc="0" normalizeH="0" baseline="0" noProof="0">
                <a:ln>
                  <a:noFill/>
                </a:ln>
                <a:solidFill>
                  <a:srgbClr val="FFFFFF"/>
                </a:solidFill>
                <a:effectLst/>
                <a:uLnTx/>
                <a:uFillTx/>
                <a:latin typeface="Arial" panose="020B0604020202020204" pitchFamily="34" charset="0"/>
                <a:cs typeface="Arial" panose="020B0604020202020204" pitchFamily="34" charset="0"/>
              </a:rPr>
              <a:t>Drivers: accelerate innovation, build</a:t>
            </a:r>
            <a:br>
              <a:rPr kumimoji="0" lang="en-US" sz="1400" b="0" i="0" u="none" strike="noStrike" kern="0" cap="none" spc="0" normalizeH="0" baseline="0" noProof="0">
                <a:ln>
                  <a:noFill/>
                </a:ln>
                <a:solidFill>
                  <a:srgbClr val="FFFFFF"/>
                </a:solidFill>
                <a:effectLst/>
                <a:uLnTx/>
                <a:uFillTx/>
                <a:latin typeface="Arial" panose="020B0604020202020204" pitchFamily="34" charset="0"/>
                <a:cs typeface="Arial" panose="020B0604020202020204" pitchFamily="34" charset="0"/>
              </a:rPr>
            </a:br>
            <a:r>
              <a:rPr kumimoji="0" lang="en-US" sz="1400" b="0" i="0" u="none" strike="noStrike" kern="0" cap="none" spc="0" normalizeH="0" baseline="0" noProof="0">
                <a:ln>
                  <a:noFill/>
                </a:ln>
                <a:solidFill>
                  <a:srgbClr val="FFFFFF"/>
                </a:solidFill>
                <a:effectLst/>
                <a:uLnTx/>
                <a:uFillTx/>
                <a:latin typeface="Arial" panose="020B0604020202020204" pitchFamily="34" charset="0"/>
                <a:cs typeface="Arial" panose="020B0604020202020204" pitchFamily="34" charset="0"/>
              </a:rPr>
              <a:t>apps faster, reduce operational cost</a:t>
            </a:r>
          </a:p>
        </p:txBody>
      </p:sp>
      <p:sp>
        <p:nvSpPr>
          <p:cNvPr id="40" name="Freeform: Shape 73">
            <a:extLst>
              <a:ext uri="{FF2B5EF4-FFF2-40B4-BE49-F238E27FC236}">
                <a16:creationId xmlns:a16="http://schemas.microsoft.com/office/drawing/2014/main" id="{66631B54-94A9-44C5-AEBA-58E8F93E9B37}"/>
              </a:ext>
            </a:extLst>
          </p:cNvPr>
          <p:cNvSpPr/>
          <p:nvPr/>
        </p:nvSpPr>
        <p:spPr>
          <a:xfrm>
            <a:off x="9662915" y="2806432"/>
            <a:ext cx="2104156" cy="3909321"/>
          </a:xfrm>
          <a:custGeom>
            <a:avLst/>
            <a:gdLst>
              <a:gd name="connsiteX0" fmla="*/ 0 w 2527956"/>
              <a:gd name="connsiteY0" fmla="*/ 0 h 3140279"/>
              <a:gd name="connsiteX1" fmla="*/ 2527956 w 2527956"/>
              <a:gd name="connsiteY1" fmla="*/ 0 h 3140279"/>
              <a:gd name="connsiteX2" fmla="*/ 2527956 w 2527956"/>
              <a:gd name="connsiteY2" fmla="*/ 3140279 h 3140279"/>
              <a:gd name="connsiteX3" fmla="*/ 0 w 2527956"/>
              <a:gd name="connsiteY3" fmla="*/ 3140279 h 3140279"/>
              <a:gd name="connsiteX4" fmla="*/ 0 w 2527956"/>
              <a:gd name="connsiteY4" fmla="*/ 0 h 3140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7956" h="3140279">
                <a:moveTo>
                  <a:pt x="0" y="0"/>
                </a:moveTo>
                <a:lnTo>
                  <a:pt x="2527956" y="0"/>
                </a:lnTo>
                <a:lnTo>
                  <a:pt x="2527956" y="3140279"/>
                </a:lnTo>
                <a:lnTo>
                  <a:pt x="0" y="3140279"/>
                </a:lnTo>
                <a:lnTo>
                  <a:pt x="0" y="0"/>
                </a:lnTo>
                <a:close/>
              </a:path>
            </a:pathLst>
          </a:custGeom>
          <a:solidFill>
            <a:srgbClr val="2A317D">
              <a:alpha val="90000"/>
            </a:srgbClr>
          </a:solidFill>
          <a:ln w="12700" cap="flat" cmpd="sng" algn="ctr">
            <a:noFill/>
            <a:prstDash val="solid"/>
            <a:miter lim="800000"/>
          </a:ln>
          <a:effectLst>
            <a:outerShdw blurRad="50800" dist="38100" dir="2700000" algn="tl" rotWithShape="0">
              <a:prstClr val="black">
                <a:alpha val="30000"/>
              </a:prstClr>
            </a:outerShdw>
          </a:effectLst>
        </p:spPr>
        <p:txBody>
          <a:bodyPr spcFirstLastPara="0" vert="horz" wrap="square" lIns="182880" tIns="182880" rIns="91440" bIns="0" numCol="1" spcCol="1270" anchor="t" anchorCtr="0">
            <a:noAutofit/>
          </a:bodyPr>
          <a:lstStyle/>
          <a:p>
            <a:pPr marL="0" marR="0" lvl="1" indent="0" defTabSz="1155700" eaLnBrk="1" fontAlgn="auto" latinLnBrk="0" hangingPunct="1">
              <a:lnSpc>
                <a:spcPct val="90000"/>
              </a:lnSpc>
              <a:spcBef>
                <a:spcPct val="0"/>
              </a:spcBef>
              <a:spcAft>
                <a:spcPct val="35000"/>
              </a:spcAft>
              <a:buClrTx/>
              <a:buSzTx/>
              <a:buFontTx/>
              <a:buNone/>
              <a:tabLst/>
              <a:defRPr/>
            </a:pPr>
            <a:r>
              <a:rPr kumimoji="0" lang="en-US" sz="1800" b="0" i="0" u="none" strike="noStrike" kern="0" cap="none" spc="0" normalizeH="0" baseline="0" noProof="0">
                <a:ln>
                  <a:noFill/>
                </a:ln>
                <a:solidFill>
                  <a:srgbClr val="FFFFFF"/>
                </a:solidFill>
                <a:effectLst/>
                <a:uLnTx/>
                <a:uFillTx/>
                <a:latin typeface="Arial" panose="020B0604020202020204" pitchFamily="34" charset="0"/>
                <a:cs typeface="Arial" panose="020B0604020202020204" pitchFamily="34" charset="0"/>
              </a:rPr>
              <a:t>DevOps</a:t>
            </a:r>
            <a:br>
              <a:rPr kumimoji="0" lang="en-US" sz="1800" b="0" i="0" u="none" strike="noStrike" kern="0" cap="none" spc="0" normalizeH="0" baseline="0" noProof="0">
                <a:ln>
                  <a:noFill/>
                </a:ln>
                <a:solidFill>
                  <a:srgbClr val="FFFFFF"/>
                </a:solidFill>
                <a:effectLst/>
                <a:uLnTx/>
                <a:uFillTx/>
                <a:latin typeface="Arial" panose="020B0604020202020204" pitchFamily="34" charset="0"/>
                <a:cs typeface="Arial" panose="020B0604020202020204" pitchFamily="34" charset="0"/>
              </a:rPr>
            </a:br>
            <a:endParaRPr kumimoji="0" lang="en-US" sz="1800" b="0" i="0" u="none" strike="noStrike" kern="0" cap="none" spc="0" normalizeH="0" baseline="0" noProof="0">
              <a:ln>
                <a:noFill/>
              </a:ln>
              <a:solidFill>
                <a:srgbClr val="FFFFFF"/>
              </a:solidFill>
              <a:effectLst/>
              <a:uLnTx/>
              <a:uFillTx/>
              <a:latin typeface="Arial" panose="020B0604020202020204" pitchFamily="34" charset="0"/>
              <a:cs typeface="Arial" panose="020B0604020202020204" pitchFamily="34" charset="0"/>
            </a:endParaRPr>
          </a:p>
          <a:p>
            <a:pPr marL="171450" marR="0" lvl="1" indent="-171450" defTabSz="66675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0" cap="none" spc="0" normalizeH="0" baseline="0" noProof="0">
                <a:ln>
                  <a:noFill/>
                </a:ln>
                <a:solidFill>
                  <a:srgbClr val="FFFFFF"/>
                </a:solidFill>
                <a:effectLst/>
                <a:uLnTx/>
                <a:uFillTx/>
                <a:latin typeface="Arial" panose="020B0604020202020204" pitchFamily="34" charset="0"/>
                <a:cs typeface="Arial" panose="020B0604020202020204" pitchFamily="34" charset="0"/>
              </a:rPr>
              <a:t>Culture</a:t>
            </a:r>
          </a:p>
          <a:p>
            <a:pPr marL="171450" marR="0" lvl="1" indent="-171450" defTabSz="66675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0" cap="none" spc="0" normalizeH="0" baseline="0" noProof="0">
                <a:ln>
                  <a:noFill/>
                </a:ln>
                <a:solidFill>
                  <a:srgbClr val="FFFFFF"/>
                </a:solidFill>
                <a:effectLst/>
                <a:uLnTx/>
                <a:uFillTx/>
                <a:latin typeface="Arial" panose="020B0604020202020204" pitchFamily="34" charset="0"/>
                <a:cs typeface="Arial" panose="020B0604020202020204" pitchFamily="34" charset="0"/>
              </a:rPr>
              <a:t>Development</a:t>
            </a:r>
          </a:p>
          <a:p>
            <a:pPr marL="171450" marR="0" lvl="1" indent="-171450" defTabSz="66675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0" cap="none" spc="0" normalizeH="0" baseline="0" noProof="0">
                <a:ln>
                  <a:noFill/>
                </a:ln>
                <a:solidFill>
                  <a:srgbClr val="FFFFFF"/>
                </a:solidFill>
                <a:effectLst/>
                <a:uLnTx/>
                <a:uFillTx/>
                <a:latin typeface="Arial" panose="020B0604020202020204" pitchFamily="34" charset="0"/>
                <a:cs typeface="Arial" panose="020B0604020202020204" pitchFamily="34" charset="0"/>
              </a:rPr>
              <a:t>Testing</a:t>
            </a:r>
          </a:p>
          <a:p>
            <a:pPr marL="171450" marR="0" lvl="1" indent="-171450" defTabSz="66675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0" cap="none" spc="0" normalizeH="0" baseline="0" noProof="0">
                <a:ln>
                  <a:noFill/>
                </a:ln>
                <a:solidFill>
                  <a:srgbClr val="FFFFFF"/>
                </a:solidFill>
                <a:effectLst/>
                <a:uLnTx/>
                <a:uFillTx/>
                <a:latin typeface="Arial" panose="020B0604020202020204" pitchFamily="34" charset="0"/>
                <a:cs typeface="Arial" panose="020B0604020202020204" pitchFamily="34" charset="0"/>
              </a:rPr>
              <a:t>Release</a:t>
            </a:r>
          </a:p>
          <a:p>
            <a:pPr marL="171450" marR="0" lvl="1" indent="-171450" defTabSz="66675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0" cap="none" spc="0" normalizeH="0" baseline="0" noProof="0">
                <a:ln>
                  <a:noFill/>
                </a:ln>
                <a:solidFill>
                  <a:srgbClr val="FFFFFF"/>
                </a:solidFill>
                <a:effectLst/>
                <a:uLnTx/>
                <a:uFillTx/>
                <a:latin typeface="Arial" panose="020B0604020202020204" pitchFamily="34" charset="0"/>
                <a:cs typeface="Arial" panose="020B0604020202020204" pitchFamily="34" charset="0"/>
              </a:rPr>
              <a:t>Monitoring</a:t>
            </a:r>
          </a:p>
          <a:p>
            <a:pPr marL="171450" marR="0" lvl="1" indent="-171450" defTabSz="66675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0" cap="none" spc="0" normalizeH="0" baseline="0" noProof="0">
                <a:ln>
                  <a:noFill/>
                </a:ln>
                <a:solidFill>
                  <a:srgbClr val="FFFFFF"/>
                </a:solidFill>
                <a:effectLst/>
                <a:uLnTx/>
                <a:uFillTx/>
                <a:latin typeface="Arial" panose="020B0604020202020204" pitchFamily="34" charset="0"/>
                <a:cs typeface="Arial" panose="020B0604020202020204" pitchFamily="34" charset="0"/>
              </a:rPr>
              <a:t>Management</a:t>
            </a:r>
          </a:p>
        </p:txBody>
      </p:sp>
    </p:spTree>
    <p:extLst>
      <p:ext uri="{BB962C8B-B14F-4D97-AF65-F5344CB8AC3E}">
        <p14:creationId xmlns:p14="http://schemas.microsoft.com/office/powerpoint/2010/main" val="3450457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par>
                                <p:cTn id="8" presetID="42" presetClass="path" presetSubtype="0" decel="100000" fill="hold" grpId="1" nodeType="withEffect">
                                  <p:stCondLst>
                                    <p:cond delay="0"/>
                                  </p:stCondLst>
                                  <p:childTnLst>
                                    <p:animMotion origin="layout" path="M 4.16667E-6 0.04491 L 4.16667E-6 1.48148E-6 " pathEditMode="relative" rAng="0" ptsTypes="AA">
                                      <p:cBhvr>
                                        <p:cTn id="9" dur="600" fill="hold"/>
                                        <p:tgtEl>
                                          <p:spTgt spid="36"/>
                                        </p:tgtEl>
                                        <p:attrNameLst>
                                          <p:attrName>ppt_x</p:attrName>
                                          <p:attrName>ppt_y</p:attrName>
                                        </p:attrNameLst>
                                      </p:cBhvr>
                                      <p:rCtr x="0" y="-2245"/>
                                    </p:animMotion>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37"/>
                                        </p:tgtEl>
                                        <p:attrNameLst>
                                          <p:attrName>style.visibility</p:attrName>
                                        </p:attrNameLst>
                                      </p:cBhvr>
                                      <p:to>
                                        <p:strVal val="visible"/>
                                      </p:to>
                                    </p:set>
                                    <p:animEffect transition="in" filter="fade">
                                      <p:cBhvr>
                                        <p:cTn id="14" dur="500"/>
                                        <p:tgtEl>
                                          <p:spTgt spid="37"/>
                                        </p:tgtEl>
                                      </p:cBhvr>
                                    </p:animEffect>
                                  </p:childTnLst>
                                </p:cTn>
                              </p:par>
                              <p:par>
                                <p:cTn id="15" presetID="42" presetClass="path" presetSubtype="0" decel="100000" fill="hold" grpId="1" nodeType="withEffect">
                                  <p:stCondLst>
                                    <p:cond delay="0"/>
                                  </p:stCondLst>
                                  <p:childTnLst>
                                    <p:animMotion origin="layout" path="M -3.125E-6 0.04491 L -3.125E-6 1.48148E-6 " pathEditMode="relative" rAng="0" ptsTypes="AA">
                                      <p:cBhvr>
                                        <p:cTn id="16" dur="600" fill="hold"/>
                                        <p:tgtEl>
                                          <p:spTgt spid="37"/>
                                        </p:tgtEl>
                                        <p:attrNameLst>
                                          <p:attrName>ppt_x</p:attrName>
                                          <p:attrName>ppt_y</p:attrName>
                                        </p:attrNameLst>
                                      </p:cBhvr>
                                      <p:rCtr x="0" y="-2245"/>
                                    </p:animMotion>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8"/>
                                        </p:tgtEl>
                                        <p:attrNameLst>
                                          <p:attrName>style.visibility</p:attrName>
                                        </p:attrNameLst>
                                      </p:cBhvr>
                                      <p:to>
                                        <p:strVal val="visible"/>
                                      </p:to>
                                    </p:set>
                                    <p:animEffect transition="in" filter="fade">
                                      <p:cBhvr>
                                        <p:cTn id="21" dur="500"/>
                                        <p:tgtEl>
                                          <p:spTgt spid="38"/>
                                        </p:tgtEl>
                                      </p:cBhvr>
                                    </p:animEffect>
                                  </p:childTnLst>
                                </p:cTn>
                              </p:par>
                              <p:par>
                                <p:cTn id="22" presetID="42" presetClass="path" presetSubtype="0" decel="100000" fill="hold" grpId="1" nodeType="withEffect">
                                  <p:stCondLst>
                                    <p:cond delay="0"/>
                                  </p:stCondLst>
                                  <p:childTnLst>
                                    <p:animMotion origin="layout" path="M -1.04167E-6 0.04491 L -1.04167E-6 1.48148E-6 " pathEditMode="relative" rAng="0" ptsTypes="AA">
                                      <p:cBhvr>
                                        <p:cTn id="23" dur="600" fill="hold"/>
                                        <p:tgtEl>
                                          <p:spTgt spid="38"/>
                                        </p:tgtEl>
                                        <p:attrNameLst>
                                          <p:attrName>ppt_x</p:attrName>
                                          <p:attrName>ppt_y</p:attrName>
                                        </p:attrNameLst>
                                      </p:cBhvr>
                                      <p:rCtr x="0" y="-2245"/>
                                    </p:animMotion>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9"/>
                                        </p:tgtEl>
                                        <p:attrNameLst>
                                          <p:attrName>style.visibility</p:attrName>
                                        </p:attrNameLst>
                                      </p:cBhvr>
                                      <p:to>
                                        <p:strVal val="visible"/>
                                      </p:to>
                                    </p:set>
                                    <p:animEffect transition="in" filter="fade">
                                      <p:cBhvr>
                                        <p:cTn id="28" dur="500"/>
                                        <p:tgtEl>
                                          <p:spTgt spid="39"/>
                                        </p:tgtEl>
                                      </p:cBhvr>
                                    </p:animEffect>
                                  </p:childTnLst>
                                </p:cTn>
                              </p:par>
                              <p:par>
                                <p:cTn id="29" presetID="42" presetClass="path" presetSubtype="0" decel="100000" fill="hold" grpId="1" nodeType="withEffect">
                                  <p:stCondLst>
                                    <p:cond delay="0"/>
                                  </p:stCondLst>
                                  <p:childTnLst>
                                    <p:animMotion origin="layout" path="M 1.45833E-6 0.04491 L 1.45833E-6 1.48148E-6 " pathEditMode="relative" rAng="0" ptsTypes="AA">
                                      <p:cBhvr>
                                        <p:cTn id="30" dur="600" fill="hold"/>
                                        <p:tgtEl>
                                          <p:spTgt spid="39"/>
                                        </p:tgtEl>
                                        <p:attrNameLst>
                                          <p:attrName>ppt_x</p:attrName>
                                          <p:attrName>ppt_y</p:attrName>
                                        </p:attrNameLst>
                                      </p:cBhvr>
                                      <p:rCtr x="0" y="-2245"/>
                                    </p:animMotion>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40"/>
                                        </p:tgtEl>
                                        <p:attrNameLst>
                                          <p:attrName>style.visibility</p:attrName>
                                        </p:attrNameLst>
                                      </p:cBhvr>
                                      <p:to>
                                        <p:strVal val="visible"/>
                                      </p:to>
                                    </p:set>
                                    <p:animEffect transition="in" filter="fade">
                                      <p:cBhvr>
                                        <p:cTn id="35" dur="500"/>
                                        <p:tgtEl>
                                          <p:spTgt spid="40"/>
                                        </p:tgtEl>
                                      </p:cBhvr>
                                    </p:animEffect>
                                  </p:childTnLst>
                                </p:cTn>
                              </p:par>
                              <p:par>
                                <p:cTn id="36" presetID="42" presetClass="path" presetSubtype="0" decel="100000" fill="hold" grpId="1" nodeType="withEffect">
                                  <p:stCondLst>
                                    <p:cond delay="0"/>
                                  </p:stCondLst>
                                  <p:childTnLst>
                                    <p:animMotion origin="layout" path="M 3.95833E-6 0.04491 L 3.95833E-6 1.48148E-6 " pathEditMode="relative" rAng="0" ptsTypes="AA">
                                      <p:cBhvr>
                                        <p:cTn id="37" dur="600" fill="hold"/>
                                        <p:tgtEl>
                                          <p:spTgt spid="40"/>
                                        </p:tgtEl>
                                        <p:attrNameLst>
                                          <p:attrName>ppt_x</p:attrName>
                                          <p:attrName>ppt_y</p:attrName>
                                        </p:attrNameLst>
                                      </p:cBhvr>
                                      <p:rCtr x="0" y="-224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6" grpId="1" animBg="1"/>
      <p:bldP spid="37" grpId="0" animBg="1"/>
      <p:bldP spid="37" grpId="1" animBg="1"/>
      <p:bldP spid="38" grpId="0" animBg="1"/>
      <p:bldP spid="38" grpId="1" animBg="1"/>
      <p:bldP spid="39" grpId="0" animBg="1"/>
      <p:bldP spid="39" grpId="1" animBg="1"/>
      <p:bldP spid="40" grpId="0" animBg="1"/>
      <p:bldP spid="40" grpId="1"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92FEE7-5008-4DA1-892C-91635126B322}"/>
              </a:ext>
            </a:extLst>
          </p:cNvPr>
          <p:cNvSpPr>
            <a:spLocks noGrp="1"/>
          </p:cNvSpPr>
          <p:nvPr>
            <p:ph type="title"/>
          </p:nvPr>
        </p:nvSpPr>
        <p:spPr>
          <a:xfrm>
            <a:off x="301803" y="397314"/>
            <a:ext cx="11341268" cy="680196"/>
          </a:xfrm>
        </p:spPr>
        <p:txBody>
          <a:bodyPr/>
          <a:lstStyle/>
          <a:p>
            <a:r>
              <a:rPr lang="en-US" sz="3600" b="1" dirty="0">
                <a:solidFill>
                  <a:schemeClr val="accent1">
                    <a:lumMod val="50000"/>
                  </a:schemeClr>
                </a:solidFill>
                <a:latin typeface="Segoe UI" panose="020B0502040204020203" pitchFamily="34" charset="0"/>
                <a:ea typeface="Segoe UI" panose="020B0502040204020203" pitchFamily="34" charset="0"/>
                <a:cs typeface="Segoe UI" panose="020B0502040204020203" pitchFamily="34" charset="0"/>
              </a:rPr>
              <a:t>Hello! Instructor Introduction</a:t>
            </a:r>
          </a:p>
        </p:txBody>
      </p:sp>
      <p:sp>
        <p:nvSpPr>
          <p:cNvPr id="12" name="Text Placeholder 11">
            <a:extLst>
              <a:ext uri="{FF2B5EF4-FFF2-40B4-BE49-F238E27FC236}">
                <a16:creationId xmlns:a16="http://schemas.microsoft.com/office/drawing/2014/main" id="{07BCCABA-E2B3-4E60-8DF7-9DE67965D7C3}"/>
              </a:ext>
            </a:extLst>
          </p:cNvPr>
          <p:cNvSpPr>
            <a:spLocks noGrp="1"/>
          </p:cNvSpPr>
          <p:nvPr>
            <p:ph sz="quarter" idx="10"/>
          </p:nvPr>
        </p:nvSpPr>
        <p:spPr>
          <a:xfrm>
            <a:off x="1089203" y="1612295"/>
            <a:ext cx="5394960" cy="3693319"/>
          </a:xfrm>
        </p:spPr>
        <p:txBody>
          <a:bodyPr/>
          <a:lstStyle/>
          <a:p>
            <a:pPr marL="342900" indent="-342900">
              <a:buFont typeface="Arial" panose="020B0604020202020204" pitchFamily="34" charset="0"/>
              <a:buChar char="•"/>
            </a:pPr>
            <a:r>
              <a:rPr lang="en-US" sz="2600" dirty="0">
                <a:latin typeface="Segoe UI" panose="020B0502040204020203" pitchFamily="34" charset="0"/>
                <a:ea typeface="Segoe UI" panose="020B0502040204020203" pitchFamily="34" charset="0"/>
                <a:cs typeface="Segoe UI" panose="020B0502040204020203" pitchFamily="34" charset="0"/>
              </a:rPr>
              <a:t>Instructor: An </a:t>
            </a:r>
            <a:r>
              <a:rPr lang="en-US" sz="2600" dirty="0" err="1">
                <a:latin typeface="Segoe UI" panose="020B0502040204020203" pitchFamily="34" charset="0"/>
                <a:ea typeface="Segoe UI" panose="020B0502040204020203" pitchFamily="34" charset="0"/>
                <a:cs typeface="Segoe UI" panose="020B0502040204020203" pitchFamily="34" charset="0"/>
              </a:rPr>
              <a:t>Quoc</a:t>
            </a:r>
            <a:r>
              <a:rPr lang="en-US" sz="2600" dirty="0">
                <a:latin typeface="Segoe UI" panose="020B0502040204020203" pitchFamily="34" charset="0"/>
                <a:ea typeface="Segoe UI" panose="020B0502040204020203" pitchFamily="34" charset="0"/>
                <a:cs typeface="Segoe UI" panose="020B0502040204020203" pitchFamily="34" charset="0"/>
              </a:rPr>
              <a:t> </a:t>
            </a:r>
            <a:r>
              <a:rPr lang="en-US" sz="2600" dirty="0" err="1">
                <a:latin typeface="Segoe UI" panose="020B0502040204020203" pitchFamily="34" charset="0"/>
                <a:ea typeface="Segoe UI" panose="020B0502040204020203" pitchFamily="34" charset="0"/>
                <a:cs typeface="Segoe UI" panose="020B0502040204020203" pitchFamily="34" charset="0"/>
              </a:rPr>
              <a:t>Huy</a:t>
            </a:r>
            <a:endParaRPr lang="en-US" sz="2600" dirty="0">
              <a:latin typeface="Segoe UI" panose="020B0502040204020203" pitchFamily="34" charset="0"/>
              <a:ea typeface="Segoe UI" panose="020B0502040204020203" pitchFamily="34" charset="0"/>
              <a:cs typeface="Segoe UI" panose="020B0502040204020203" pitchFamily="34" charset="0"/>
            </a:endParaRPr>
          </a:p>
          <a:p>
            <a:pPr marL="342900" indent="-342900">
              <a:buFont typeface="Arial" panose="020B0604020202020204" pitchFamily="34" charset="0"/>
              <a:buChar char="•"/>
            </a:pPr>
            <a:r>
              <a:rPr lang="en-US" sz="2600" dirty="0">
                <a:latin typeface="Segoe UI" panose="020B0502040204020203" pitchFamily="34" charset="0"/>
                <a:ea typeface="Segoe UI" panose="020B0502040204020203" pitchFamily="34" charset="0"/>
                <a:cs typeface="Segoe UI" panose="020B0502040204020203" pitchFamily="34" charset="0"/>
              </a:rPr>
              <a:t>Cloud Solution Architect</a:t>
            </a:r>
          </a:p>
          <a:p>
            <a:pPr marL="342900" indent="-342900">
              <a:buFont typeface="Arial" panose="020B0604020202020204" pitchFamily="34" charset="0"/>
              <a:buChar char="•"/>
            </a:pPr>
            <a:r>
              <a:rPr lang="en-US" sz="2600" dirty="0">
                <a:latin typeface="Segoe UI" panose="020B0502040204020203" pitchFamily="34" charset="0"/>
                <a:ea typeface="Segoe UI" panose="020B0502040204020203" pitchFamily="34" charset="0"/>
                <a:cs typeface="Segoe UI" panose="020B0502040204020203" pitchFamily="34" charset="0"/>
              </a:rPr>
              <a:t>Microsoft Certified Trainer</a:t>
            </a:r>
          </a:p>
          <a:p>
            <a:pPr marL="342900" indent="-342900">
              <a:buFont typeface="Arial" panose="020B0604020202020204" pitchFamily="34" charset="0"/>
              <a:buChar char="•"/>
            </a:pPr>
            <a:r>
              <a:rPr lang="en-US" sz="2600" dirty="0">
                <a:latin typeface="Segoe UI" panose="020B0502040204020203" pitchFamily="34" charset="0"/>
                <a:ea typeface="Segoe UI" panose="020B0502040204020203" pitchFamily="34" charset="0"/>
                <a:cs typeface="Segoe UI" panose="020B0502040204020203" pitchFamily="34" charset="0"/>
              </a:rPr>
              <a:t>FPT Software</a:t>
            </a:r>
          </a:p>
          <a:p>
            <a:pPr marL="342900" indent="-342900">
              <a:buFont typeface="Arial" panose="020B0604020202020204" pitchFamily="34" charset="0"/>
              <a:buChar char="•"/>
            </a:pPr>
            <a:endParaRPr lang="en-US" dirty="0">
              <a:latin typeface="Segoe UI" panose="020B0502040204020203" pitchFamily="34" charset="0"/>
              <a:ea typeface="Segoe UI" panose="020B0502040204020203" pitchFamily="34" charset="0"/>
              <a:cs typeface="Segoe UI" panose="020B0502040204020203" pitchFamily="34" charset="0"/>
            </a:endParaRPr>
          </a:p>
          <a:p>
            <a:endParaRPr lang="en-US" dirty="0">
              <a:latin typeface="Segoe UI" panose="020B0502040204020203" pitchFamily="34" charset="0"/>
              <a:ea typeface="Segoe UI" panose="020B0502040204020203" pitchFamily="34" charset="0"/>
              <a:cs typeface="Segoe UI" panose="020B0502040204020203" pitchFamily="34" charset="0"/>
            </a:endParaRPr>
          </a:p>
        </p:txBody>
      </p:sp>
      <p:pic>
        <p:nvPicPr>
          <p:cNvPr id="3" name="Picture 2" descr="Hello badge. ">
            <a:extLst>
              <a:ext uri="{FF2B5EF4-FFF2-40B4-BE49-F238E27FC236}">
                <a16:creationId xmlns:a16="http://schemas.microsoft.com/office/drawing/2014/main" id="{8C416332-8E30-452A-89EC-38E582D24070}"/>
              </a:ext>
            </a:extLst>
          </p:cNvPr>
          <p:cNvPicPr>
            <a:picLocks noChangeAspect="1"/>
          </p:cNvPicPr>
          <p:nvPr/>
        </p:nvPicPr>
        <p:blipFill>
          <a:blip r:embed="rId2"/>
          <a:stretch>
            <a:fillRect/>
          </a:stretch>
        </p:blipFill>
        <p:spPr>
          <a:xfrm>
            <a:off x="8067040" y="1789430"/>
            <a:ext cx="2438400" cy="1562100"/>
          </a:xfrm>
          <a:prstGeom prst="rect">
            <a:avLst/>
          </a:prstGeom>
        </p:spPr>
      </p:pic>
    </p:spTree>
    <p:extLst>
      <p:ext uri="{BB962C8B-B14F-4D97-AF65-F5344CB8AC3E}">
        <p14:creationId xmlns:p14="http://schemas.microsoft.com/office/powerpoint/2010/main" val="264575220"/>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358252" y="134414"/>
            <a:ext cx="11341268" cy="680196"/>
          </a:xfrm>
        </p:spPr>
        <p:txBody>
          <a:bodyPr/>
          <a:lstStyle/>
          <a:p>
            <a:r>
              <a:rPr lang="en-US" sz="3600" b="1" dirty="0">
                <a:solidFill>
                  <a:schemeClr val="accent1">
                    <a:lumMod val="50000"/>
                  </a:schemeClr>
                </a:solidFill>
                <a:latin typeface="Segoe UI" panose="020B0502040204020203" pitchFamily="34" charset="0"/>
                <a:ea typeface="Segoe UI" panose="020B0502040204020203" pitchFamily="34" charset="0"/>
              </a:rPr>
              <a:t>Govern</a:t>
            </a:r>
          </a:p>
        </p:txBody>
      </p:sp>
      <p:grpSp>
        <p:nvGrpSpPr>
          <p:cNvPr id="4" name="Group 3">
            <a:extLst>
              <a:ext uri="{FF2B5EF4-FFF2-40B4-BE49-F238E27FC236}">
                <a16:creationId xmlns:a16="http://schemas.microsoft.com/office/drawing/2014/main" id="{B9AE7279-C380-4161-AF68-0A38C7F758D4}"/>
              </a:ext>
            </a:extLst>
          </p:cNvPr>
          <p:cNvGrpSpPr/>
          <p:nvPr/>
        </p:nvGrpSpPr>
        <p:grpSpPr>
          <a:xfrm>
            <a:off x="7669598" y="1043474"/>
            <a:ext cx="4233477" cy="1094997"/>
            <a:chOff x="6547958" y="217743"/>
            <a:chExt cx="5399412" cy="1396568"/>
          </a:xfrm>
        </p:grpSpPr>
        <p:sp>
          <p:nvSpPr>
            <p:cNvPr id="5" name="Rectangle: Rounded Corners 40">
              <a:extLst>
                <a:ext uri="{FF2B5EF4-FFF2-40B4-BE49-F238E27FC236}">
                  <a16:creationId xmlns:a16="http://schemas.microsoft.com/office/drawing/2014/main" id="{BF090C56-D343-40C4-BE0B-90D88D7A6B78}"/>
                </a:ext>
                <a:ext uri="{C183D7F6-B498-43B3-948B-1728B52AA6E4}">
                  <adec:decorative xmlns:adec="http://schemas.microsoft.com/office/drawing/2017/decorative" val="1"/>
                </a:ext>
              </a:extLst>
            </p:cNvPr>
            <p:cNvSpPr/>
            <p:nvPr/>
          </p:nvSpPr>
          <p:spPr>
            <a:xfrm>
              <a:off x="7936476" y="312171"/>
              <a:ext cx="3966599" cy="604598"/>
            </a:xfrm>
            <a:prstGeom prst="roundRect">
              <a:avLst>
                <a:gd name="adj" fmla="val 2546"/>
              </a:avLst>
            </a:prstGeom>
            <a:noFill/>
            <a:ln w="25400" cap="flat" cmpd="sng" algn="ctr">
              <a:solidFill>
                <a:srgbClr val="22222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UTM Avo"/>
                <a:ea typeface="+mn-ea"/>
                <a:cs typeface="+mn-cs"/>
              </a:endParaRPr>
            </a:p>
          </p:txBody>
        </p:sp>
        <p:grpSp>
          <p:nvGrpSpPr>
            <p:cNvPr id="6" name="Group 5" descr="Ready">
              <a:extLst>
                <a:ext uri="{FF2B5EF4-FFF2-40B4-BE49-F238E27FC236}">
                  <a16:creationId xmlns:a16="http://schemas.microsoft.com/office/drawing/2014/main" id="{8D063C11-1CB8-4808-B6DD-427249114388}"/>
                </a:ext>
              </a:extLst>
            </p:cNvPr>
            <p:cNvGrpSpPr/>
            <p:nvPr/>
          </p:nvGrpSpPr>
          <p:grpSpPr>
            <a:xfrm>
              <a:off x="9310370" y="395708"/>
              <a:ext cx="1228859" cy="437524"/>
              <a:chOff x="6345065" y="2909875"/>
              <a:chExt cx="2323170" cy="827144"/>
            </a:xfrm>
          </p:grpSpPr>
          <p:sp>
            <p:nvSpPr>
              <p:cNvPr id="31" name="Rectangle: Rounded Corners 65">
                <a:extLst>
                  <a:ext uri="{FF2B5EF4-FFF2-40B4-BE49-F238E27FC236}">
                    <a16:creationId xmlns:a16="http://schemas.microsoft.com/office/drawing/2014/main" id="{28AA8E6E-2BC8-4015-938E-4E2A4CBF2C97}"/>
                  </a:ext>
                </a:extLst>
              </p:cNvPr>
              <p:cNvSpPr/>
              <p:nvPr/>
            </p:nvSpPr>
            <p:spPr>
              <a:xfrm>
                <a:off x="6366573" y="2909875"/>
                <a:ext cx="2280155" cy="827144"/>
              </a:xfrm>
              <a:prstGeom prst="roundRect">
                <a:avLst>
                  <a:gd name="adj" fmla="val 2546"/>
                </a:avLst>
              </a:prstGeom>
              <a:solidFill>
                <a:srgbClr val="F0F0F0"/>
              </a:solidFill>
              <a:ln w="25400" cap="flat" cmpd="sng" algn="ctr">
                <a:solidFill>
                  <a:srgbClr val="22222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UTM Avo"/>
                  <a:ea typeface="+mn-ea"/>
                  <a:cs typeface="+mn-cs"/>
                </a:endParaRPr>
              </a:p>
            </p:txBody>
          </p:sp>
          <p:sp>
            <p:nvSpPr>
              <p:cNvPr id="32" name="TextBox 31">
                <a:extLst>
                  <a:ext uri="{FF2B5EF4-FFF2-40B4-BE49-F238E27FC236}">
                    <a16:creationId xmlns:a16="http://schemas.microsoft.com/office/drawing/2014/main" id="{FF8DC6EF-E2D1-4D40-BE50-4A6BE19573EC}"/>
                  </a:ext>
                </a:extLst>
              </p:cNvPr>
              <p:cNvSpPr txBox="1"/>
              <p:nvPr/>
            </p:nvSpPr>
            <p:spPr>
              <a:xfrm>
                <a:off x="6345065" y="3177984"/>
                <a:ext cx="2323170" cy="290927"/>
              </a:xfrm>
              <a:prstGeom prst="rect">
                <a:avLst/>
              </a:prstGeom>
              <a:noFill/>
            </p:spPr>
            <p:txBody>
              <a:bodyPr rot="0" spcFirstLastPara="0" vertOverflow="overflow" horzOverflow="overflow" vert="horz" wrap="square" lIns="365760" tIns="0" rIns="0" bIns="0" numCol="1" spcCol="0" rtlCol="0" fromWordArt="0" anchor="t" anchorCtr="0" forceAA="0" compatLnSpc="1">
                <a:prstTxWarp prst="textNoShape">
                  <a:avLst/>
                </a:prstTxWarp>
                <a:spAutoFit/>
              </a:bodyPr>
              <a:lstStyle>
                <a:defPPr>
                  <a:defRPr lang="en-US"/>
                </a:defPPr>
                <a:lvl1pPr lvl="0" defTabSz="914400">
                  <a:defRPr sz="1000" b="1">
                    <a:solidFill>
                      <a:schemeClr val="accent2"/>
                    </a:solidFill>
                    <a:latin typeface="Segoe UI Semibold" panose="020B0702040204020203" pitchFamily="34" charset="0"/>
                    <a:ea typeface="+mn-lt"/>
                    <a:cs typeface="Segoe UI Semibold" panose="020B0702040204020203" pitchFamily="34" charset="0"/>
                  </a:defRPr>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solidFill>
                      <a:srgbClr val="243A5E"/>
                    </a:solidFill>
                    <a:effectLst/>
                    <a:uLnTx/>
                    <a:uFillTx/>
                    <a:latin typeface="Segoe UI Semibold" panose="020B0702040204020203" pitchFamily="34" charset="0"/>
                    <a:cs typeface="Segoe UI Semibold" panose="020B0702040204020203" pitchFamily="34" charset="0"/>
                  </a:rPr>
                  <a:t>Ready</a:t>
                </a:r>
              </a:p>
            </p:txBody>
          </p:sp>
          <p:sp>
            <p:nvSpPr>
              <p:cNvPr id="33" name="check 3" title="Icon of a checkmark with a circle around it">
                <a:extLst>
                  <a:ext uri="{FF2B5EF4-FFF2-40B4-BE49-F238E27FC236}">
                    <a16:creationId xmlns:a16="http://schemas.microsoft.com/office/drawing/2014/main" id="{48D8EEFD-A121-445C-A1D7-53795EC01AF5}"/>
                  </a:ext>
                </a:extLst>
              </p:cNvPr>
              <p:cNvSpPr>
                <a:spLocks noChangeAspect="1" noEditPoints="1"/>
              </p:cNvSpPr>
              <p:nvPr/>
            </p:nvSpPr>
            <p:spPr bwMode="auto">
              <a:xfrm>
                <a:off x="6574597" y="3140567"/>
                <a:ext cx="367893" cy="365760"/>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15875" cap="sq">
                <a:solidFill>
                  <a:srgbClr val="22222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000000"/>
                  </a:solidFill>
                  <a:effectLst/>
                  <a:uLnTx/>
                  <a:uFillTx/>
                </a:endParaRPr>
              </a:p>
            </p:txBody>
          </p:sp>
        </p:grpSp>
        <p:grpSp>
          <p:nvGrpSpPr>
            <p:cNvPr id="7" name="Group 6" descr="Plan">
              <a:extLst>
                <a:ext uri="{FF2B5EF4-FFF2-40B4-BE49-F238E27FC236}">
                  <a16:creationId xmlns:a16="http://schemas.microsoft.com/office/drawing/2014/main" id="{3B2D7D36-79BA-457F-8867-FAB43C3DA1D6}"/>
                </a:ext>
              </a:extLst>
            </p:cNvPr>
            <p:cNvGrpSpPr/>
            <p:nvPr/>
          </p:nvGrpSpPr>
          <p:grpSpPr>
            <a:xfrm>
              <a:off x="8011157" y="395708"/>
              <a:ext cx="1226203" cy="437524"/>
              <a:chOff x="3716688" y="2901128"/>
              <a:chExt cx="2318149" cy="827144"/>
            </a:xfrm>
          </p:grpSpPr>
          <p:sp>
            <p:nvSpPr>
              <p:cNvPr id="28" name="Rectangle: Rounded Corners 62">
                <a:extLst>
                  <a:ext uri="{FF2B5EF4-FFF2-40B4-BE49-F238E27FC236}">
                    <a16:creationId xmlns:a16="http://schemas.microsoft.com/office/drawing/2014/main" id="{49822AF9-49DA-46EC-A8B8-CF48FA6B4158}"/>
                  </a:ext>
                </a:extLst>
              </p:cNvPr>
              <p:cNvSpPr/>
              <p:nvPr/>
            </p:nvSpPr>
            <p:spPr>
              <a:xfrm>
                <a:off x="3735686" y="2901128"/>
                <a:ext cx="2280155" cy="827144"/>
              </a:xfrm>
              <a:prstGeom prst="roundRect">
                <a:avLst>
                  <a:gd name="adj" fmla="val 2546"/>
                </a:avLst>
              </a:prstGeom>
              <a:solidFill>
                <a:srgbClr val="F0F0F0"/>
              </a:solidFill>
              <a:ln w="25400" cap="flat" cmpd="sng" algn="ctr">
                <a:solidFill>
                  <a:srgbClr val="22222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UTM Avo"/>
                  <a:ea typeface="+mn-ea"/>
                  <a:cs typeface="+mn-cs"/>
                </a:endParaRPr>
              </a:p>
            </p:txBody>
          </p:sp>
          <p:sp>
            <p:nvSpPr>
              <p:cNvPr id="29" name="TextBox 28">
                <a:extLst>
                  <a:ext uri="{FF2B5EF4-FFF2-40B4-BE49-F238E27FC236}">
                    <a16:creationId xmlns:a16="http://schemas.microsoft.com/office/drawing/2014/main" id="{40F27D1E-0CBB-4A1B-8F66-D81347F4F58A}"/>
                  </a:ext>
                </a:extLst>
              </p:cNvPr>
              <p:cNvSpPr txBox="1"/>
              <p:nvPr/>
            </p:nvSpPr>
            <p:spPr>
              <a:xfrm>
                <a:off x="3716688" y="3169237"/>
                <a:ext cx="2318149" cy="290927"/>
              </a:xfrm>
              <a:prstGeom prst="rect">
                <a:avLst/>
              </a:prstGeom>
              <a:noFill/>
            </p:spPr>
            <p:txBody>
              <a:bodyPr rot="0" spcFirstLastPara="0" vertOverflow="overflow" horzOverflow="overflow" vert="horz" wrap="square" lIns="365760" tIns="0" rIns="0" bIns="0" numCol="1" spcCol="0" rtlCol="0" fromWordArt="0" anchor="t" anchorCtr="0" forceAA="0" compatLnSpc="1">
                <a:prstTxWarp prst="textNoShape">
                  <a:avLst/>
                </a:prstTxWarp>
                <a:spAutoFit/>
              </a:bodyPr>
              <a:lstStyle>
                <a:defPPr>
                  <a:defRPr lang="en-US"/>
                </a:defPPr>
                <a:lvl1pPr lvl="0" defTabSz="914400">
                  <a:defRPr sz="1000" b="1">
                    <a:solidFill>
                      <a:schemeClr val="accent2"/>
                    </a:solidFill>
                    <a:latin typeface="Segoe UI Semibold" panose="020B0702040204020203" pitchFamily="34" charset="0"/>
                    <a:ea typeface="+mn-lt"/>
                    <a:cs typeface="Segoe UI Semibold" panose="020B0702040204020203" pitchFamily="34" charset="0"/>
                  </a:defRPr>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solidFill>
                      <a:srgbClr val="243A5E"/>
                    </a:solidFill>
                    <a:effectLst/>
                    <a:uLnTx/>
                    <a:uFillTx/>
                    <a:latin typeface="Segoe UI Semibold" panose="020B0702040204020203" pitchFamily="34" charset="0"/>
                    <a:cs typeface="Segoe UI Semibold" panose="020B0702040204020203" pitchFamily="34" charset="0"/>
                  </a:rPr>
                  <a:t>Plan</a:t>
                </a:r>
              </a:p>
            </p:txBody>
          </p:sp>
          <p:sp>
            <p:nvSpPr>
              <p:cNvPr id="30" name="BulletedList_E8FD" title="Icon of a bulleted list">
                <a:extLst>
                  <a:ext uri="{FF2B5EF4-FFF2-40B4-BE49-F238E27FC236}">
                    <a16:creationId xmlns:a16="http://schemas.microsoft.com/office/drawing/2014/main" id="{BFE545A5-144E-4470-AF55-D02E5E326253}"/>
                  </a:ext>
                </a:extLst>
              </p:cNvPr>
              <p:cNvSpPr>
                <a:spLocks noChangeAspect="1" noEditPoints="1"/>
              </p:cNvSpPr>
              <p:nvPr/>
            </p:nvSpPr>
            <p:spPr bwMode="auto">
              <a:xfrm>
                <a:off x="3937155" y="3186015"/>
                <a:ext cx="363321" cy="257370"/>
              </a:xfrm>
              <a:custGeom>
                <a:avLst/>
                <a:gdLst>
                  <a:gd name="T0" fmla="*/ 1321 w 7040"/>
                  <a:gd name="T1" fmla="*/ 0 h 3963"/>
                  <a:gd name="T2" fmla="*/ 7040 w 7040"/>
                  <a:gd name="T3" fmla="*/ 0 h 3963"/>
                  <a:gd name="T4" fmla="*/ 0 w 7040"/>
                  <a:gd name="T5" fmla="*/ 0 h 3963"/>
                  <a:gd name="T6" fmla="*/ 442 w 7040"/>
                  <a:gd name="T7" fmla="*/ 0 h 3963"/>
                  <a:gd name="T8" fmla="*/ 1321 w 7040"/>
                  <a:gd name="T9" fmla="*/ 1321 h 3963"/>
                  <a:gd name="T10" fmla="*/ 7040 w 7040"/>
                  <a:gd name="T11" fmla="*/ 1321 h 3963"/>
                  <a:gd name="T12" fmla="*/ 0 w 7040"/>
                  <a:gd name="T13" fmla="*/ 1321 h 3963"/>
                  <a:gd name="T14" fmla="*/ 442 w 7040"/>
                  <a:gd name="T15" fmla="*/ 1321 h 3963"/>
                  <a:gd name="T16" fmla="*/ 1321 w 7040"/>
                  <a:gd name="T17" fmla="*/ 2643 h 3963"/>
                  <a:gd name="T18" fmla="*/ 7040 w 7040"/>
                  <a:gd name="T19" fmla="*/ 2643 h 3963"/>
                  <a:gd name="T20" fmla="*/ 0 w 7040"/>
                  <a:gd name="T21" fmla="*/ 2643 h 3963"/>
                  <a:gd name="T22" fmla="*/ 442 w 7040"/>
                  <a:gd name="T23" fmla="*/ 2643 h 3963"/>
                  <a:gd name="T24" fmla="*/ 1321 w 7040"/>
                  <a:gd name="T25" fmla="*/ 3963 h 3963"/>
                  <a:gd name="T26" fmla="*/ 7040 w 7040"/>
                  <a:gd name="T27" fmla="*/ 3963 h 3963"/>
                  <a:gd name="T28" fmla="*/ 0 w 7040"/>
                  <a:gd name="T29" fmla="*/ 3963 h 3963"/>
                  <a:gd name="T30" fmla="*/ 442 w 7040"/>
                  <a:gd name="T31" fmla="*/ 3963 h 3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040" h="3963">
                    <a:moveTo>
                      <a:pt x="1321" y="0"/>
                    </a:moveTo>
                    <a:lnTo>
                      <a:pt x="7040" y="0"/>
                    </a:lnTo>
                    <a:moveTo>
                      <a:pt x="0" y="0"/>
                    </a:moveTo>
                    <a:lnTo>
                      <a:pt x="442" y="0"/>
                    </a:lnTo>
                    <a:moveTo>
                      <a:pt x="1321" y="1321"/>
                    </a:moveTo>
                    <a:lnTo>
                      <a:pt x="7040" y="1321"/>
                    </a:lnTo>
                    <a:moveTo>
                      <a:pt x="0" y="1321"/>
                    </a:moveTo>
                    <a:lnTo>
                      <a:pt x="442" y="1321"/>
                    </a:lnTo>
                    <a:moveTo>
                      <a:pt x="1321" y="2643"/>
                    </a:moveTo>
                    <a:lnTo>
                      <a:pt x="7040" y="2643"/>
                    </a:lnTo>
                    <a:moveTo>
                      <a:pt x="0" y="2643"/>
                    </a:moveTo>
                    <a:lnTo>
                      <a:pt x="442" y="2643"/>
                    </a:lnTo>
                    <a:moveTo>
                      <a:pt x="1321" y="3963"/>
                    </a:moveTo>
                    <a:lnTo>
                      <a:pt x="7040" y="3963"/>
                    </a:lnTo>
                    <a:moveTo>
                      <a:pt x="0" y="3963"/>
                    </a:moveTo>
                    <a:lnTo>
                      <a:pt x="442" y="3963"/>
                    </a:lnTo>
                  </a:path>
                </a:pathLst>
              </a:custGeom>
              <a:noFill/>
              <a:ln w="15875" cap="flat">
                <a:solidFill>
                  <a:srgbClr val="22222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000000"/>
                  </a:solidFill>
                  <a:effectLst/>
                  <a:uLnTx/>
                  <a:uFillTx/>
                </a:endParaRPr>
              </a:p>
            </p:txBody>
          </p:sp>
        </p:grpSp>
        <p:grpSp>
          <p:nvGrpSpPr>
            <p:cNvPr id="8" name="Group 7" descr="Adpot">
              <a:extLst>
                <a:ext uri="{FF2B5EF4-FFF2-40B4-BE49-F238E27FC236}">
                  <a16:creationId xmlns:a16="http://schemas.microsoft.com/office/drawing/2014/main" id="{5BF80318-A26E-47C0-A6C7-225A08E1D37C}"/>
                </a:ext>
              </a:extLst>
            </p:cNvPr>
            <p:cNvGrpSpPr/>
            <p:nvPr/>
          </p:nvGrpSpPr>
          <p:grpSpPr>
            <a:xfrm>
              <a:off x="10622288" y="395708"/>
              <a:ext cx="1206105" cy="437524"/>
              <a:chOff x="9006021" y="2909875"/>
              <a:chExt cx="2280155" cy="827144"/>
            </a:xfrm>
          </p:grpSpPr>
          <p:sp>
            <p:nvSpPr>
              <p:cNvPr id="25" name="Rectangle: Rounded Corners 59">
                <a:extLst>
                  <a:ext uri="{FF2B5EF4-FFF2-40B4-BE49-F238E27FC236}">
                    <a16:creationId xmlns:a16="http://schemas.microsoft.com/office/drawing/2014/main" id="{4917F94A-5355-4055-8876-2CFE1AC9904F}"/>
                  </a:ext>
                </a:extLst>
              </p:cNvPr>
              <p:cNvSpPr/>
              <p:nvPr/>
            </p:nvSpPr>
            <p:spPr>
              <a:xfrm>
                <a:off x="9006021" y="2909875"/>
                <a:ext cx="2280155" cy="827144"/>
              </a:xfrm>
              <a:prstGeom prst="roundRect">
                <a:avLst>
                  <a:gd name="adj" fmla="val 2546"/>
                </a:avLst>
              </a:prstGeom>
              <a:solidFill>
                <a:srgbClr val="F0F0F0"/>
              </a:solidFill>
              <a:ln w="25400" cap="flat" cmpd="sng" algn="ctr">
                <a:solidFill>
                  <a:srgbClr val="22222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UTM Avo"/>
                  <a:ea typeface="+mn-ea"/>
                  <a:cs typeface="+mn-cs"/>
                </a:endParaRPr>
              </a:p>
            </p:txBody>
          </p:sp>
          <p:sp>
            <p:nvSpPr>
              <p:cNvPr id="26" name="Rectangle 25">
                <a:extLst>
                  <a:ext uri="{FF2B5EF4-FFF2-40B4-BE49-F238E27FC236}">
                    <a16:creationId xmlns:a16="http://schemas.microsoft.com/office/drawing/2014/main" id="{9C946CF6-B759-4322-BA77-CF02453A0D68}"/>
                  </a:ext>
                </a:extLst>
              </p:cNvPr>
              <p:cNvSpPr/>
              <p:nvPr/>
            </p:nvSpPr>
            <p:spPr>
              <a:xfrm>
                <a:off x="9008329" y="3177984"/>
                <a:ext cx="2275538" cy="290927"/>
              </a:xfrm>
              <a:prstGeom prst="rect">
                <a:avLst/>
              </a:prstGeom>
              <a:noFill/>
            </p:spPr>
            <p:txBody>
              <a:bodyPr rot="0" spcFirstLastPara="0" vertOverflow="overflow" horzOverflow="overflow" vert="horz" wrap="square" lIns="365760" tIns="0" rIns="0" bIns="0" numCol="1" spcCol="0" rtlCol="0" fromWordArt="0" anchor="t" anchorCtr="0" forceAA="0" compatLnSpc="1">
                <a:prstTxWarp prst="textNoShape">
                  <a:avLst/>
                </a:prstTxWarp>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solidFill>
                      <a:srgbClr val="243A5E"/>
                    </a:solidFill>
                    <a:effectLst/>
                    <a:uLnTx/>
                    <a:uFillTx/>
                    <a:latin typeface="Segoe UI Semibold" panose="020B0702040204020203" pitchFamily="34" charset="0"/>
                    <a:ea typeface="+mn-lt"/>
                    <a:cs typeface="Segoe UI Semibold" panose="020B0702040204020203" pitchFamily="34" charset="0"/>
                  </a:rPr>
                  <a:t>Adopt</a:t>
                </a:r>
              </a:p>
            </p:txBody>
          </p:sp>
          <p:sp>
            <p:nvSpPr>
              <p:cNvPr id="27" name="arrow_3" title="Icon of an arrow pointing down at a line">
                <a:extLst>
                  <a:ext uri="{FF2B5EF4-FFF2-40B4-BE49-F238E27FC236}">
                    <a16:creationId xmlns:a16="http://schemas.microsoft.com/office/drawing/2014/main" id="{4CC1F646-4CC9-4DEB-AB04-62D0DE51A20C}"/>
                  </a:ext>
                </a:extLst>
              </p:cNvPr>
              <p:cNvSpPr>
                <a:spLocks noChangeAspect="1" noEditPoints="1"/>
              </p:cNvSpPr>
              <p:nvPr/>
            </p:nvSpPr>
            <p:spPr bwMode="auto">
              <a:xfrm>
                <a:off x="9297630" y="3140567"/>
                <a:ext cx="212377" cy="365760"/>
              </a:xfrm>
              <a:custGeom>
                <a:avLst/>
                <a:gdLst>
                  <a:gd name="T0" fmla="*/ 144 w 144"/>
                  <a:gd name="T1" fmla="*/ 132 h 248"/>
                  <a:gd name="T2" fmla="*/ 72 w 144"/>
                  <a:gd name="T3" fmla="*/ 203 h 248"/>
                  <a:gd name="T4" fmla="*/ 0 w 144"/>
                  <a:gd name="T5" fmla="*/ 132 h 248"/>
                  <a:gd name="T6" fmla="*/ 72 w 144"/>
                  <a:gd name="T7" fmla="*/ 203 h 248"/>
                  <a:gd name="T8" fmla="*/ 72 w 144"/>
                  <a:gd name="T9" fmla="*/ 0 h 248"/>
                  <a:gd name="T10" fmla="*/ 0 w 144"/>
                  <a:gd name="T11" fmla="*/ 248 h 248"/>
                  <a:gd name="T12" fmla="*/ 144 w 144"/>
                  <a:gd name="T13" fmla="*/ 248 h 248"/>
                </a:gdLst>
                <a:ahLst/>
                <a:cxnLst>
                  <a:cxn ang="0">
                    <a:pos x="T0" y="T1"/>
                  </a:cxn>
                  <a:cxn ang="0">
                    <a:pos x="T2" y="T3"/>
                  </a:cxn>
                  <a:cxn ang="0">
                    <a:pos x="T4" y="T5"/>
                  </a:cxn>
                  <a:cxn ang="0">
                    <a:pos x="T6" y="T7"/>
                  </a:cxn>
                  <a:cxn ang="0">
                    <a:pos x="T8" y="T9"/>
                  </a:cxn>
                  <a:cxn ang="0">
                    <a:pos x="T10" y="T11"/>
                  </a:cxn>
                  <a:cxn ang="0">
                    <a:pos x="T12" y="T13"/>
                  </a:cxn>
                </a:cxnLst>
                <a:rect l="0" t="0" r="r" b="b"/>
                <a:pathLst>
                  <a:path w="144" h="248">
                    <a:moveTo>
                      <a:pt x="144" y="132"/>
                    </a:moveTo>
                    <a:lnTo>
                      <a:pt x="72" y="203"/>
                    </a:lnTo>
                    <a:lnTo>
                      <a:pt x="0" y="132"/>
                    </a:lnTo>
                    <a:moveTo>
                      <a:pt x="72" y="203"/>
                    </a:moveTo>
                    <a:lnTo>
                      <a:pt x="72" y="0"/>
                    </a:lnTo>
                    <a:moveTo>
                      <a:pt x="0" y="248"/>
                    </a:moveTo>
                    <a:lnTo>
                      <a:pt x="144" y="248"/>
                    </a:lnTo>
                  </a:path>
                </a:pathLst>
              </a:custGeom>
              <a:noFill/>
              <a:ln w="15875" cap="sq">
                <a:solidFill>
                  <a:srgbClr val="22222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gradFill>
                    <a:gsLst>
                      <a:gs pos="0">
                        <a:srgbClr val="505050"/>
                      </a:gs>
                      <a:gs pos="100000">
                        <a:srgbClr val="505050"/>
                      </a:gs>
                    </a:gsLst>
                    <a:lin ang="5400000" scaled="1"/>
                  </a:gradFill>
                  <a:effectLst/>
                  <a:uLnTx/>
                  <a:uFillTx/>
                </a:endParaRPr>
              </a:p>
            </p:txBody>
          </p:sp>
        </p:grpSp>
        <p:grpSp>
          <p:nvGrpSpPr>
            <p:cNvPr id="9" name="Group 8" descr="Define Strategy">
              <a:extLst>
                <a:ext uri="{FF2B5EF4-FFF2-40B4-BE49-F238E27FC236}">
                  <a16:creationId xmlns:a16="http://schemas.microsoft.com/office/drawing/2014/main" id="{3966B2C1-86AD-4730-B330-473E90A0ACFA}"/>
                </a:ext>
              </a:extLst>
            </p:cNvPr>
            <p:cNvGrpSpPr/>
            <p:nvPr/>
          </p:nvGrpSpPr>
          <p:grpSpPr>
            <a:xfrm>
              <a:off x="6629115" y="312170"/>
              <a:ext cx="1226203" cy="604598"/>
              <a:chOff x="1103923" y="2743198"/>
              <a:chExt cx="2318149" cy="1143000"/>
            </a:xfrm>
          </p:grpSpPr>
          <p:sp>
            <p:nvSpPr>
              <p:cNvPr id="22" name="Rectangle: Rounded Corners 56">
                <a:extLst>
                  <a:ext uri="{FF2B5EF4-FFF2-40B4-BE49-F238E27FC236}">
                    <a16:creationId xmlns:a16="http://schemas.microsoft.com/office/drawing/2014/main" id="{96F11ADF-EA4C-445C-A555-AC26D90AE241}"/>
                  </a:ext>
                  <a:ext uri="{C183D7F6-B498-43B3-948B-1728B52AA6E4}">
                    <adec:decorative xmlns:adec="http://schemas.microsoft.com/office/drawing/2017/decorative" val="0"/>
                  </a:ext>
                </a:extLst>
              </p:cNvPr>
              <p:cNvSpPr/>
              <p:nvPr/>
            </p:nvSpPr>
            <p:spPr>
              <a:xfrm>
                <a:off x="1122921" y="2743198"/>
                <a:ext cx="2280155" cy="1143000"/>
              </a:xfrm>
              <a:prstGeom prst="roundRect">
                <a:avLst>
                  <a:gd name="adj" fmla="val 2546"/>
                </a:avLst>
              </a:prstGeom>
              <a:solidFill>
                <a:srgbClr val="F0F0F0"/>
              </a:solidFill>
              <a:ln w="25400" cap="flat" cmpd="sng" algn="ctr">
                <a:solidFill>
                  <a:srgbClr val="22222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UTM Avo"/>
                  <a:ea typeface="+mn-ea"/>
                  <a:cs typeface="+mn-cs"/>
                </a:endParaRPr>
              </a:p>
            </p:txBody>
          </p:sp>
          <p:sp>
            <p:nvSpPr>
              <p:cNvPr id="23" name="plan" title="Icon of a circle with an arrow projecting from it between two exes">
                <a:extLst>
                  <a:ext uri="{FF2B5EF4-FFF2-40B4-BE49-F238E27FC236}">
                    <a16:creationId xmlns:a16="http://schemas.microsoft.com/office/drawing/2014/main" id="{394C38DF-40AE-4F7A-BB91-9DA2FEEAE9A5}"/>
                  </a:ext>
                </a:extLst>
              </p:cNvPr>
              <p:cNvSpPr>
                <a:spLocks noChangeAspect="1" noEditPoints="1"/>
              </p:cNvSpPr>
              <p:nvPr/>
            </p:nvSpPr>
            <p:spPr bwMode="auto">
              <a:xfrm>
                <a:off x="1328629" y="3150033"/>
                <a:ext cx="328039" cy="329329"/>
              </a:xfrm>
              <a:custGeom>
                <a:avLst/>
                <a:gdLst>
                  <a:gd name="T0" fmla="*/ 116 w 352"/>
                  <a:gd name="T1" fmla="*/ 117 h 352"/>
                  <a:gd name="T2" fmla="*/ 0 w 352"/>
                  <a:gd name="T3" fmla="*/ 0 h 352"/>
                  <a:gd name="T4" fmla="*/ 116 w 352"/>
                  <a:gd name="T5" fmla="*/ 0 h 352"/>
                  <a:gd name="T6" fmla="*/ 0 w 352"/>
                  <a:gd name="T7" fmla="*/ 117 h 352"/>
                  <a:gd name="T8" fmla="*/ 352 w 352"/>
                  <a:gd name="T9" fmla="*/ 352 h 352"/>
                  <a:gd name="T10" fmla="*/ 235 w 352"/>
                  <a:gd name="T11" fmla="*/ 236 h 352"/>
                  <a:gd name="T12" fmla="*/ 352 w 352"/>
                  <a:gd name="T13" fmla="*/ 236 h 352"/>
                  <a:gd name="T14" fmla="*/ 235 w 352"/>
                  <a:gd name="T15" fmla="*/ 352 h 352"/>
                  <a:gd name="T16" fmla="*/ 66 w 352"/>
                  <a:gd name="T17" fmla="*/ 218 h 352"/>
                  <a:gd name="T18" fmla="*/ 2 w 352"/>
                  <a:gd name="T19" fmla="*/ 282 h 352"/>
                  <a:gd name="T20" fmla="*/ 66 w 352"/>
                  <a:gd name="T21" fmla="*/ 347 h 352"/>
                  <a:gd name="T22" fmla="*/ 130 w 352"/>
                  <a:gd name="T23" fmla="*/ 282 h 352"/>
                  <a:gd name="T24" fmla="*/ 66 w 352"/>
                  <a:gd name="T25" fmla="*/ 218 h 352"/>
                  <a:gd name="T26" fmla="*/ 113 w 352"/>
                  <a:gd name="T27" fmla="*/ 239 h 352"/>
                  <a:gd name="T28" fmla="*/ 345 w 352"/>
                  <a:gd name="T29" fmla="*/ 8 h 352"/>
                  <a:gd name="T30" fmla="*/ 345 w 352"/>
                  <a:gd name="T31" fmla="*/ 83 h 352"/>
                  <a:gd name="T32" fmla="*/ 345 w 352"/>
                  <a:gd name="T33" fmla="*/ 7 h 352"/>
                  <a:gd name="T34" fmla="*/ 269 w 352"/>
                  <a:gd name="T35" fmla="*/ 7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2" h="352">
                    <a:moveTo>
                      <a:pt x="116" y="117"/>
                    </a:moveTo>
                    <a:cubicBezTo>
                      <a:pt x="0" y="0"/>
                      <a:pt x="0" y="0"/>
                      <a:pt x="0" y="0"/>
                    </a:cubicBezTo>
                    <a:moveTo>
                      <a:pt x="116" y="0"/>
                    </a:moveTo>
                    <a:cubicBezTo>
                      <a:pt x="0" y="117"/>
                      <a:pt x="0" y="117"/>
                      <a:pt x="0" y="117"/>
                    </a:cubicBezTo>
                    <a:moveTo>
                      <a:pt x="352" y="352"/>
                    </a:moveTo>
                    <a:cubicBezTo>
                      <a:pt x="235" y="236"/>
                      <a:pt x="235" y="236"/>
                      <a:pt x="235" y="236"/>
                    </a:cubicBezTo>
                    <a:moveTo>
                      <a:pt x="352" y="236"/>
                    </a:moveTo>
                    <a:cubicBezTo>
                      <a:pt x="235" y="352"/>
                      <a:pt x="235" y="352"/>
                      <a:pt x="235" y="352"/>
                    </a:cubicBezTo>
                    <a:moveTo>
                      <a:pt x="66" y="218"/>
                    </a:moveTo>
                    <a:cubicBezTo>
                      <a:pt x="30" y="218"/>
                      <a:pt x="2" y="247"/>
                      <a:pt x="2" y="282"/>
                    </a:cubicBezTo>
                    <a:cubicBezTo>
                      <a:pt x="2" y="318"/>
                      <a:pt x="30" y="347"/>
                      <a:pt x="66" y="347"/>
                    </a:cubicBezTo>
                    <a:cubicBezTo>
                      <a:pt x="101" y="347"/>
                      <a:pt x="130" y="318"/>
                      <a:pt x="130" y="282"/>
                    </a:cubicBezTo>
                    <a:cubicBezTo>
                      <a:pt x="130" y="247"/>
                      <a:pt x="101" y="218"/>
                      <a:pt x="66" y="218"/>
                    </a:cubicBezTo>
                    <a:close/>
                    <a:moveTo>
                      <a:pt x="113" y="239"/>
                    </a:moveTo>
                    <a:cubicBezTo>
                      <a:pt x="345" y="8"/>
                      <a:pt x="345" y="8"/>
                      <a:pt x="345" y="8"/>
                    </a:cubicBezTo>
                    <a:moveTo>
                      <a:pt x="345" y="83"/>
                    </a:moveTo>
                    <a:cubicBezTo>
                      <a:pt x="345" y="7"/>
                      <a:pt x="345" y="7"/>
                      <a:pt x="345" y="7"/>
                    </a:cubicBezTo>
                    <a:cubicBezTo>
                      <a:pt x="269" y="7"/>
                      <a:pt x="269" y="7"/>
                      <a:pt x="269" y="7"/>
                    </a:cubicBezTo>
                  </a:path>
                </a:pathLst>
              </a:custGeom>
              <a:noFill/>
              <a:ln w="15875" cap="sq">
                <a:solidFill>
                  <a:srgbClr val="22222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gradFill>
                    <a:gsLst>
                      <a:gs pos="0">
                        <a:srgbClr val="505050"/>
                      </a:gs>
                      <a:gs pos="100000">
                        <a:srgbClr val="505050"/>
                      </a:gs>
                    </a:gsLst>
                    <a:lin ang="5400000" scaled="1"/>
                  </a:gradFill>
                  <a:effectLst/>
                  <a:uLnTx/>
                  <a:uFillTx/>
                </a:endParaRPr>
              </a:p>
            </p:txBody>
          </p:sp>
          <p:sp>
            <p:nvSpPr>
              <p:cNvPr id="24" name="TextBox 23">
                <a:extLst>
                  <a:ext uri="{FF2B5EF4-FFF2-40B4-BE49-F238E27FC236}">
                    <a16:creationId xmlns:a16="http://schemas.microsoft.com/office/drawing/2014/main" id="{57B779FF-188C-4254-A631-671D6767044C}"/>
                  </a:ext>
                </a:extLst>
              </p:cNvPr>
              <p:cNvSpPr txBox="1"/>
              <p:nvPr/>
            </p:nvSpPr>
            <p:spPr>
              <a:xfrm>
                <a:off x="1103923" y="3023771"/>
                <a:ext cx="2318149" cy="581856"/>
              </a:xfrm>
              <a:prstGeom prst="rect">
                <a:avLst/>
              </a:prstGeom>
              <a:noFill/>
            </p:spPr>
            <p:txBody>
              <a:bodyPr rot="0" spcFirstLastPara="0" vertOverflow="overflow" horzOverflow="overflow" vert="horz" wrap="square" lIns="365760" tIns="0" rIns="0" bIns="0" numCol="1" spcCol="0" rtlCol="0" fromWordArt="0" anchor="t" anchorCtr="0" forceAA="0" compatLnSpc="1">
                <a:prstTxWarp prst="textNoShape">
                  <a:avLst/>
                </a:prstTxWarp>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solidFill>
                      <a:srgbClr val="243A5E"/>
                    </a:solidFill>
                    <a:effectLst/>
                    <a:uLnTx/>
                    <a:uFillTx/>
                    <a:latin typeface="Segoe UI Semibold" panose="020B0702040204020203" pitchFamily="34" charset="0"/>
                    <a:ea typeface="+mn-lt"/>
                    <a:cs typeface="Segoe UI Semibold" panose="020B0702040204020203" pitchFamily="34" charset="0"/>
                  </a:rPr>
                  <a:t>Define strategy </a:t>
                </a:r>
              </a:p>
            </p:txBody>
          </p:sp>
        </p:grpSp>
        <p:sp>
          <p:nvSpPr>
            <p:cNvPr id="10" name="Rectangle: Rounded Corners 45">
              <a:extLst>
                <a:ext uri="{FF2B5EF4-FFF2-40B4-BE49-F238E27FC236}">
                  <a16:creationId xmlns:a16="http://schemas.microsoft.com/office/drawing/2014/main" id="{7580AF41-1A51-4AF1-B213-6D26C82E9324}"/>
                </a:ext>
                <a:ext uri="{C183D7F6-B498-43B3-948B-1728B52AA6E4}">
                  <adec:decorative xmlns:adec="http://schemas.microsoft.com/office/drawing/2017/decorative" val="1"/>
                </a:ext>
              </a:extLst>
            </p:cNvPr>
            <p:cNvSpPr/>
            <p:nvPr/>
          </p:nvSpPr>
          <p:spPr>
            <a:xfrm>
              <a:off x="8579702" y="1009713"/>
              <a:ext cx="2680147" cy="604598"/>
            </a:xfrm>
            <a:prstGeom prst="roundRect">
              <a:avLst>
                <a:gd name="adj" fmla="val 2546"/>
              </a:avLst>
            </a:prstGeom>
            <a:noFill/>
            <a:ln w="25400" cap="flat" cmpd="sng" algn="ctr">
              <a:solidFill>
                <a:srgbClr val="22222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UTM Avo"/>
                <a:ea typeface="+mn-ea"/>
                <a:cs typeface="+mn-cs"/>
              </a:endParaRPr>
            </a:p>
          </p:txBody>
        </p:sp>
        <p:grpSp>
          <p:nvGrpSpPr>
            <p:cNvPr id="11" name="Group 10" descr="Manage">
              <a:extLst>
                <a:ext uri="{FF2B5EF4-FFF2-40B4-BE49-F238E27FC236}">
                  <a16:creationId xmlns:a16="http://schemas.microsoft.com/office/drawing/2014/main" id="{A7352824-6921-4989-9EE6-CD0528C4574A}"/>
                </a:ext>
              </a:extLst>
            </p:cNvPr>
            <p:cNvGrpSpPr/>
            <p:nvPr/>
          </p:nvGrpSpPr>
          <p:grpSpPr>
            <a:xfrm>
              <a:off x="9954953" y="1093250"/>
              <a:ext cx="1228859" cy="437524"/>
              <a:chOff x="6172864" y="5454930"/>
              <a:chExt cx="2323170" cy="827144"/>
            </a:xfrm>
          </p:grpSpPr>
          <p:sp>
            <p:nvSpPr>
              <p:cNvPr id="19" name="Rectangle: Rounded Corners 53">
                <a:extLst>
                  <a:ext uri="{FF2B5EF4-FFF2-40B4-BE49-F238E27FC236}">
                    <a16:creationId xmlns:a16="http://schemas.microsoft.com/office/drawing/2014/main" id="{AE26C5BA-4117-46BB-8940-C5F1344A8B91}"/>
                  </a:ext>
                </a:extLst>
              </p:cNvPr>
              <p:cNvSpPr/>
              <p:nvPr/>
            </p:nvSpPr>
            <p:spPr>
              <a:xfrm>
                <a:off x="6194372" y="5454930"/>
                <a:ext cx="2280155" cy="827144"/>
              </a:xfrm>
              <a:prstGeom prst="roundRect">
                <a:avLst>
                  <a:gd name="adj" fmla="val 2546"/>
                </a:avLst>
              </a:prstGeom>
              <a:solidFill>
                <a:srgbClr val="F0F0F0"/>
              </a:solidFill>
              <a:ln w="25400" cap="flat" cmpd="sng" algn="ctr">
                <a:solidFill>
                  <a:srgbClr val="22222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UTM Avo"/>
                  <a:ea typeface="+mn-ea"/>
                  <a:cs typeface="+mn-cs"/>
                </a:endParaRPr>
              </a:p>
            </p:txBody>
          </p:sp>
          <p:sp>
            <p:nvSpPr>
              <p:cNvPr id="20" name="Trackers_EADF_bidi" title="Icon of a clipboard with a checklist on it">
                <a:extLst>
                  <a:ext uri="{FF2B5EF4-FFF2-40B4-BE49-F238E27FC236}">
                    <a16:creationId xmlns:a16="http://schemas.microsoft.com/office/drawing/2014/main" id="{1E641B96-D6E1-4BC3-BCBA-E53B443BE952}"/>
                  </a:ext>
                </a:extLst>
              </p:cNvPr>
              <p:cNvSpPr>
                <a:spLocks noChangeAspect="1" noEditPoints="1"/>
              </p:cNvSpPr>
              <p:nvPr/>
            </p:nvSpPr>
            <p:spPr bwMode="auto">
              <a:xfrm>
                <a:off x="6414001" y="5688629"/>
                <a:ext cx="263832" cy="359746"/>
              </a:xfrm>
              <a:custGeom>
                <a:avLst/>
                <a:gdLst>
                  <a:gd name="T0" fmla="*/ 1000 w 2750"/>
                  <a:gd name="T1" fmla="*/ 375 h 3750"/>
                  <a:gd name="T2" fmla="*/ 1375 w 2750"/>
                  <a:gd name="T3" fmla="*/ 0 h 3750"/>
                  <a:gd name="T4" fmla="*/ 1750 w 2750"/>
                  <a:gd name="T5" fmla="*/ 375 h 3750"/>
                  <a:gd name="T6" fmla="*/ 1750 w 2750"/>
                  <a:gd name="T7" fmla="*/ 500 h 3750"/>
                  <a:gd name="T8" fmla="*/ 2250 w 2750"/>
                  <a:gd name="T9" fmla="*/ 500 h 3750"/>
                  <a:gd name="T10" fmla="*/ 2250 w 2750"/>
                  <a:gd name="T11" fmla="*/ 1000 h 3750"/>
                  <a:gd name="T12" fmla="*/ 500 w 2750"/>
                  <a:gd name="T13" fmla="*/ 1000 h 3750"/>
                  <a:gd name="T14" fmla="*/ 500 w 2750"/>
                  <a:gd name="T15" fmla="*/ 500 h 3750"/>
                  <a:gd name="T16" fmla="*/ 1000 w 2750"/>
                  <a:gd name="T17" fmla="*/ 500 h 3750"/>
                  <a:gd name="T18" fmla="*/ 1000 w 2750"/>
                  <a:gd name="T19" fmla="*/ 375 h 3750"/>
                  <a:gd name="T20" fmla="*/ 500 w 2750"/>
                  <a:gd name="T21" fmla="*/ 500 h 3750"/>
                  <a:gd name="T22" fmla="*/ 0 w 2750"/>
                  <a:gd name="T23" fmla="*/ 500 h 3750"/>
                  <a:gd name="T24" fmla="*/ 0 w 2750"/>
                  <a:gd name="T25" fmla="*/ 3750 h 3750"/>
                  <a:gd name="T26" fmla="*/ 2750 w 2750"/>
                  <a:gd name="T27" fmla="*/ 3750 h 3750"/>
                  <a:gd name="T28" fmla="*/ 2750 w 2750"/>
                  <a:gd name="T29" fmla="*/ 500 h 3750"/>
                  <a:gd name="T30" fmla="*/ 2250 w 2750"/>
                  <a:gd name="T31" fmla="*/ 500 h 3750"/>
                  <a:gd name="T32" fmla="*/ 500 w 2750"/>
                  <a:gd name="T33" fmla="*/ 1750 h 3750"/>
                  <a:gd name="T34" fmla="*/ 1500 w 2750"/>
                  <a:gd name="T35" fmla="*/ 1750 h 3750"/>
                  <a:gd name="T36" fmla="*/ 1500 w 2750"/>
                  <a:gd name="T37" fmla="*/ 2500 h 3750"/>
                  <a:gd name="T38" fmla="*/ 500 w 2750"/>
                  <a:gd name="T39" fmla="*/ 2500 h 3750"/>
                  <a:gd name="T40" fmla="*/ 1500 w 2750"/>
                  <a:gd name="T41" fmla="*/ 3250 h 3750"/>
                  <a:gd name="T42" fmla="*/ 500 w 2750"/>
                  <a:gd name="T43" fmla="*/ 3250 h 3750"/>
                  <a:gd name="T44" fmla="*/ 1750 w 2750"/>
                  <a:gd name="T45" fmla="*/ 1500 h 3750"/>
                  <a:gd name="T46" fmla="*/ 2000 w 2750"/>
                  <a:gd name="T47" fmla="*/ 1750 h 3750"/>
                  <a:gd name="T48" fmla="*/ 2375 w 2750"/>
                  <a:gd name="T49" fmla="*/ 1375 h 3750"/>
                  <a:gd name="T50" fmla="*/ 1750 w 2750"/>
                  <a:gd name="T51" fmla="*/ 2250 h 3750"/>
                  <a:gd name="T52" fmla="*/ 2000 w 2750"/>
                  <a:gd name="T53" fmla="*/ 2500 h 3750"/>
                  <a:gd name="T54" fmla="*/ 2375 w 2750"/>
                  <a:gd name="T55" fmla="*/ 2125 h 3750"/>
                  <a:gd name="T56" fmla="*/ 1750 w 2750"/>
                  <a:gd name="T57" fmla="*/ 3000 h 3750"/>
                  <a:gd name="T58" fmla="*/ 2000 w 2750"/>
                  <a:gd name="T59" fmla="*/ 3250 h 3750"/>
                  <a:gd name="T60" fmla="*/ 2375 w 2750"/>
                  <a:gd name="T61" fmla="*/ 28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50" h="3750">
                    <a:moveTo>
                      <a:pt x="1000" y="375"/>
                    </a:moveTo>
                    <a:cubicBezTo>
                      <a:pt x="1000" y="168"/>
                      <a:pt x="1168" y="0"/>
                      <a:pt x="1375" y="0"/>
                    </a:cubicBezTo>
                    <a:cubicBezTo>
                      <a:pt x="1582" y="0"/>
                      <a:pt x="1750" y="168"/>
                      <a:pt x="1750" y="375"/>
                    </a:cubicBezTo>
                    <a:cubicBezTo>
                      <a:pt x="1750" y="500"/>
                      <a:pt x="1750" y="500"/>
                      <a:pt x="1750" y="500"/>
                    </a:cubicBezTo>
                    <a:cubicBezTo>
                      <a:pt x="2250" y="500"/>
                      <a:pt x="2250" y="500"/>
                      <a:pt x="2250" y="500"/>
                    </a:cubicBezTo>
                    <a:cubicBezTo>
                      <a:pt x="2250" y="1000"/>
                      <a:pt x="2250" y="1000"/>
                      <a:pt x="2250" y="1000"/>
                    </a:cubicBezTo>
                    <a:cubicBezTo>
                      <a:pt x="500" y="1000"/>
                      <a:pt x="500" y="1000"/>
                      <a:pt x="500" y="1000"/>
                    </a:cubicBezTo>
                    <a:cubicBezTo>
                      <a:pt x="500" y="500"/>
                      <a:pt x="500" y="500"/>
                      <a:pt x="500" y="500"/>
                    </a:cubicBezTo>
                    <a:cubicBezTo>
                      <a:pt x="1000" y="500"/>
                      <a:pt x="1000" y="500"/>
                      <a:pt x="1000" y="500"/>
                    </a:cubicBezTo>
                    <a:lnTo>
                      <a:pt x="1000" y="375"/>
                    </a:lnTo>
                    <a:close/>
                    <a:moveTo>
                      <a:pt x="500" y="500"/>
                    </a:moveTo>
                    <a:cubicBezTo>
                      <a:pt x="0" y="500"/>
                      <a:pt x="0" y="500"/>
                      <a:pt x="0" y="500"/>
                    </a:cubicBezTo>
                    <a:cubicBezTo>
                      <a:pt x="0" y="3750"/>
                      <a:pt x="0" y="3750"/>
                      <a:pt x="0" y="3750"/>
                    </a:cubicBezTo>
                    <a:cubicBezTo>
                      <a:pt x="2750" y="3750"/>
                      <a:pt x="2750" y="3750"/>
                      <a:pt x="2750" y="3750"/>
                    </a:cubicBezTo>
                    <a:cubicBezTo>
                      <a:pt x="2750" y="500"/>
                      <a:pt x="2750" y="500"/>
                      <a:pt x="2750" y="500"/>
                    </a:cubicBezTo>
                    <a:cubicBezTo>
                      <a:pt x="2250" y="500"/>
                      <a:pt x="2250" y="500"/>
                      <a:pt x="2250" y="500"/>
                    </a:cubicBezTo>
                    <a:moveTo>
                      <a:pt x="500" y="1750"/>
                    </a:moveTo>
                    <a:cubicBezTo>
                      <a:pt x="1500" y="1750"/>
                      <a:pt x="1500" y="1750"/>
                      <a:pt x="1500" y="1750"/>
                    </a:cubicBezTo>
                    <a:moveTo>
                      <a:pt x="1500" y="2500"/>
                    </a:moveTo>
                    <a:cubicBezTo>
                      <a:pt x="500" y="2500"/>
                      <a:pt x="500" y="2500"/>
                      <a:pt x="500" y="2500"/>
                    </a:cubicBezTo>
                    <a:moveTo>
                      <a:pt x="1500" y="3250"/>
                    </a:moveTo>
                    <a:cubicBezTo>
                      <a:pt x="500" y="3250"/>
                      <a:pt x="500" y="3250"/>
                      <a:pt x="500" y="3250"/>
                    </a:cubicBezTo>
                    <a:moveTo>
                      <a:pt x="1750" y="1500"/>
                    </a:moveTo>
                    <a:cubicBezTo>
                      <a:pt x="2000" y="1750"/>
                      <a:pt x="2000" y="1750"/>
                      <a:pt x="2000" y="1750"/>
                    </a:cubicBezTo>
                    <a:cubicBezTo>
                      <a:pt x="2375" y="1375"/>
                      <a:pt x="2375" y="1375"/>
                      <a:pt x="2375" y="1375"/>
                    </a:cubicBezTo>
                    <a:moveTo>
                      <a:pt x="1750" y="2250"/>
                    </a:moveTo>
                    <a:cubicBezTo>
                      <a:pt x="2000" y="2500"/>
                      <a:pt x="2000" y="2500"/>
                      <a:pt x="2000" y="2500"/>
                    </a:cubicBezTo>
                    <a:cubicBezTo>
                      <a:pt x="2375" y="2125"/>
                      <a:pt x="2375" y="2125"/>
                      <a:pt x="2375" y="2125"/>
                    </a:cubicBezTo>
                    <a:moveTo>
                      <a:pt x="1750" y="3000"/>
                    </a:moveTo>
                    <a:cubicBezTo>
                      <a:pt x="2000" y="3250"/>
                      <a:pt x="2000" y="3250"/>
                      <a:pt x="2000" y="3250"/>
                    </a:cubicBezTo>
                    <a:cubicBezTo>
                      <a:pt x="2375" y="2875"/>
                      <a:pt x="2375" y="2875"/>
                      <a:pt x="2375" y="2875"/>
                    </a:cubicBezTo>
                  </a:path>
                </a:pathLst>
              </a:custGeom>
              <a:noFill/>
              <a:ln w="15875" cap="flat">
                <a:solidFill>
                  <a:srgbClr val="22222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000000"/>
                  </a:solidFill>
                  <a:effectLst/>
                  <a:uLnTx/>
                  <a:uFillTx/>
                </a:endParaRPr>
              </a:p>
            </p:txBody>
          </p:sp>
          <p:sp>
            <p:nvSpPr>
              <p:cNvPr id="21" name="TextBox 20">
                <a:extLst>
                  <a:ext uri="{FF2B5EF4-FFF2-40B4-BE49-F238E27FC236}">
                    <a16:creationId xmlns:a16="http://schemas.microsoft.com/office/drawing/2014/main" id="{28357A21-7475-4506-BB68-EC2891778D17}"/>
                  </a:ext>
                </a:extLst>
              </p:cNvPr>
              <p:cNvSpPr txBox="1"/>
              <p:nvPr/>
            </p:nvSpPr>
            <p:spPr>
              <a:xfrm>
                <a:off x="6172864" y="5723039"/>
                <a:ext cx="2323170" cy="290927"/>
              </a:xfrm>
              <a:prstGeom prst="rect">
                <a:avLst/>
              </a:prstGeom>
              <a:noFill/>
            </p:spPr>
            <p:txBody>
              <a:bodyPr rot="0" spcFirstLastPara="0" vertOverflow="overflow" horzOverflow="overflow" vert="horz" wrap="square" lIns="365760" tIns="0" rIns="0" bIns="0" numCol="1" spcCol="0" rtlCol="0" fromWordArt="0" anchor="t" anchorCtr="0" forceAA="0" compatLnSpc="1">
                <a:prstTxWarp prst="textNoShape">
                  <a:avLst/>
                </a:prstTxWarp>
                <a:spAutoFit/>
              </a:bodyPr>
              <a:lstStyle>
                <a:defPPr>
                  <a:defRPr lang="en-US"/>
                </a:defPPr>
                <a:lvl1pPr lvl="0" defTabSz="914400">
                  <a:defRPr sz="1000" b="1">
                    <a:solidFill>
                      <a:schemeClr val="accent2"/>
                    </a:solidFill>
                    <a:latin typeface="Segoe UI Semibold" panose="020B0702040204020203" pitchFamily="34" charset="0"/>
                    <a:ea typeface="+mn-lt"/>
                    <a:cs typeface="Segoe UI Semibold" panose="020B0702040204020203" pitchFamily="34" charset="0"/>
                  </a:defRPr>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solidFill>
                      <a:srgbClr val="243A5E"/>
                    </a:solidFill>
                    <a:effectLst/>
                    <a:uLnTx/>
                    <a:uFillTx/>
                    <a:latin typeface="Segoe UI Semibold" panose="020B0702040204020203" pitchFamily="34" charset="0"/>
                    <a:cs typeface="Segoe UI Semibold" panose="020B0702040204020203" pitchFamily="34" charset="0"/>
                  </a:rPr>
                  <a:t>Manage</a:t>
                </a:r>
              </a:p>
            </p:txBody>
          </p:sp>
        </p:grpSp>
        <p:grpSp>
          <p:nvGrpSpPr>
            <p:cNvPr id="12" name="Group 11" descr="Govern">
              <a:extLst>
                <a:ext uri="{FF2B5EF4-FFF2-40B4-BE49-F238E27FC236}">
                  <a16:creationId xmlns:a16="http://schemas.microsoft.com/office/drawing/2014/main" id="{D8E91EC5-C3F9-4D3A-A156-C1E0CF937C3B}"/>
                </a:ext>
              </a:extLst>
            </p:cNvPr>
            <p:cNvGrpSpPr/>
            <p:nvPr/>
          </p:nvGrpSpPr>
          <p:grpSpPr>
            <a:xfrm>
              <a:off x="8655740" y="1093250"/>
              <a:ext cx="1226203" cy="437524"/>
              <a:chOff x="3716688" y="5454930"/>
              <a:chExt cx="2318149" cy="827144"/>
            </a:xfrm>
          </p:grpSpPr>
          <p:sp>
            <p:nvSpPr>
              <p:cNvPr id="15" name="Rectangle: Rounded Corners 50">
                <a:extLst>
                  <a:ext uri="{FF2B5EF4-FFF2-40B4-BE49-F238E27FC236}">
                    <a16:creationId xmlns:a16="http://schemas.microsoft.com/office/drawing/2014/main" id="{65C75F4C-121E-4376-8132-564F1E6EDD10}"/>
                  </a:ext>
                </a:extLst>
              </p:cNvPr>
              <p:cNvSpPr/>
              <p:nvPr/>
            </p:nvSpPr>
            <p:spPr>
              <a:xfrm>
                <a:off x="3735686" y="5454930"/>
                <a:ext cx="2280155" cy="827144"/>
              </a:xfrm>
              <a:prstGeom prst="roundRect">
                <a:avLst>
                  <a:gd name="adj" fmla="val 2546"/>
                </a:avLst>
              </a:prstGeom>
              <a:solidFill>
                <a:srgbClr val="F0F0F0"/>
              </a:solidFill>
              <a:ln w="25400" cap="flat" cmpd="sng" algn="ctr">
                <a:solidFill>
                  <a:srgbClr val="22222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UTM Avo"/>
                  <a:ea typeface="+mn-ea"/>
                  <a:cs typeface="+mn-cs"/>
                </a:endParaRPr>
              </a:p>
            </p:txBody>
          </p:sp>
          <p:sp>
            <p:nvSpPr>
              <p:cNvPr id="16" name="Org_ECA6" title="Icon of three boxes in a bracket chart">
                <a:extLst>
                  <a:ext uri="{FF2B5EF4-FFF2-40B4-BE49-F238E27FC236}">
                    <a16:creationId xmlns:a16="http://schemas.microsoft.com/office/drawing/2014/main" id="{C157ECD3-5B74-4268-80C8-D44DC53FAE40}"/>
                  </a:ext>
                </a:extLst>
              </p:cNvPr>
              <p:cNvSpPr>
                <a:spLocks noChangeAspect="1" noEditPoints="1"/>
              </p:cNvSpPr>
              <p:nvPr/>
            </p:nvSpPr>
            <p:spPr bwMode="auto">
              <a:xfrm>
                <a:off x="3959885" y="5688629"/>
                <a:ext cx="359570" cy="359746"/>
              </a:xfrm>
              <a:custGeom>
                <a:avLst/>
                <a:gdLst>
                  <a:gd name="T0" fmla="*/ 1177 w 4117"/>
                  <a:gd name="T1" fmla="*/ 4119 h 4119"/>
                  <a:gd name="T2" fmla="*/ 0 w 4117"/>
                  <a:gd name="T3" fmla="*/ 4119 h 4119"/>
                  <a:gd name="T4" fmla="*/ 0 w 4117"/>
                  <a:gd name="T5" fmla="*/ 2942 h 4119"/>
                  <a:gd name="T6" fmla="*/ 1177 w 4117"/>
                  <a:gd name="T7" fmla="*/ 2942 h 4119"/>
                  <a:gd name="T8" fmla="*/ 1177 w 4117"/>
                  <a:gd name="T9" fmla="*/ 4119 h 4119"/>
                  <a:gd name="T10" fmla="*/ 4117 w 4117"/>
                  <a:gd name="T11" fmla="*/ 2942 h 4119"/>
                  <a:gd name="T12" fmla="*/ 2941 w 4117"/>
                  <a:gd name="T13" fmla="*/ 2942 h 4119"/>
                  <a:gd name="T14" fmla="*/ 2941 w 4117"/>
                  <a:gd name="T15" fmla="*/ 4119 h 4119"/>
                  <a:gd name="T16" fmla="*/ 4117 w 4117"/>
                  <a:gd name="T17" fmla="*/ 4119 h 4119"/>
                  <a:gd name="T18" fmla="*/ 4117 w 4117"/>
                  <a:gd name="T19" fmla="*/ 2942 h 4119"/>
                  <a:gd name="T20" fmla="*/ 2647 w 4117"/>
                  <a:gd name="T21" fmla="*/ 0 h 4119"/>
                  <a:gd name="T22" fmla="*/ 1471 w 4117"/>
                  <a:gd name="T23" fmla="*/ 0 h 4119"/>
                  <a:gd name="T24" fmla="*/ 1471 w 4117"/>
                  <a:gd name="T25" fmla="*/ 1177 h 4119"/>
                  <a:gd name="T26" fmla="*/ 2647 w 4117"/>
                  <a:gd name="T27" fmla="*/ 1177 h 4119"/>
                  <a:gd name="T28" fmla="*/ 2647 w 4117"/>
                  <a:gd name="T29" fmla="*/ 0 h 4119"/>
                  <a:gd name="T30" fmla="*/ 2059 w 4117"/>
                  <a:gd name="T31" fmla="*/ 1177 h 4119"/>
                  <a:gd name="T32" fmla="*/ 2059 w 4117"/>
                  <a:gd name="T33" fmla="*/ 2060 h 4119"/>
                  <a:gd name="T34" fmla="*/ 3529 w 4117"/>
                  <a:gd name="T35" fmla="*/ 2942 h 4119"/>
                  <a:gd name="T36" fmla="*/ 3529 w 4117"/>
                  <a:gd name="T37" fmla="*/ 2060 h 4119"/>
                  <a:gd name="T38" fmla="*/ 588 w 4117"/>
                  <a:gd name="T39" fmla="*/ 2060 h 4119"/>
                  <a:gd name="T40" fmla="*/ 588 w 4117"/>
                  <a:gd name="T41" fmla="*/ 2942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17" h="4119">
                    <a:moveTo>
                      <a:pt x="1177" y="4119"/>
                    </a:moveTo>
                    <a:lnTo>
                      <a:pt x="0" y="4119"/>
                    </a:lnTo>
                    <a:lnTo>
                      <a:pt x="0" y="2942"/>
                    </a:lnTo>
                    <a:lnTo>
                      <a:pt x="1177" y="2942"/>
                    </a:lnTo>
                    <a:lnTo>
                      <a:pt x="1177" y="4119"/>
                    </a:lnTo>
                    <a:moveTo>
                      <a:pt x="4117" y="2942"/>
                    </a:moveTo>
                    <a:lnTo>
                      <a:pt x="2941" y="2942"/>
                    </a:lnTo>
                    <a:lnTo>
                      <a:pt x="2941" y="4119"/>
                    </a:lnTo>
                    <a:lnTo>
                      <a:pt x="4117" y="4119"/>
                    </a:lnTo>
                    <a:lnTo>
                      <a:pt x="4117" y="2942"/>
                    </a:lnTo>
                    <a:moveTo>
                      <a:pt x="2647" y="0"/>
                    </a:moveTo>
                    <a:lnTo>
                      <a:pt x="1471" y="0"/>
                    </a:lnTo>
                    <a:lnTo>
                      <a:pt x="1471" y="1177"/>
                    </a:lnTo>
                    <a:lnTo>
                      <a:pt x="2647" y="1177"/>
                    </a:lnTo>
                    <a:lnTo>
                      <a:pt x="2647" y="0"/>
                    </a:lnTo>
                    <a:moveTo>
                      <a:pt x="2059" y="1177"/>
                    </a:moveTo>
                    <a:lnTo>
                      <a:pt x="2059" y="2060"/>
                    </a:lnTo>
                    <a:moveTo>
                      <a:pt x="3529" y="2942"/>
                    </a:moveTo>
                    <a:lnTo>
                      <a:pt x="3529" y="2060"/>
                    </a:lnTo>
                    <a:lnTo>
                      <a:pt x="588" y="2060"/>
                    </a:lnTo>
                    <a:lnTo>
                      <a:pt x="588" y="2942"/>
                    </a:lnTo>
                  </a:path>
                </a:pathLst>
              </a:custGeom>
              <a:noFill/>
              <a:ln w="15875" cap="sq">
                <a:solidFill>
                  <a:srgbClr val="22222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gradFill>
                    <a:gsLst>
                      <a:gs pos="0">
                        <a:srgbClr val="505050"/>
                      </a:gs>
                      <a:gs pos="100000">
                        <a:srgbClr val="505050"/>
                      </a:gs>
                    </a:gsLst>
                    <a:lin ang="5400000" scaled="1"/>
                  </a:gradFill>
                  <a:effectLst/>
                  <a:uLnTx/>
                  <a:uFillTx/>
                </a:endParaRPr>
              </a:p>
            </p:txBody>
          </p:sp>
          <p:sp>
            <p:nvSpPr>
              <p:cNvPr id="18" name="TextBox 17">
                <a:extLst>
                  <a:ext uri="{FF2B5EF4-FFF2-40B4-BE49-F238E27FC236}">
                    <a16:creationId xmlns:a16="http://schemas.microsoft.com/office/drawing/2014/main" id="{FE7E67BD-168F-4C17-B901-F178AEC370BD}"/>
                  </a:ext>
                </a:extLst>
              </p:cNvPr>
              <p:cNvSpPr txBox="1"/>
              <p:nvPr/>
            </p:nvSpPr>
            <p:spPr>
              <a:xfrm>
                <a:off x="3716688" y="5723039"/>
                <a:ext cx="2318149" cy="290927"/>
              </a:xfrm>
              <a:prstGeom prst="rect">
                <a:avLst/>
              </a:prstGeom>
              <a:noFill/>
            </p:spPr>
            <p:txBody>
              <a:bodyPr rot="0" spcFirstLastPara="0" vertOverflow="overflow" horzOverflow="overflow" vert="horz" wrap="square" lIns="365760" tIns="0" rIns="0" bIns="0" numCol="1" spcCol="0" rtlCol="0" fromWordArt="0" anchor="t" anchorCtr="0" forceAA="0" compatLnSpc="1">
                <a:prstTxWarp prst="textNoShape">
                  <a:avLst/>
                </a:prstTxWarp>
                <a:spAutoFit/>
              </a:bodyPr>
              <a:lstStyle>
                <a:defPPr>
                  <a:defRPr lang="en-US"/>
                </a:defPPr>
                <a:lvl1pPr lvl="0" defTabSz="914400">
                  <a:defRPr sz="1000" b="1">
                    <a:solidFill>
                      <a:schemeClr val="accent2"/>
                    </a:solidFill>
                    <a:latin typeface="Segoe UI Semibold" panose="020B0702040204020203" pitchFamily="34" charset="0"/>
                    <a:ea typeface="+mn-lt"/>
                    <a:cs typeface="Segoe UI Semibold" panose="020B0702040204020203" pitchFamily="34" charset="0"/>
                  </a:defRPr>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solidFill>
                      <a:srgbClr val="243A5E"/>
                    </a:solidFill>
                    <a:effectLst/>
                    <a:uLnTx/>
                    <a:uFillTx/>
                    <a:latin typeface="Segoe UI Semibold" panose="020B0702040204020203" pitchFamily="34" charset="0"/>
                    <a:cs typeface="Segoe UI Semibold" panose="020B0702040204020203" pitchFamily="34" charset="0"/>
                  </a:rPr>
                  <a:t>Govern</a:t>
                </a:r>
              </a:p>
            </p:txBody>
          </p:sp>
        </p:grpSp>
        <p:sp>
          <p:nvSpPr>
            <p:cNvPr id="13" name="Rectangle 12">
              <a:extLst>
                <a:ext uri="{FF2B5EF4-FFF2-40B4-BE49-F238E27FC236}">
                  <a16:creationId xmlns:a16="http://schemas.microsoft.com/office/drawing/2014/main" id="{B24F71F3-C0B8-4B06-BB7A-429040E27832}"/>
                </a:ext>
                <a:ext uri="{C183D7F6-B498-43B3-948B-1728B52AA6E4}">
                  <adec:decorative xmlns:adec="http://schemas.microsoft.com/office/drawing/2017/decorative" val="1"/>
                </a:ext>
              </a:extLst>
            </p:cNvPr>
            <p:cNvSpPr/>
            <p:nvPr/>
          </p:nvSpPr>
          <p:spPr bwMode="auto">
            <a:xfrm>
              <a:off x="6547958" y="217743"/>
              <a:ext cx="5399412" cy="741108"/>
            </a:xfrm>
            <a:prstGeom prst="rect">
              <a:avLst/>
            </a:prstGeom>
            <a:solidFill>
              <a:srgbClr val="F0F0F0">
                <a:alpha val="75000"/>
              </a:srgb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UTM Avo"/>
                <a:ea typeface="Segoe UI" pitchFamily="34" charset="0"/>
                <a:cs typeface="Segoe UI" pitchFamily="34" charset="0"/>
              </a:endParaRPr>
            </a:p>
          </p:txBody>
        </p:sp>
        <p:sp>
          <p:nvSpPr>
            <p:cNvPr id="14" name="Rectangle 13">
              <a:extLst>
                <a:ext uri="{FF2B5EF4-FFF2-40B4-BE49-F238E27FC236}">
                  <a16:creationId xmlns:a16="http://schemas.microsoft.com/office/drawing/2014/main" id="{8CCFFFAF-4AE7-4F95-8130-54714FEE402D}"/>
                </a:ext>
                <a:ext uri="{C183D7F6-B498-43B3-948B-1728B52AA6E4}">
                  <adec:decorative xmlns:adec="http://schemas.microsoft.com/office/drawing/2017/decorative" val="1"/>
                </a:ext>
              </a:extLst>
            </p:cNvPr>
            <p:cNvSpPr/>
            <p:nvPr/>
          </p:nvSpPr>
          <p:spPr bwMode="auto">
            <a:xfrm>
              <a:off x="9944100" y="1054100"/>
              <a:ext cx="1257300" cy="527050"/>
            </a:xfrm>
            <a:prstGeom prst="rect">
              <a:avLst/>
            </a:prstGeom>
            <a:solidFill>
              <a:srgbClr val="F0F0F0">
                <a:alpha val="75000"/>
              </a:srgb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UTM Avo"/>
                <a:ea typeface="Segoe UI" pitchFamily="34" charset="0"/>
                <a:cs typeface="Segoe UI" pitchFamily="34" charset="0"/>
              </a:endParaRPr>
            </a:p>
          </p:txBody>
        </p:sp>
      </p:grpSp>
      <p:sp>
        <p:nvSpPr>
          <p:cNvPr id="34" name="Freeform: Shape 68">
            <a:extLst>
              <a:ext uri="{FF2B5EF4-FFF2-40B4-BE49-F238E27FC236}">
                <a16:creationId xmlns:a16="http://schemas.microsoft.com/office/drawing/2014/main" id="{74B41E44-3D22-4059-A342-7480B50BA2AE}"/>
              </a:ext>
            </a:extLst>
          </p:cNvPr>
          <p:cNvSpPr/>
          <p:nvPr/>
        </p:nvSpPr>
        <p:spPr>
          <a:xfrm>
            <a:off x="592467" y="4501719"/>
            <a:ext cx="2104156" cy="2214034"/>
          </a:xfrm>
          <a:custGeom>
            <a:avLst/>
            <a:gdLst>
              <a:gd name="connsiteX0" fmla="*/ 0 w 2527956"/>
              <a:gd name="connsiteY0" fmla="*/ 0 h 3140279"/>
              <a:gd name="connsiteX1" fmla="*/ 2527956 w 2527956"/>
              <a:gd name="connsiteY1" fmla="*/ 0 h 3140279"/>
              <a:gd name="connsiteX2" fmla="*/ 2527956 w 2527956"/>
              <a:gd name="connsiteY2" fmla="*/ 3140279 h 3140279"/>
              <a:gd name="connsiteX3" fmla="*/ 0 w 2527956"/>
              <a:gd name="connsiteY3" fmla="*/ 3140279 h 3140279"/>
              <a:gd name="connsiteX4" fmla="*/ 0 w 2527956"/>
              <a:gd name="connsiteY4" fmla="*/ 0 h 3140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7956" h="3140279">
                <a:moveTo>
                  <a:pt x="0" y="0"/>
                </a:moveTo>
                <a:lnTo>
                  <a:pt x="2527956" y="0"/>
                </a:lnTo>
                <a:lnTo>
                  <a:pt x="2527956" y="3140279"/>
                </a:lnTo>
                <a:lnTo>
                  <a:pt x="0" y="3140279"/>
                </a:lnTo>
                <a:lnTo>
                  <a:pt x="0" y="0"/>
                </a:lnTo>
                <a:close/>
              </a:path>
            </a:pathLst>
          </a:custGeom>
          <a:solidFill>
            <a:srgbClr val="2A317D">
              <a:alpha val="90000"/>
            </a:srgbClr>
          </a:solidFill>
          <a:ln w="12700" cap="flat" cmpd="sng" algn="ctr">
            <a:noFill/>
            <a:prstDash val="solid"/>
            <a:miter lim="800000"/>
          </a:ln>
          <a:effectLst>
            <a:outerShdw blurRad="50800" dist="38100" dir="2700000" algn="tl" rotWithShape="0">
              <a:prstClr val="black">
                <a:alpha val="30000"/>
              </a:prstClr>
            </a:outerShdw>
          </a:effectLst>
        </p:spPr>
        <p:txBody>
          <a:bodyPr spcFirstLastPara="0" vert="horz" wrap="square" lIns="182880" tIns="182880" rIns="91440" bIns="0" numCol="1" spcCol="1270" anchor="t" anchorCtr="0">
            <a:noAutofit/>
          </a:bodyPr>
          <a:lstStyle/>
          <a:p>
            <a:pPr marL="0" marR="0" lvl="0" indent="0" defTabSz="1155700" eaLnBrk="1" fontAlgn="auto" latinLnBrk="0" hangingPunct="1">
              <a:lnSpc>
                <a:spcPct val="90000"/>
              </a:lnSpc>
              <a:spcBef>
                <a:spcPct val="0"/>
              </a:spcBef>
              <a:spcAft>
                <a:spcPct val="35000"/>
              </a:spcAft>
              <a:buClrTx/>
              <a:buSzTx/>
              <a:buFontTx/>
              <a:buNone/>
              <a:tabLst/>
              <a:defRPr/>
            </a:pPr>
            <a:r>
              <a:rPr kumimoji="0" lang="en-US" sz="16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rPr>
              <a:t>Cost management</a:t>
            </a:r>
            <a:br>
              <a:rPr kumimoji="0" lang="en-US" sz="16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rPr>
            </a:br>
            <a:endParaRPr kumimoji="0" lang="en-US" sz="16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endParaRPr>
          </a:p>
          <a:p>
            <a:pPr marL="171450" marR="0" lvl="1" indent="-171450" defTabSz="66675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rPr>
              <a:t>Evaluate and monitor cost</a:t>
            </a:r>
          </a:p>
          <a:p>
            <a:pPr marL="171450" marR="0" lvl="1" indent="-171450" defTabSz="66675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rPr>
              <a:t>Limit IT spend</a:t>
            </a:r>
          </a:p>
          <a:p>
            <a:pPr marL="171450" marR="0" lvl="1" indent="-171450" defTabSz="66675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rPr>
              <a:t>Scale based on</a:t>
            </a:r>
            <a:br>
              <a:rPr kumimoji="0" lang="en-US" sz="14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rPr>
            </a:br>
            <a:r>
              <a:rPr kumimoji="0" lang="en-US" sz="14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rPr>
              <a:t>business demand</a:t>
            </a:r>
          </a:p>
          <a:p>
            <a:pPr marL="171450" marR="0" lvl="1" indent="-171450" defTabSz="66675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rPr>
              <a:t>Create cost accountability</a:t>
            </a:r>
          </a:p>
        </p:txBody>
      </p:sp>
      <p:sp>
        <p:nvSpPr>
          <p:cNvPr id="35" name="Freeform: Shape 69">
            <a:extLst>
              <a:ext uri="{FF2B5EF4-FFF2-40B4-BE49-F238E27FC236}">
                <a16:creationId xmlns:a16="http://schemas.microsoft.com/office/drawing/2014/main" id="{78C09341-2341-4E75-A165-04DC4C03EB8B}"/>
              </a:ext>
            </a:extLst>
          </p:cNvPr>
          <p:cNvSpPr/>
          <p:nvPr/>
        </p:nvSpPr>
        <p:spPr>
          <a:xfrm>
            <a:off x="2859071" y="4501719"/>
            <a:ext cx="2104156" cy="2214034"/>
          </a:xfrm>
          <a:custGeom>
            <a:avLst/>
            <a:gdLst>
              <a:gd name="connsiteX0" fmla="*/ 0 w 2527956"/>
              <a:gd name="connsiteY0" fmla="*/ 0 h 3140279"/>
              <a:gd name="connsiteX1" fmla="*/ 2527956 w 2527956"/>
              <a:gd name="connsiteY1" fmla="*/ 0 h 3140279"/>
              <a:gd name="connsiteX2" fmla="*/ 2527956 w 2527956"/>
              <a:gd name="connsiteY2" fmla="*/ 3140279 h 3140279"/>
              <a:gd name="connsiteX3" fmla="*/ 0 w 2527956"/>
              <a:gd name="connsiteY3" fmla="*/ 3140279 h 3140279"/>
              <a:gd name="connsiteX4" fmla="*/ 0 w 2527956"/>
              <a:gd name="connsiteY4" fmla="*/ 0 h 3140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7956" h="3140279">
                <a:moveTo>
                  <a:pt x="0" y="0"/>
                </a:moveTo>
                <a:lnTo>
                  <a:pt x="2527956" y="0"/>
                </a:lnTo>
                <a:lnTo>
                  <a:pt x="2527956" y="3140279"/>
                </a:lnTo>
                <a:lnTo>
                  <a:pt x="0" y="3140279"/>
                </a:lnTo>
                <a:lnTo>
                  <a:pt x="0" y="0"/>
                </a:lnTo>
                <a:close/>
              </a:path>
            </a:pathLst>
          </a:custGeom>
          <a:solidFill>
            <a:srgbClr val="2A317D">
              <a:alpha val="90000"/>
            </a:srgbClr>
          </a:solidFill>
          <a:ln w="12700" cap="flat" cmpd="sng" algn="ctr">
            <a:noFill/>
            <a:prstDash val="solid"/>
            <a:miter lim="800000"/>
          </a:ln>
          <a:effectLst>
            <a:outerShdw blurRad="50800" dist="38100" dir="2700000" algn="tl" rotWithShape="0">
              <a:prstClr val="black">
                <a:alpha val="30000"/>
              </a:prstClr>
            </a:outerShdw>
          </a:effectLst>
        </p:spPr>
        <p:txBody>
          <a:bodyPr spcFirstLastPara="0" vert="horz" wrap="square" lIns="182880" tIns="182880" rIns="91440" bIns="0" numCol="1" spcCol="1270" anchor="t" anchorCtr="0">
            <a:noAutofit/>
          </a:bodyPr>
          <a:lstStyle/>
          <a:p>
            <a:pPr marL="0" marR="0" lvl="1" indent="0" defTabSz="1155700" eaLnBrk="1" fontAlgn="auto" latinLnBrk="0" hangingPunct="1">
              <a:lnSpc>
                <a:spcPct val="90000"/>
              </a:lnSpc>
              <a:spcBef>
                <a:spcPct val="0"/>
              </a:spcBef>
              <a:spcAft>
                <a:spcPct val="35000"/>
              </a:spcAft>
              <a:buClrTx/>
              <a:buSzTx/>
              <a:buFontTx/>
              <a:buNone/>
              <a:tabLst/>
              <a:defRPr/>
            </a:pPr>
            <a:r>
              <a:rPr kumimoji="0" lang="en-US" sz="16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rPr>
              <a:t>Security baseline</a:t>
            </a:r>
            <a:br>
              <a:rPr kumimoji="0" lang="en-US" sz="16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rPr>
            </a:br>
            <a:endParaRPr kumimoji="0" lang="en-US" sz="16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endParaRPr>
          </a:p>
          <a:p>
            <a:pPr marL="171450" marR="0" lvl="1" indent="-171450" defTabSz="66675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rPr>
              <a:t>Compliance with</a:t>
            </a:r>
            <a:br>
              <a:rPr kumimoji="0" lang="en-US" sz="14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rPr>
            </a:br>
            <a:r>
              <a:rPr kumimoji="0" lang="en-US" sz="14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rPr>
              <a:t>IT Security requirements</a:t>
            </a:r>
          </a:p>
          <a:p>
            <a:pPr marL="171450" marR="0" lvl="1" indent="-171450" defTabSz="66675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rPr>
              <a:t>Apply security baseline to all adoption efforts</a:t>
            </a:r>
          </a:p>
          <a:p>
            <a:pPr marL="171450" marR="0" lvl="1" indent="-171450" defTabSz="666750" eaLnBrk="1" fontAlgn="auto" latinLnBrk="0" hangingPunct="1">
              <a:lnSpc>
                <a:spcPct val="90000"/>
              </a:lnSpc>
              <a:spcBef>
                <a:spcPct val="0"/>
              </a:spcBef>
              <a:spcAft>
                <a:spcPct val="15000"/>
              </a:spcAft>
              <a:buClrTx/>
              <a:buSzTx/>
              <a:buFont typeface="Arial" panose="020B0604020202020204" pitchFamily="34" charset="0"/>
              <a:buChar char="•"/>
              <a:tabLst/>
              <a:defRPr/>
            </a:pPr>
            <a:endParaRPr kumimoji="0" lang="en-US" sz="14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endParaRPr>
          </a:p>
        </p:txBody>
      </p:sp>
      <p:sp>
        <p:nvSpPr>
          <p:cNvPr id="36" name="Freeform: Shape 70">
            <a:extLst>
              <a:ext uri="{FF2B5EF4-FFF2-40B4-BE49-F238E27FC236}">
                <a16:creationId xmlns:a16="http://schemas.microsoft.com/office/drawing/2014/main" id="{0F740A49-D6EB-46EA-9F0B-930FB94C1978}"/>
              </a:ext>
            </a:extLst>
          </p:cNvPr>
          <p:cNvSpPr/>
          <p:nvPr/>
        </p:nvSpPr>
        <p:spPr>
          <a:xfrm>
            <a:off x="5128209" y="4501719"/>
            <a:ext cx="2104156" cy="2214034"/>
          </a:xfrm>
          <a:custGeom>
            <a:avLst/>
            <a:gdLst>
              <a:gd name="connsiteX0" fmla="*/ 0 w 2527956"/>
              <a:gd name="connsiteY0" fmla="*/ 0 h 3140279"/>
              <a:gd name="connsiteX1" fmla="*/ 2527956 w 2527956"/>
              <a:gd name="connsiteY1" fmla="*/ 0 h 3140279"/>
              <a:gd name="connsiteX2" fmla="*/ 2527956 w 2527956"/>
              <a:gd name="connsiteY2" fmla="*/ 3140279 h 3140279"/>
              <a:gd name="connsiteX3" fmla="*/ 0 w 2527956"/>
              <a:gd name="connsiteY3" fmla="*/ 3140279 h 3140279"/>
              <a:gd name="connsiteX4" fmla="*/ 0 w 2527956"/>
              <a:gd name="connsiteY4" fmla="*/ 0 h 3140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7956" h="3140279">
                <a:moveTo>
                  <a:pt x="0" y="0"/>
                </a:moveTo>
                <a:lnTo>
                  <a:pt x="2527956" y="0"/>
                </a:lnTo>
                <a:lnTo>
                  <a:pt x="2527956" y="3140279"/>
                </a:lnTo>
                <a:lnTo>
                  <a:pt x="0" y="3140279"/>
                </a:lnTo>
                <a:lnTo>
                  <a:pt x="0" y="0"/>
                </a:lnTo>
                <a:close/>
              </a:path>
            </a:pathLst>
          </a:custGeom>
          <a:solidFill>
            <a:srgbClr val="2A317D">
              <a:alpha val="90000"/>
            </a:srgbClr>
          </a:solidFill>
          <a:ln w="12700" cap="flat" cmpd="sng" algn="ctr">
            <a:noFill/>
            <a:prstDash val="solid"/>
            <a:miter lim="800000"/>
          </a:ln>
          <a:effectLst>
            <a:outerShdw blurRad="50800" dist="38100" dir="2700000" algn="tl" rotWithShape="0">
              <a:prstClr val="black">
                <a:alpha val="30000"/>
              </a:prstClr>
            </a:outerShdw>
          </a:effectLst>
        </p:spPr>
        <p:txBody>
          <a:bodyPr spcFirstLastPara="0" vert="horz" wrap="square" lIns="182880" tIns="182880" rIns="91440" bIns="0" numCol="1" spcCol="1270" anchor="t" anchorCtr="0">
            <a:noAutofit/>
          </a:bodyPr>
          <a:lstStyle/>
          <a:p>
            <a:pPr marL="0" marR="0" lvl="1" indent="0" defTabSz="1155700" eaLnBrk="1" fontAlgn="auto" latinLnBrk="0" hangingPunct="1">
              <a:lnSpc>
                <a:spcPct val="90000"/>
              </a:lnSpc>
              <a:spcBef>
                <a:spcPct val="0"/>
              </a:spcBef>
              <a:spcAft>
                <a:spcPct val="35000"/>
              </a:spcAft>
              <a:buClrTx/>
              <a:buSzTx/>
              <a:buFontTx/>
              <a:buNone/>
              <a:tabLst/>
              <a:defRPr/>
            </a:pPr>
            <a:r>
              <a:rPr kumimoji="0" lang="en-US" sz="16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rPr>
              <a:t>Resource consistency</a:t>
            </a:r>
          </a:p>
          <a:p>
            <a:pPr marL="171450" marR="0" lvl="1" indent="-171450" defTabSz="66675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rPr>
              <a:t>Consistency</a:t>
            </a:r>
            <a:br>
              <a:rPr kumimoji="0" lang="en-US" sz="14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rPr>
            </a:br>
            <a:r>
              <a:rPr kumimoji="0" lang="en-US" sz="14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rPr>
              <a:t>in resource configuration</a:t>
            </a:r>
          </a:p>
          <a:p>
            <a:pPr marL="171450" marR="0" lvl="1" indent="-171450" defTabSz="66675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rPr>
              <a:t>Enforce on boarding, recovery and discoverability practices</a:t>
            </a:r>
          </a:p>
        </p:txBody>
      </p:sp>
      <p:sp>
        <p:nvSpPr>
          <p:cNvPr id="37" name="Freeform: Shape 71">
            <a:extLst>
              <a:ext uri="{FF2B5EF4-FFF2-40B4-BE49-F238E27FC236}">
                <a16:creationId xmlns:a16="http://schemas.microsoft.com/office/drawing/2014/main" id="{00B59E24-3C6B-4015-AC4B-D7B3BC280B07}"/>
              </a:ext>
            </a:extLst>
          </p:cNvPr>
          <p:cNvSpPr/>
          <p:nvPr/>
        </p:nvSpPr>
        <p:spPr>
          <a:xfrm>
            <a:off x="7395562" y="4501719"/>
            <a:ext cx="2104156" cy="2214034"/>
          </a:xfrm>
          <a:custGeom>
            <a:avLst/>
            <a:gdLst>
              <a:gd name="connsiteX0" fmla="*/ 0 w 2527956"/>
              <a:gd name="connsiteY0" fmla="*/ 0 h 3140279"/>
              <a:gd name="connsiteX1" fmla="*/ 2527956 w 2527956"/>
              <a:gd name="connsiteY1" fmla="*/ 0 h 3140279"/>
              <a:gd name="connsiteX2" fmla="*/ 2527956 w 2527956"/>
              <a:gd name="connsiteY2" fmla="*/ 3140279 h 3140279"/>
              <a:gd name="connsiteX3" fmla="*/ 0 w 2527956"/>
              <a:gd name="connsiteY3" fmla="*/ 3140279 h 3140279"/>
              <a:gd name="connsiteX4" fmla="*/ 0 w 2527956"/>
              <a:gd name="connsiteY4" fmla="*/ 0 h 3140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7956" h="3140279">
                <a:moveTo>
                  <a:pt x="0" y="0"/>
                </a:moveTo>
                <a:lnTo>
                  <a:pt x="2527956" y="0"/>
                </a:lnTo>
                <a:lnTo>
                  <a:pt x="2527956" y="3140279"/>
                </a:lnTo>
                <a:lnTo>
                  <a:pt x="0" y="3140279"/>
                </a:lnTo>
                <a:lnTo>
                  <a:pt x="0" y="0"/>
                </a:lnTo>
                <a:close/>
              </a:path>
            </a:pathLst>
          </a:custGeom>
          <a:solidFill>
            <a:srgbClr val="2A317D">
              <a:alpha val="90000"/>
            </a:srgbClr>
          </a:solidFill>
          <a:ln w="12700" cap="flat" cmpd="sng" algn="ctr">
            <a:noFill/>
            <a:prstDash val="solid"/>
            <a:miter lim="800000"/>
          </a:ln>
          <a:effectLst>
            <a:outerShdw blurRad="50800" dist="38100" dir="2700000" algn="tl" rotWithShape="0">
              <a:prstClr val="black">
                <a:alpha val="30000"/>
              </a:prstClr>
            </a:outerShdw>
          </a:effectLst>
        </p:spPr>
        <p:txBody>
          <a:bodyPr spcFirstLastPara="0" vert="horz" wrap="square" lIns="182880" tIns="182880" rIns="91440" bIns="0" numCol="1" spcCol="1270" anchor="t" anchorCtr="0">
            <a:noAutofit/>
          </a:bodyPr>
          <a:lstStyle/>
          <a:p>
            <a:pPr marL="0" marR="0" lvl="1" indent="0" defTabSz="1155700" eaLnBrk="1" fontAlgn="auto" latinLnBrk="0" hangingPunct="1">
              <a:lnSpc>
                <a:spcPct val="90000"/>
              </a:lnSpc>
              <a:spcBef>
                <a:spcPct val="0"/>
              </a:spcBef>
              <a:spcAft>
                <a:spcPct val="35000"/>
              </a:spcAft>
              <a:buClrTx/>
              <a:buSzTx/>
              <a:buFontTx/>
              <a:buNone/>
              <a:tabLst/>
              <a:defRPr/>
            </a:pPr>
            <a:r>
              <a:rPr kumimoji="0" lang="en-US" sz="16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rPr>
              <a:t>Identity baseline</a:t>
            </a:r>
            <a:br>
              <a:rPr kumimoji="0" lang="en-US" sz="16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rPr>
            </a:br>
            <a:endParaRPr kumimoji="0" lang="en-US" sz="16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endParaRPr>
          </a:p>
          <a:p>
            <a:pPr marL="171450" marR="0" lvl="1" indent="-171450" defTabSz="66675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rPr>
              <a:t>Enforce identity</a:t>
            </a:r>
            <a:br>
              <a:rPr kumimoji="0" lang="en-US" sz="14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rPr>
            </a:br>
            <a:r>
              <a:rPr kumimoji="0" lang="en-US" sz="14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rPr>
              <a:t>and access baseline</a:t>
            </a:r>
          </a:p>
          <a:p>
            <a:pPr marL="171450" marR="0" lvl="1" indent="-171450" defTabSz="66675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rPr>
              <a:t>Apply role definitions and assignments</a:t>
            </a:r>
          </a:p>
        </p:txBody>
      </p:sp>
      <p:sp>
        <p:nvSpPr>
          <p:cNvPr id="38" name="Freeform: Shape 72">
            <a:extLst>
              <a:ext uri="{FF2B5EF4-FFF2-40B4-BE49-F238E27FC236}">
                <a16:creationId xmlns:a16="http://schemas.microsoft.com/office/drawing/2014/main" id="{15638F36-7155-4D41-884A-C6DC6FF7202B}"/>
              </a:ext>
            </a:extLst>
          </p:cNvPr>
          <p:cNvSpPr/>
          <p:nvPr/>
        </p:nvSpPr>
        <p:spPr>
          <a:xfrm>
            <a:off x="9662915" y="4501719"/>
            <a:ext cx="2104156" cy="2214034"/>
          </a:xfrm>
          <a:custGeom>
            <a:avLst/>
            <a:gdLst>
              <a:gd name="connsiteX0" fmla="*/ 0 w 2527956"/>
              <a:gd name="connsiteY0" fmla="*/ 0 h 3140279"/>
              <a:gd name="connsiteX1" fmla="*/ 2527956 w 2527956"/>
              <a:gd name="connsiteY1" fmla="*/ 0 h 3140279"/>
              <a:gd name="connsiteX2" fmla="*/ 2527956 w 2527956"/>
              <a:gd name="connsiteY2" fmla="*/ 3140279 h 3140279"/>
              <a:gd name="connsiteX3" fmla="*/ 0 w 2527956"/>
              <a:gd name="connsiteY3" fmla="*/ 3140279 h 3140279"/>
              <a:gd name="connsiteX4" fmla="*/ 0 w 2527956"/>
              <a:gd name="connsiteY4" fmla="*/ 0 h 3140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7956" h="3140279">
                <a:moveTo>
                  <a:pt x="0" y="0"/>
                </a:moveTo>
                <a:lnTo>
                  <a:pt x="2527956" y="0"/>
                </a:lnTo>
                <a:lnTo>
                  <a:pt x="2527956" y="3140279"/>
                </a:lnTo>
                <a:lnTo>
                  <a:pt x="0" y="3140279"/>
                </a:lnTo>
                <a:lnTo>
                  <a:pt x="0" y="0"/>
                </a:lnTo>
                <a:close/>
              </a:path>
            </a:pathLst>
          </a:custGeom>
          <a:solidFill>
            <a:srgbClr val="2A317D">
              <a:alpha val="90000"/>
            </a:srgbClr>
          </a:solidFill>
          <a:ln w="12700" cap="flat" cmpd="sng" algn="ctr">
            <a:noFill/>
            <a:prstDash val="solid"/>
            <a:miter lim="800000"/>
          </a:ln>
          <a:effectLst>
            <a:outerShdw blurRad="50800" dist="38100" dir="2700000" algn="tl" rotWithShape="0">
              <a:prstClr val="black">
                <a:alpha val="30000"/>
              </a:prstClr>
            </a:outerShdw>
          </a:effectLst>
        </p:spPr>
        <p:txBody>
          <a:bodyPr spcFirstLastPara="0" vert="horz" wrap="square" lIns="182880" tIns="182880" rIns="91440" bIns="0" numCol="1" spcCol="1270" anchor="t" anchorCtr="0">
            <a:noAutofit/>
          </a:bodyPr>
          <a:lstStyle/>
          <a:p>
            <a:pPr marL="0" marR="0" lvl="1" indent="0" defTabSz="1155700" eaLnBrk="1" fontAlgn="auto" latinLnBrk="0" hangingPunct="1">
              <a:lnSpc>
                <a:spcPct val="90000"/>
              </a:lnSpc>
              <a:spcBef>
                <a:spcPct val="0"/>
              </a:spcBef>
              <a:spcAft>
                <a:spcPct val="35000"/>
              </a:spcAft>
              <a:buClrTx/>
              <a:buSzTx/>
              <a:buFontTx/>
              <a:buNone/>
              <a:tabLst/>
              <a:defRPr/>
            </a:pPr>
            <a:r>
              <a:rPr kumimoji="0" lang="en-US" sz="1600" b="0" i="0" u="none" strike="noStrike" kern="0" cap="none" spc="0" normalizeH="0" baseline="0" noProof="0">
                <a:ln>
                  <a:noFill/>
                </a:ln>
                <a:solidFill>
                  <a:srgbClr val="FFFFFF"/>
                </a:solidFill>
                <a:effectLst/>
                <a:uLnTx/>
                <a:uFillTx/>
                <a:latin typeface="Arial" panose="020B0604020202020204" pitchFamily="34" charset="0"/>
                <a:cs typeface="Arial" panose="020B0604020202020204" pitchFamily="34" charset="0"/>
              </a:rPr>
              <a:t>Deployment acceleration</a:t>
            </a:r>
          </a:p>
          <a:p>
            <a:pPr marL="171450" marR="0" lvl="1" indent="-171450" defTabSz="66675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0" cap="none" spc="0" normalizeH="0" baseline="0" noProof="0">
                <a:ln>
                  <a:noFill/>
                </a:ln>
                <a:solidFill>
                  <a:srgbClr val="FFFFFF"/>
                </a:solidFill>
                <a:effectLst/>
                <a:uLnTx/>
                <a:uFillTx/>
                <a:latin typeface="Arial" panose="020B0604020202020204" pitchFamily="34" charset="0"/>
                <a:cs typeface="Arial" panose="020B0604020202020204" pitchFamily="34" charset="0"/>
              </a:rPr>
              <a:t>Centralize templates</a:t>
            </a:r>
          </a:p>
          <a:p>
            <a:pPr marL="171450" marR="0" lvl="1" indent="-171450" defTabSz="66675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0" cap="none" spc="0" normalizeH="0" baseline="0" noProof="0">
                <a:ln>
                  <a:noFill/>
                </a:ln>
                <a:solidFill>
                  <a:srgbClr val="FFFFFF"/>
                </a:solidFill>
                <a:effectLst/>
                <a:uLnTx/>
                <a:uFillTx/>
                <a:latin typeface="Arial" panose="020B0604020202020204" pitchFamily="34" charset="0"/>
                <a:cs typeface="Arial" panose="020B0604020202020204" pitchFamily="34" charset="0"/>
              </a:rPr>
              <a:t>Drive consistency and standardization</a:t>
            </a:r>
          </a:p>
        </p:txBody>
      </p:sp>
      <p:sp>
        <p:nvSpPr>
          <p:cNvPr id="39" name="Freeform: Shape 73">
            <a:extLst>
              <a:ext uri="{FF2B5EF4-FFF2-40B4-BE49-F238E27FC236}">
                <a16:creationId xmlns:a16="http://schemas.microsoft.com/office/drawing/2014/main" id="{BEFC6650-54A1-4A34-AD38-8D78FABD4440}"/>
              </a:ext>
            </a:extLst>
          </p:cNvPr>
          <p:cNvSpPr/>
          <p:nvPr/>
        </p:nvSpPr>
        <p:spPr>
          <a:xfrm>
            <a:off x="1950152" y="2484336"/>
            <a:ext cx="2527956" cy="1843212"/>
          </a:xfrm>
          <a:custGeom>
            <a:avLst/>
            <a:gdLst>
              <a:gd name="connsiteX0" fmla="*/ 0 w 2527956"/>
              <a:gd name="connsiteY0" fmla="*/ 0 h 3140279"/>
              <a:gd name="connsiteX1" fmla="*/ 2527956 w 2527956"/>
              <a:gd name="connsiteY1" fmla="*/ 0 h 3140279"/>
              <a:gd name="connsiteX2" fmla="*/ 2527956 w 2527956"/>
              <a:gd name="connsiteY2" fmla="*/ 3140279 h 3140279"/>
              <a:gd name="connsiteX3" fmla="*/ 0 w 2527956"/>
              <a:gd name="connsiteY3" fmla="*/ 3140279 h 3140279"/>
              <a:gd name="connsiteX4" fmla="*/ 0 w 2527956"/>
              <a:gd name="connsiteY4" fmla="*/ 0 h 3140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7956" h="3140279">
                <a:moveTo>
                  <a:pt x="0" y="0"/>
                </a:moveTo>
                <a:lnTo>
                  <a:pt x="2527956" y="0"/>
                </a:lnTo>
                <a:lnTo>
                  <a:pt x="2527956" y="3140279"/>
                </a:lnTo>
                <a:lnTo>
                  <a:pt x="0" y="3140279"/>
                </a:lnTo>
                <a:lnTo>
                  <a:pt x="0" y="0"/>
                </a:lnTo>
                <a:close/>
              </a:path>
            </a:pathLst>
          </a:custGeom>
          <a:solidFill>
            <a:srgbClr val="2A317D">
              <a:alpha val="90000"/>
            </a:srgbClr>
          </a:solidFill>
          <a:ln w="12700" cap="flat" cmpd="sng" algn="ctr">
            <a:noFill/>
            <a:prstDash val="solid"/>
            <a:miter lim="800000"/>
          </a:ln>
          <a:effectLst>
            <a:outerShdw blurRad="50800" dist="38100" dir="2700000" algn="tl" rotWithShape="0">
              <a:prstClr val="black">
                <a:alpha val="30000"/>
              </a:prstClr>
            </a:outerShdw>
          </a:effectLst>
        </p:spPr>
        <p:txBody>
          <a:bodyPr spcFirstLastPara="0" vert="horz" wrap="square" lIns="182880" tIns="182880" rIns="91440" bIns="0" numCol="1" spcCol="1270" anchor="t" anchorCtr="0">
            <a:noAutofit/>
          </a:bodyPr>
          <a:lstStyle/>
          <a:p>
            <a:pPr marL="0" marR="0" lvl="0" indent="0" defTabSz="1155700" eaLnBrk="1" fontAlgn="auto" latinLnBrk="0" hangingPunct="1">
              <a:lnSpc>
                <a:spcPct val="90000"/>
              </a:lnSpc>
              <a:spcBef>
                <a:spcPct val="0"/>
              </a:spcBef>
              <a:spcAft>
                <a:spcPct val="3500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rPr>
              <a:t>Business risk</a:t>
            </a:r>
          </a:p>
          <a:p>
            <a:pPr marL="171450" marR="0" lvl="1" indent="-171450" defTabSz="66675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rPr>
              <a:t>Document evolving business risk</a:t>
            </a:r>
          </a:p>
          <a:p>
            <a:pPr marL="171450" marR="0" lvl="1" indent="-171450" defTabSz="66675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rPr>
              <a:t>Document risk tolerance based on data classification, and application criticality</a:t>
            </a:r>
          </a:p>
        </p:txBody>
      </p:sp>
      <p:sp>
        <p:nvSpPr>
          <p:cNvPr id="40" name="Freeform: Shape 74">
            <a:extLst>
              <a:ext uri="{FF2B5EF4-FFF2-40B4-BE49-F238E27FC236}">
                <a16:creationId xmlns:a16="http://schemas.microsoft.com/office/drawing/2014/main" id="{C0B1DEF9-9FCE-4E21-B915-7E8F5DBA2E00}"/>
              </a:ext>
            </a:extLst>
          </p:cNvPr>
          <p:cNvSpPr/>
          <p:nvPr/>
        </p:nvSpPr>
        <p:spPr>
          <a:xfrm>
            <a:off x="4832022" y="2484336"/>
            <a:ext cx="2527956" cy="1843212"/>
          </a:xfrm>
          <a:custGeom>
            <a:avLst/>
            <a:gdLst>
              <a:gd name="connsiteX0" fmla="*/ 0 w 2527956"/>
              <a:gd name="connsiteY0" fmla="*/ 0 h 3140279"/>
              <a:gd name="connsiteX1" fmla="*/ 2527956 w 2527956"/>
              <a:gd name="connsiteY1" fmla="*/ 0 h 3140279"/>
              <a:gd name="connsiteX2" fmla="*/ 2527956 w 2527956"/>
              <a:gd name="connsiteY2" fmla="*/ 3140279 h 3140279"/>
              <a:gd name="connsiteX3" fmla="*/ 0 w 2527956"/>
              <a:gd name="connsiteY3" fmla="*/ 3140279 h 3140279"/>
              <a:gd name="connsiteX4" fmla="*/ 0 w 2527956"/>
              <a:gd name="connsiteY4" fmla="*/ 0 h 3140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7956" h="3140279">
                <a:moveTo>
                  <a:pt x="0" y="0"/>
                </a:moveTo>
                <a:lnTo>
                  <a:pt x="2527956" y="0"/>
                </a:lnTo>
                <a:lnTo>
                  <a:pt x="2527956" y="3140279"/>
                </a:lnTo>
                <a:lnTo>
                  <a:pt x="0" y="3140279"/>
                </a:lnTo>
                <a:lnTo>
                  <a:pt x="0" y="0"/>
                </a:lnTo>
                <a:close/>
              </a:path>
            </a:pathLst>
          </a:custGeom>
          <a:solidFill>
            <a:srgbClr val="2A317D">
              <a:alpha val="90000"/>
            </a:srgbClr>
          </a:solidFill>
          <a:ln w="12700" cap="flat" cmpd="sng" algn="ctr">
            <a:noFill/>
            <a:prstDash val="solid"/>
            <a:miter lim="800000"/>
          </a:ln>
          <a:effectLst>
            <a:outerShdw blurRad="50800" dist="38100" dir="2700000" algn="tl" rotWithShape="0">
              <a:prstClr val="black">
                <a:alpha val="30000"/>
              </a:prstClr>
            </a:outerShdw>
          </a:effectLst>
        </p:spPr>
        <p:txBody>
          <a:bodyPr spcFirstLastPara="0" vert="horz" wrap="square" lIns="182880" tIns="182880" rIns="91440" bIns="0" numCol="1" spcCol="1270" anchor="t" anchorCtr="0">
            <a:noAutofit/>
          </a:bodyPr>
          <a:lstStyle/>
          <a:p>
            <a:pPr marL="0" marR="0" lvl="1" indent="0" defTabSz="1155700" eaLnBrk="1" fontAlgn="auto" latinLnBrk="0" hangingPunct="1">
              <a:lnSpc>
                <a:spcPct val="90000"/>
              </a:lnSpc>
              <a:spcBef>
                <a:spcPct val="0"/>
              </a:spcBef>
              <a:spcAft>
                <a:spcPct val="3500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rPr>
              <a:t>Policy &amp; compliance</a:t>
            </a:r>
          </a:p>
          <a:p>
            <a:pPr marL="171450" marR="0" lvl="1" indent="-171450" defTabSz="66675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rPr>
              <a:t>Convert risk decisions into policy statements</a:t>
            </a:r>
          </a:p>
          <a:p>
            <a:pPr marL="171450" marR="0" lvl="1" indent="-171450" defTabSz="66675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rPr>
              <a:t>Establish cloud adoption boundaries</a:t>
            </a:r>
          </a:p>
          <a:p>
            <a:pPr marL="171450" marR="0" lvl="1" indent="-171450" defTabSz="666750" eaLnBrk="1" fontAlgn="auto" latinLnBrk="0" hangingPunct="1">
              <a:lnSpc>
                <a:spcPct val="90000"/>
              </a:lnSpc>
              <a:spcBef>
                <a:spcPct val="0"/>
              </a:spcBef>
              <a:spcAft>
                <a:spcPct val="15000"/>
              </a:spcAft>
              <a:buClrTx/>
              <a:buSzTx/>
              <a:buFont typeface="Arial" panose="020B0604020202020204" pitchFamily="34" charset="0"/>
              <a:buChar char="•"/>
              <a:tabLst/>
              <a:defRPr/>
            </a:pPr>
            <a:endParaRPr kumimoji="0" lang="en-US" sz="14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endParaRPr>
          </a:p>
        </p:txBody>
      </p:sp>
      <p:sp>
        <p:nvSpPr>
          <p:cNvPr id="41" name="Freeform: Shape 75">
            <a:extLst>
              <a:ext uri="{FF2B5EF4-FFF2-40B4-BE49-F238E27FC236}">
                <a16:creationId xmlns:a16="http://schemas.microsoft.com/office/drawing/2014/main" id="{E0089219-BBC2-4E7A-802F-D72261CB4684}"/>
              </a:ext>
            </a:extLst>
          </p:cNvPr>
          <p:cNvSpPr/>
          <p:nvPr/>
        </p:nvSpPr>
        <p:spPr>
          <a:xfrm>
            <a:off x="7713893" y="2484336"/>
            <a:ext cx="2527956" cy="1843212"/>
          </a:xfrm>
          <a:custGeom>
            <a:avLst/>
            <a:gdLst>
              <a:gd name="connsiteX0" fmla="*/ 0 w 2527956"/>
              <a:gd name="connsiteY0" fmla="*/ 0 h 3140279"/>
              <a:gd name="connsiteX1" fmla="*/ 2527956 w 2527956"/>
              <a:gd name="connsiteY1" fmla="*/ 0 h 3140279"/>
              <a:gd name="connsiteX2" fmla="*/ 2527956 w 2527956"/>
              <a:gd name="connsiteY2" fmla="*/ 3140279 h 3140279"/>
              <a:gd name="connsiteX3" fmla="*/ 0 w 2527956"/>
              <a:gd name="connsiteY3" fmla="*/ 3140279 h 3140279"/>
              <a:gd name="connsiteX4" fmla="*/ 0 w 2527956"/>
              <a:gd name="connsiteY4" fmla="*/ 0 h 3140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7956" h="3140279">
                <a:moveTo>
                  <a:pt x="0" y="0"/>
                </a:moveTo>
                <a:lnTo>
                  <a:pt x="2527956" y="0"/>
                </a:lnTo>
                <a:lnTo>
                  <a:pt x="2527956" y="3140279"/>
                </a:lnTo>
                <a:lnTo>
                  <a:pt x="0" y="3140279"/>
                </a:lnTo>
                <a:lnTo>
                  <a:pt x="0" y="0"/>
                </a:lnTo>
                <a:close/>
              </a:path>
            </a:pathLst>
          </a:custGeom>
          <a:solidFill>
            <a:srgbClr val="2A317D">
              <a:alpha val="90000"/>
            </a:srgbClr>
          </a:solidFill>
          <a:ln w="12700" cap="flat" cmpd="sng" algn="ctr">
            <a:noFill/>
            <a:prstDash val="solid"/>
            <a:miter lim="800000"/>
          </a:ln>
          <a:effectLst>
            <a:outerShdw blurRad="50800" dist="38100" dir="2700000" algn="tl" rotWithShape="0">
              <a:prstClr val="black">
                <a:alpha val="30000"/>
              </a:prstClr>
            </a:outerShdw>
          </a:effectLst>
        </p:spPr>
        <p:txBody>
          <a:bodyPr spcFirstLastPara="0" vert="horz" wrap="square" lIns="182880" tIns="182880" rIns="91440" bIns="0" numCol="1" spcCol="1270" anchor="t" anchorCtr="0">
            <a:noAutofit/>
          </a:bodyPr>
          <a:lstStyle/>
          <a:p>
            <a:pPr marL="0" marR="0" lvl="1" indent="0" defTabSz="1155700" eaLnBrk="1" fontAlgn="auto" latinLnBrk="0" hangingPunct="1">
              <a:lnSpc>
                <a:spcPct val="90000"/>
              </a:lnSpc>
              <a:spcBef>
                <a:spcPct val="0"/>
              </a:spcBef>
              <a:spcAft>
                <a:spcPct val="3500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rPr>
              <a:t>Processes</a:t>
            </a:r>
          </a:p>
          <a:p>
            <a:pPr marL="171450" marR="0" lvl="1" indent="-171450" defTabSz="66675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rPr>
              <a:t>Establish processes to</a:t>
            </a:r>
            <a:br>
              <a:rPr kumimoji="0" lang="en-US" sz="14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rPr>
            </a:br>
            <a:r>
              <a:rPr kumimoji="0" lang="en-US" sz="14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rPr>
              <a:t>monitor violations </a:t>
            </a:r>
          </a:p>
          <a:p>
            <a:pPr marL="171450" marR="0" lvl="1" indent="-171450" defTabSz="66675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rPr>
              <a:t>Adhere to</a:t>
            </a:r>
            <a:br>
              <a:rPr kumimoji="0" lang="en-US" sz="14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rPr>
            </a:br>
            <a:r>
              <a:rPr kumimoji="0" lang="en-US" sz="14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rPr>
              <a:t>corporate policies</a:t>
            </a:r>
          </a:p>
          <a:p>
            <a:pPr marL="171450" marR="0" lvl="1" indent="-171450" defTabSz="66675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rPr>
              <a:t>Cloud Center</a:t>
            </a:r>
            <a:br>
              <a:rPr kumimoji="0" lang="en-US" sz="14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rPr>
            </a:br>
            <a:r>
              <a:rPr kumimoji="0" lang="en-US" sz="14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rPr>
              <a:t>of Excellence</a:t>
            </a:r>
          </a:p>
        </p:txBody>
      </p:sp>
      <p:sp>
        <p:nvSpPr>
          <p:cNvPr id="42" name="Rectangle 41">
            <a:extLst>
              <a:ext uri="{FF2B5EF4-FFF2-40B4-BE49-F238E27FC236}">
                <a16:creationId xmlns:a16="http://schemas.microsoft.com/office/drawing/2014/main" id="{FB53217B-8317-4022-A22A-613D5027D188}"/>
              </a:ext>
            </a:extLst>
          </p:cNvPr>
          <p:cNvSpPr/>
          <p:nvPr/>
        </p:nvSpPr>
        <p:spPr>
          <a:xfrm>
            <a:off x="751460" y="916531"/>
            <a:ext cx="6644102" cy="1495794"/>
          </a:xfrm>
          <a:prstGeom prst="rect">
            <a:avLst/>
          </a:prstGeom>
        </p:spPr>
        <p:txBody>
          <a:bodyPr wrap="square" lIns="0">
            <a:spAutoFit/>
          </a:bodyPr>
          <a:lstStyle/>
          <a:p>
            <a:pPr marL="0" marR="0" lvl="0" indent="0" defTabSz="914400" eaLnBrk="1" fontAlgn="auto" latinLnBrk="0" hangingPunct="1">
              <a:lnSpc>
                <a:spcPct val="114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rPr>
              <a:t>Policy definition ensures consistency across adoption efforts. Alignment to governance/compliance requirements is key to maintain a well-managed cross-cloud environment.</a:t>
            </a:r>
          </a:p>
        </p:txBody>
      </p:sp>
    </p:spTree>
    <p:extLst>
      <p:ext uri="{BB962C8B-B14F-4D97-AF65-F5344CB8AC3E}">
        <p14:creationId xmlns:p14="http://schemas.microsoft.com/office/powerpoint/2010/main" val="15929306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par>
                                <p:cTn id="8" presetID="42" presetClass="path" presetSubtype="0" decel="100000" fill="hold" grpId="1" nodeType="withEffect">
                                  <p:stCondLst>
                                    <p:cond delay="0"/>
                                  </p:stCondLst>
                                  <p:childTnLst>
                                    <p:animMotion origin="layout" path="M 4.16667E-6 0.04491 L 4.16667E-6 3.7037E-7 " pathEditMode="relative" rAng="0" ptsTypes="AA">
                                      <p:cBhvr>
                                        <p:cTn id="9" dur="600" fill="hold"/>
                                        <p:tgtEl>
                                          <p:spTgt spid="39"/>
                                        </p:tgtEl>
                                        <p:attrNameLst>
                                          <p:attrName>ppt_x</p:attrName>
                                          <p:attrName>ppt_y</p:attrName>
                                        </p:attrNameLst>
                                      </p:cBhvr>
                                      <p:rCtr x="0" y="-2245"/>
                                    </p:animMotion>
                                  </p:childTnLst>
                                </p:cTn>
                              </p:par>
                            </p:childTnLst>
                          </p:cTn>
                        </p:par>
                        <p:par>
                          <p:cTn id="10" fill="hold">
                            <p:stCondLst>
                              <p:cond delay="600"/>
                            </p:stCondLst>
                            <p:childTnLst>
                              <p:par>
                                <p:cTn id="11" presetID="10" presetClass="entr" presetSubtype="0" fill="hold" grpId="0" nodeType="afterEffect">
                                  <p:stCondLst>
                                    <p:cond delay="0"/>
                                  </p:stCondLst>
                                  <p:childTnLst>
                                    <p:set>
                                      <p:cBhvr>
                                        <p:cTn id="12" dur="1" fill="hold">
                                          <p:stCondLst>
                                            <p:cond delay="0"/>
                                          </p:stCondLst>
                                        </p:cTn>
                                        <p:tgtEl>
                                          <p:spTgt spid="40"/>
                                        </p:tgtEl>
                                        <p:attrNameLst>
                                          <p:attrName>style.visibility</p:attrName>
                                        </p:attrNameLst>
                                      </p:cBhvr>
                                      <p:to>
                                        <p:strVal val="visible"/>
                                      </p:to>
                                    </p:set>
                                    <p:animEffect transition="in" filter="fade">
                                      <p:cBhvr>
                                        <p:cTn id="13" dur="500"/>
                                        <p:tgtEl>
                                          <p:spTgt spid="40"/>
                                        </p:tgtEl>
                                      </p:cBhvr>
                                    </p:animEffect>
                                  </p:childTnLst>
                                </p:cTn>
                              </p:par>
                              <p:par>
                                <p:cTn id="14" presetID="42" presetClass="path" presetSubtype="0" decel="100000" fill="hold" grpId="1" nodeType="withEffect">
                                  <p:stCondLst>
                                    <p:cond delay="0"/>
                                  </p:stCondLst>
                                  <p:childTnLst>
                                    <p:animMotion origin="layout" path="M 4.16667E-6 0.04491 L 4.16667E-6 3.7037E-7 " pathEditMode="relative" rAng="0" ptsTypes="AA">
                                      <p:cBhvr>
                                        <p:cTn id="15" dur="600" fill="hold"/>
                                        <p:tgtEl>
                                          <p:spTgt spid="40"/>
                                        </p:tgtEl>
                                        <p:attrNameLst>
                                          <p:attrName>ppt_x</p:attrName>
                                          <p:attrName>ppt_y</p:attrName>
                                        </p:attrNameLst>
                                      </p:cBhvr>
                                      <p:rCtr x="0" y="-2245"/>
                                    </p:animMotion>
                                  </p:childTnLst>
                                </p:cTn>
                              </p:par>
                            </p:childTnLst>
                          </p:cTn>
                        </p:par>
                        <p:par>
                          <p:cTn id="16" fill="hold">
                            <p:stCondLst>
                              <p:cond delay="1200"/>
                            </p:stCondLst>
                            <p:childTnLst>
                              <p:par>
                                <p:cTn id="17" presetID="10" presetClass="entr" presetSubtype="0" fill="hold" grpId="0" nodeType="afterEffect">
                                  <p:stCondLst>
                                    <p:cond delay="0"/>
                                  </p:stCondLst>
                                  <p:childTnLst>
                                    <p:set>
                                      <p:cBhvr>
                                        <p:cTn id="18" dur="1" fill="hold">
                                          <p:stCondLst>
                                            <p:cond delay="0"/>
                                          </p:stCondLst>
                                        </p:cTn>
                                        <p:tgtEl>
                                          <p:spTgt spid="41"/>
                                        </p:tgtEl>
                                        <p:attrNameLst>
                                          <p:attrName>style.visibility</p:attrName>
                                        </p:attrNameLst>
                                      </p:cBhvr>
                                      <p:to>
                                        <p:strVal val="visible"/>
                                      </p:to>
                                    </p:set>
                                    <p:animEffect transition="in" filter="fade">
                                      <p:cBhvr>
                                        <p:cTn id="19" dur="500"/>
                                        <p:tgtEl>
                                          <p:spTgt spid="41"/>
                                        </p:tgtEl>
                                      </p:cBhvr>
                                    </p:animEffect>
                                  </p:childTnLst>
                                </p:cTn>
                              </p:par>
                              <p:par>
                                <p:cTn id="20" presetID="42" presetClass="path" presetSubtype="0" decel="100000" fill="hold" grpId="1" nodeType="withEffect">
                                  <p:stCondLst>
                                    <p:cond delay="0"/>
                                  </p:stCondLst>
                                  <p:childTnLst>
                                    <p:animMotion origin="layout" path="M 4.16667E-6 0.04491 L 4.16667E-6 3.7037E-7 " pathEditMode="relative" rAng="0" ptsTypes="AA">
                                      <p:cBhvr>
                                        <p:cTn id="21" dur="600" fill="hold"/>
                                        <p:tgtEl>
                                          <p:spTgt spid="41"/>
                                        </p:tgtEl>
                                        <p:attrNameLst>
                                          <p:attrName>ppt_x</p:attrName>
                                          <p:attrName>ppt_y</p:attrName>
                                        </p:attrNameLst>
                                      </p:cBhvr>
                                      <p:rCtr x="0" y="-2245"/>
                                    </p:animMotion>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4"/>
                                        </p:tgtEl>
                                        <p:attrNameLst>
                                          <p:attrName>style.visibility</p:attrName>
                                        </p:attrNameLst>
                                      </p:cBhvr>
                                      <p:to>
                                        <p:strVal val="visible"/>
                                      </p:to>
                                    </p:set>
                                    <p:animEffect transition="in" filter="fade">
                                      <p:cBhvr>
                                        <p:cTn id="26" dur="500"/>
                                        <p:tgtEl>
                                          <p:spTgt spid="34"/>
                                        </p:tgtEl>
                                      </p:cBhvr>
                                    </p:animEffect>
                                  </p:childTnLst>
                                </p:cTn>
                              </p:par>
                              <p:par>
                                <p:cTn id="27" presetID="42" presetClass="path" presetSubtype="0" decel="100000" fill="hold" grpId="1" nodeType="withEffect">
                                  <p:stCondLst>
                                    <p:cond delay="0"/>
                                  </p:stCondLst>
                                  <p:childTnLst>
                                    <p:animMotion origin="layout" path="M 4.16667E-6 0.04491 L 4.16667E-6 3.7037E-7 " pathEditMode="relative" rAng="0" ptsTypes="AA">
                                      <p:cBhvr>
                                        <p:cTn id="28" dur="600" fill="hold"/>
                                        <p:tgtEl>
                                          <p:spTgt spid="34"/>
                                        </p:tgtEl>
                                        <p:attrNameLst>
                                          <p:attrName>ppt_x</p:attrName>
                                          <p:attrName>ppt_y</p:attrName>
                                        </p:attrNameLst>
                                      </p:cBhvr>
                                      <p:rCtr x="0" y="-2245"/>
                                    </p:animMotion>
                                  </p:childTnLst>
                                </p:cTn>
                              </p:par>
                            </p:childTnLst>
                          </p:cTn>
                        </p:par>
                        <p:par>
                          <p:cTn id="29" fill="hold">
                            <p:stCondLst>
                              <p:cond delay="600"/>
                            </p:stCondLst>
                            <p:childTnLst>
                              <p:par>
                                <p:cTn id="30" presetID="10" presetClass="entr" presetSubtype="0" fill="hold" grpId="0" nodeType="afterEffect">
                                  <p:stCondLst>
                                    <p:cond delay="0"/>
                                  </p:stCondLst>
                                  <p:childTnLst>
                                    <p:set>
                                      <p:cBhvr>
                                        <p:cTn id="31" dur="1" fill="hold">
                                          <p:stCondLst>
                                            <p:cond delay="0"/>
                                          </p:stCondLst>
                                        </p:cTn>
                                        <p:tgtEl>
                                          <p:spTgt spid="35"/>
                                        </p:tgtEl>
                                        <p:attrNameLst>
                                          <p:attrName>style.visibility</p:attrName>
                                        </p:attrNameLst>
                                      </p:cBhvr>
                                      <p:to>
                                        <p:strVal val="visible"/>
                                      </p:to>
                                    </p:set>
                                    <p:animEffect transition="in" filter="fade">
                                      <p:cBhvr>
                                        <p:cTn id="32" dur="500"/>
                                        <p:tgtEl>
                                          <p:spTgt spid="35"/>
                                        </p:tgtEl>
                                      </p:cBhvr>
                                    </p:animEffect>
                                  </p:childTnLst>
                                </p:cTn>
                              </p:par>
                              <p:par>
                                <p:cTn id="33" presetID="42" presetClass="path" presetSubtype="0" decel="100000" fill="hold" grpId="1" nodeType="withEffect">
                                  <p:stCondLst>
                                    <p:cond delay="0"/>
                                  </p:stCondLst>
                                  <p:childTnLst>
                                    <p:animMotion origin="layout" path="M -3.125E-6 0.04491 L -3.125E-6 3.7037E-7 " pathEditMode="relative" rAng="0" ptsTypes="AA">
                                      <p:cBhvr>
                                        <p:cTn id="34" dur="600" fill="hold"/>
                                        <p:tgtEl>
                                          <p:spTgt spid="35"/>
                                        </p:tgtEl>
                                        <p:attrNameLst>
                                          <p:attrName>ppt_x</p:attrName>
                                          <p:attrName>ppt_y</p:attrName>
                                        </p:attrNameLst>
                                      </p:cBhvr>
                                      <p:rCtr x="0" y="-2245"/>
                                    </p:animMotion>
                                  </p:childTnLst>
                                </p:cTn>
                              </p:par>
                            </p:childTnLst>
                          </p:cTn>
                        </p:par>
                        <p:par>
                          <p:cTn id="35" fill="hold">
                            <p:stCondLst>
                              <p:cond delay="1200"/>
                            </p:stCondLst>
                            <p:childTnLst>
                              <p:par>
                                <p:cTn id="36" presetID="10" presetClass="entr" presetSubtype="0" fill="hold" grpId="0" nodeType="afterEffect">
                                  <p:stCondLst>
                                    <p:cond delay="0"/>
                                  </p:stCondLst>
                                  <p:childTnLst>
                                    <p:set>
                                      <p:cBhvr>
                                        <p:cTn id="37" dur="1" fill="hold">
                                          <p:stCondLst>
                                            <p:cond delay="0"/>
                                          </p:stCondLst>
                                        </p:cTn>
                                        <p:tgtEl>
                                          <p:spTgt spid="36"/>
                                        </p:tgtEl>
                                        <p:attrNameLst>
                                          <p:attrName>style.visibility</p:attrName>
                                        </p:attrNameLst>
                                      </p:cBhvr>
                                      <p:to>
                                        <p:strVal val="visible"/>
                                      </p:to>
                                    </p:set>
                                    <p:animEffect transition="in" filter="fade">
                                      <p:cBhvr>
                                        <p:cTn id="38" dur="500"/>
                                        <p:tgtEl>
                                          <p:spTgt spid="36"/>
                                        </p:tgtEl>
                                      </p:cBhvr>
                                    </p:animEffect>
                                  </p:childTnLst>
                                </p:cTn>
                              </p:par>
                              <p:par>
                                <p:cTn id="39" presetID="42" presetClass="path" presetSubtype="0" decel="100000" fill="hold" grpId="1" nodeType="withEffect">
                                  <p:stCondLst>
                                    <p:cond delay="0"/>
                                  </p:stCondLst>
                                  <p:childTnLst>
                                    <p:animMotion origin="layout" path="M -1.04167E-6 0.04491 L -1.04167E-6 3.7037E-7 " pathEditMode="relative" rAng="0" ptsTypes="AA">
                                      <p:cBhvr>
                                        <p:cTn id="40" dur="600" fill="hold"/>
                                        <p:tgtEl>
                                          <p:spTgt spid="36"/>
                                        </p:tgtEl>
                                        <p:attrNameLst>
                                          <p:attrName>ppt_x</p:attrName>
                                          <p:attrName>ppt_y</p:attrName>
                                        </p:attrNameLst>
                                      </p:cBhvr>
                                      <p:rCtr x="0" y="-2245"/>
                                    </p:animMotion>
                                  </p:childTnLst>
                                </p:cTn>
                              </p:par>
                            </p:childTnLst>
                          </p:cTn>
                        </p:par>
                        <p:par>
                          <p:cTn id="41" fill="hold">
                            <p:stCondLst>
                              <p:cond delay="1800"/>
                            </p:stCondLst>
                            <p:childTnLst>
                              <p:par>
                                <p:cTn id="42" presetID="10" presetClass="entr" presetSubtype="0" fill="hold" grpId="0" nodeType="afterEffect">
                                  <p:stCondLst>
                                    <p:cond delay="0"/>
                                  </p:stCondLst>
                                  <p:childTnLst>
                                    <p:set>
                                      <p:cBhvr>
                                        <p:cTn id="43" dur="1" fill="hold">
                                          <p:stCondLst>
                                            <p:cond delay="0"/>
                                          </p:stCondLst>
                                        </p:cTn>
                                        <p:tgtEl>
                                          <p:spTgt spid="37"/>
                                        </p:tgtEl>
                                        <p:attrNameLst>
                                          <p:attrName>style.visibility</p:attrName>
                                        </p:attrNameLst>
                                      </p:cBhvr>
                                      <p:to>
                                        <p:strVal val="visible"/>
                                      </p:to>
                                    </p:set>
                                    <p:animEffect transition="in" filter="fade">
                                      <p:cBhvr>
                                        <p:cTn id="44" dur="500"/>
                                        <p:tgtEl>
                                          <p:spTgt spid="37"/>
                                        </p:tgtEl>
                                      </p:cBhvr>
                                    </p:animEffect>
                                  </p:childTnLst>
                                </p:cTn>
                              </p:par>
                              <p:par>
                                <p:cTn id="45" presetID="42" presetClass="path" presetSubtype="0" decel="100000" fill="hold" grpId="1" nodeType="withEffect">
                                  <p:stCondLst>
                                    <p:cond delay="0"/>
                                  </p:stCondLst>
                                  <p:childTnLst>
                                    <p:animMotion origin="layout" path="M 1.45833E-6 0.04491 L 1.45833E-6 3.7037E-7 " pathEditMode="relative" rAng="0" ptsTypes="AA">
                                      <p:cBhvr>
                                        <p:cTn id="46" dur="600" fill="hold"/>
                                        <p:tgtEl>
                                          <p:spTgt spid="37"/>
                                        </p:tgtEl>
                                        <p:attrNameLst>
                                          <p:attrName>ppt_x</p:attrName>
                                          <p:attrName>ppt_y</p:attrName>
                                        </p:attrNameLst>
                                      </p:cBhvr>
                                      <p:rCtr x="0" y="-2245"/>
                                    </p:animMotion>
                                  </p:childTnLst>
                                </p:cTn>
                              </p:par>
                            </p:childTnLst>
                          </p:cTn>
                        </p:par>
                        <p:par>
                          <p:cTn id="47" fill="hold">
                            <p:stCondLst>
                              <p:cond delay="2400"/>
                            </p:stCondLst>
                            <p:childTnLst>
                              <p:par>
                                <p:cTn id="48" presetID="10" presetClass="entr" presetSubtype="0" fill="hold" grpId="0" nodeType="afterEffect">
                                  <p:stCondLst>
                                    <p:cond delay="0"/>
                                  </p:stCondLst>
                                  <p:childTnLst>
                                    <p:set>
                                      <p:cBhvr>
                                        <p:cTn id="49" dur="1" fill="hold">
                                          <p:stCondLst>
                                            <p:cond delay="0"/>
                                          </p:stCondLst>
                                        </p:cTn>
                                        <p:tgtEl>
                                          <p:spTgt spid="38"/>
                                        </p:tgtEl>
                                        <p:attrNameLst>
                                          <p:attrName>style.visibility</p:attrName>
                                        </p:attrNameLst>
                                      </p:cBhvr>
                                      <p:to>
                                        <p:strVal val="visible"/>
                                      </p:to>
                                    </p:set>
                                    <p:animEffect transition="in" filter="fade">
                                      <p:cBhvr>
                                        <p:cTn id="50" dur="500"/>
                                        <p:tgtEl>
                                          <p:spTgt spid="38"/>
                                        </p:tgtEl>
                                      </p:cBhvr>
                                    </p:animEffect>
                                  </p:childTnLst>
                                </p:cTn>
                              </p:par>
                              <p:par>
                                <p:cTn id="51" presetID="42" presetClass="path" presetSubtype="0" decel="100000" fill="hold" grpId="1" nodeType="withEffect">
                                  <p:stCondLst>
                                    <p:cond delay="0"/>
                                  </p:stCondLst>
                                  <p:childTnLst>
                                    <p:animMotion origin="layout" path="M 3.95833E-6 0.04491 L 3.95833E-6 3.7037E-7 " pathEditMode="relative" rAng="0" ptsTypes="AA">
                                      <p:cBhvr>
                                        <p:cTn id="52" dur="600" fill="hold"/>
                                        <p:tgtEl>
                                          <p:spTgt spid="38"/>
                                        </p:tgtEl>
                                        <p:attrNameLst>
                                          <p:attrName>ppt_x</p:attrName>
                                          <p:attrName>ppt_y</p:attrName>
                                        </p:attrNameLst>
                                      </p:cBhvr>
                                      <p:rCtr x="0" y="-224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4" grpId="1" animBg="1"/>
      <p:bldP spid="35" grpId="0" animBg="1"/>
      <p:bldP spid="35" grpId="1" animBg="1"/>
      <p:bldP spid="36" grpId="0" animBg="1"/>
      <p:bldP spid="36" grpId="1" animBg="1"/>
      <p:bldP spid="37" grpId="0" animBg="1"/>
      <p:bldP spid="37" grpId="1" animBg="1"/>
      <p:bldP spid="38" grpId="0" animBg="1"/>
      <p:bldP spid="38" grpId="1" animBg="1"/>
      <p:bldP spid="39" grpId="0" animBg="1"/>
      <p:bldP spid="39" grpId="1" animBg="1"/>
      <p:bldP spid="40" grpId="0" animBg="1"/>
      <p:bldP spid="40" grpId="1" animBg="1"/>
      <p:bldP spid="41" grpId="0" animBg="1"/>
      <p:bldP spid="41" grpId="1"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358252" y="134414"/>
            <a:ext cx="11341268" cy="680196"/>
          </a:xfrm>
        </p:spPr>
        <p:txBody>
          <a:bodyPr/>
          <a:lstStyle/>
          <a:p>
            <a:r>
              <a:rPr lang="en-US" sz="3600" b="1" dirty="0">
                <a:solidFill>
                  <a:schemeClr val="accent1">
                    <a:lumMod val="50000"/>
                  </a:schemeClr>
                </a:solidFill>
                <a:latin typeface="Segoe UI" panose="020B0502040204020203" pitchFamily="34" charset="0"/>
                <a:ea typeface="Segoe UI" panose="020B0502040204020203" pitchFamily="34" charset="0"/>
              </a:rPr>
              <a:t>Manage and operations</a:t>
            </a:r>
          </a:p>
        </p:txBody>
      </p:sp>
      <p:sp>
        <p:nvSpPr>
          <p:cNvPr id="4" name="Freeform: Shape 35">
            <a:extLst>
              <a:ext uri="{FF2B5EF4-FFF2-40B4-BE49-F238E27FC236}">
                <a16:creationId xmlns:a16="http://schemas.microsoft.com/office/drawing/2014/main" id="{78CB14FC-7619-4849-B3F0-0D6F0A5F4CC1}"/>
              </a:ext>
            </a:extLst>
          </p:cNvPr>
          <p:cNvSpPr/>
          <p:nvPr/>
        </p:nvSpPr>
        <p:spPr>
          <a:xfrm>
            <a:off x="1950152" y="2678096"/>
            <a:ext cx="2527956" cy="3909321"/>
          </a:xfrm>
          <a:custGeom>
            <a:avLst/>
            <a:gdLst>
              <a:gd name="connsiteX0" fmla="*/ 0 w 2527956"/>
              <a:gd name="connsiteY0" fmla="*/ 0 h 3140279"/>
              <a:gd name="connsiteX1" fmla="*/ 2527956 w 2527956"/>
              <a:gd name="connsiteY1" fmla="*/ 0 h 3140279"/>
              <a:gd name="connsiteX2" fmla="*/ 2527956 w 2527956"/>
              <a:gd name="connsiteY2" fmla="*/ 3140279 h 3140279"/>
              <a:gd name="connsiteX3" fmla="*/ 0 w 2527956"/>
              <a:gd name="connsiteY3" fmla="*/ 3140279 h 3140279"/>
              <a:gd name="connsiteX4" fmla="*/ 0 w 2527956"/>
              <a:gd name="connsiteY4" fmla="*/ 0 h 3140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7956" h="3140279">
                <a:moveTo>
                  <a:pt x="0" y="0"/>
                </a:moveTo>
                <a:lnTo>
                  <a:pt x="2527956" y="0"/>
                </a:lnTo>
                <a:lnTo>
                  <a:pt x="2527956" y="3140279"/>
                </a:lnTo>
                <a:lnTo>
                  <a:pt x="0" y="3140279"/>
                </a:lnTo>
                <a:lnTo>
                  <a:pt x="0" y="0"/>
                </a:lnTo>
                <a:close/>
              </a:path>
            </a:pathLst>
          </a:custGeom>
          <a:solidFill>
            <a:srgbClr val="2A317D">
              <a:alpha val="90000"/>
            </a:srgbClr>
          </a:solidFill>
          <a:ln w="12700" cap="flat" cmpd="sng" algn="ctr">
            <a:noFill/>
            <a:prstDash val="solid"/>
            <a:miter lim="800000"/>
          </a:ln>
          <a:effectLst>
            <a:outerShdw blurRad="50800" dist="38100" dir="2700000" algn="tl" rotWithShape="0">
              <a:prstClr val="black">
                <a:alpha val="30000"/>
              </a:prstClr>
            </a:outerShdw>
          </a:effectLst>
        </p:spPr>
        <p:txBody>
          <a:bodyPr spcFirstLastPara="0" vert="horz" wrap="square" lIns="182880" tIns="182880" rIns="91440" bIns="0" numCol="1" spcCol="1270" anchor="t" anchorCtr="0">
            <a:noAutofit/>
          </a:bodyPr>
          <a:lstStyle/>
          <a:p>
            <a:pPr marL="0" marR="0" lvl="0" indent="0" algn="ctr" defTabSz="1155700" eaLnBrk="1" fontAlgn="auto" latinLnBrk="0" hangingPunct="1">
              <a:lnSpc>
                <a:spcPct val="90000"/>
              </a:lnSpc>
              <a:spcBef>
                <a:spcPct val="0"/>
              </a:spcBef>
              <a:spcAft>
                <a:spcPct val="3500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rPr>
              <a:t>Management</a:t>
            </a:r>
            <a:br>
              <a:rPr kumimoji="0" lang="en-US" sz="1800" b="0" i="0" u="none" strike="noStrike" kern="0" cap="none" spc="0" normalizeH="0" baseline="0" noProof="0" dirty="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rPr>
            </a:br>
            <a:endParaRPr kumimoji="0" lang="en-US" sz="1800" b="0" i="0" u="none" strike="noStrike" kern="0" cap="none" spc="0" normalizeH="0" baseline="0" noProof="0" dirty="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endParaRPr>
          </a:p>
          <a:p>
            <a:pPr marL="171450" marR="0" lvl="1" indent="-171450" defTabSz="66675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600" b="0" i="0" u="none" strike="noStrike" kern="0" cap="none" spc="0" normalizeH="0" baseline="0" noProof="0" dirty="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rPr>
              <a:t>Identify critical operations for</a:t>
            </a:r>
            <a:br>
              <a:rPr kumimoji="0" lang="en-US" sz="1600" b="0" i="0" u="none" strike="noStrike" kern="0" cap="none" spc="0" normalizeH="0" baseline="0" noProof="0" dirty="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rPr>
            </a:br>
            <a:r>
              <a:rPr kumimoji="0" lang="en-US" sz="1600" b="0" i="0" u="none" strike="noStrike" kern="0" cap="none" spc="0" normalizeH="0" baseline="0" noProof="0" dirty="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rPr>
              <a:t>business operations</a:t>
            </a:r>
          </a:p>
          <a:p>
            <a:pPr marL="171450" marR="0" lvl="1" indent="-171450" defTabSz="66675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600" b="0" i="0" u="none" strike="noStrike" kern="0" cap="none" spc="0" normalizeH="0" baseline="0" noProof="0" dirty="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rPr>
              <a:t>Map operations</a:t>
            </a:r>
            <a:br>
              <a:rPr kumimoji="0" lang="en-US" sz="1600" b="0" i="0" u="none" strike="noStrike" kern="0" cap="none" spc="0" normalizeH="0" baseline="0" noProof="0" dirty="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rPr>
            </a:br>
            <a:r>
              <a:rPr kumimoji="0" lang="en-US" sz="1600" b="0" i="0" u="none" strike="noStrike" kern="0" cap="none" spc="0" normalizeH="0" baseline="0" noProof="0" dirty="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rPr>
              <a:t>to services</a:t>
            </a:r>
          </a:p>
          <a:p>
            <a:pPr marL="171450" marR="0" lvl="1" indent="-171450" defTabSz="66675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600" b="0" i="0" u="none" strike="noStrike" kern="0" cap="none" spc="0" normalizeH="0" baseline="0" noProof="0" dirty="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rPr>
              <a:t>Analyze services dependencies</a:t>
            </a:r>
          </a:p>
          <a:p>
            <a:pPr marL="171450" marR="0" lvl="1" indent="-171450" defTabSz="66675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600" b="0" i="0" u="none" strike="noStrike" kern="0" cap="none" spc="0" normalizeH="0" baseline="0" noProof="0" dirty="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rPr>
              <a:t>Create high level view service dashboards</a:t>
            </a:r>
          </a:p>
        </p:txBody>
      </p:sp>
      <p:sp>
        <p:nvSpPr>
          <p:cNvPr id="5" name="Freeform: Shape 36">
            <a:extLst>
              <a:ext uri="{FF2B5EF4-FFF2-40B4-BE49-F238E27FC236}">
                <a16:creationId xmlns:a16="http://schemas.microsoft.com/office/drawing/2014/main" id="{A4A39933-F3D9-4C1C-AC33-D9BA4E9B08AE}"/>
              </a:ext>
            </a:extLst>
          </p:cNvPr>
          <p:cNvSpPr/>
          <p:nvPr/>
        </p:nvSpPr>
        <p:spPr>
          <a:xfrm>
            <a:off x="4832022" y="2678096"/>
            <a:ext cx="2527956" cy="3909321"/>
          </a:xfrm>
          <a:custGeom>
            <a:avLst/>
            <a:gdLst>
              <a:gd name="connsiteX0" fmla="*/ 0 w 2527956"/>
              <a:gd name="connsiteY0" fmla="*/ 0 h 3140279"/>
              <a:gd name="connsiteX1" fmla="*/ 2527956 w 2527956"/>
              <a:gd name="connsiteY1" fmla="*/ 0 h 3140279"/>
              <a:gd name="connsiteX2" fmla="*/ 2527956 w 2527956"/>
              <a:gd name="connsiteY2" fmla="*/ 3140279 h 3140279"/>
              <a:gd name="connsiteX3" fmla="*/ 0 w 2527956"/>
              <a:gd name="connsiteY3" fmla="*/ 3140279 h 3140279"/>
              <a:gd name="connsiteX4" fmla="*/ 0 w 2527956"/>
              <a:gd name="connsiteY4" fmla="*/ 0 h 3140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7956" h="3140279">
                <a:moveTo>
                  <a:pt x="0" y="0"/>
                </a:moveTo>
                <a:lnTo>
                  <a:pt x="2527956" y="0"/>
                </a:lnTo>
                <a:lnTo>
                  <a:pt x="2527956" y="3140279"/>
                </a:lnTo>
                <a:lnTo>
                  <a:pt x="0" y="3140279"/>
                </a:lnTo>
                <a:lnTo>
                  <a:pt x="0" y="0"/>
                </a:lnTo>
                <a:close/>
              </a:path>
            </a:pathLst>
          </a:custGeom>
          <a:solidFill>
            <a:srgbClr val="2A317D">
              <a:alpha val="90000"/>
            </a:srgbClr>
          </a:solidFill>
          <a:ln w="12700" cap="flat" cmpd="sng" algn="ctr">
            <a:noFill/>
            <a:prstDash val="solid"/>
            <a:miter lim="800000"/>
          </a:ln>
          <a:effectLst>
            <a:outerShdw blurRad="50800" dist="38100" dir="2700000" algn="tl" rotWithShape="0">
              <a:prstClr val="black">
                <a:alpha val="30000"/>
              </a:prstClr>
            </a:outerShdw>
          </a:effectLst>
        </p:spPr>
        <p:txBody>
          <a:bodyPr spcFirstLastPara="0" vert="horz" wrap="square" lIns="182880" tIns="182880" rIns="91440" bIns="0" numCol="1" spcCol="1270" anchor="t" anchorCtr="0">
            <a:noAutofit/>
          </a:bodyPr>
          <a:lstStyle/>
          <a:p>
            <a:pPr marL="0" marR="0" lvl="1" indent="0" algn="ctr" defTabSz="1155700" eaLnBrk="1" fontAlgn="auto" latinLnBrk="0" hangingPunct="1">
              <a:lnSpc>
                <a:spcPct val="90000"/>
              </a:lnSpc>
              <a:spcBef>
                <a:spcPct val="0"/>
              </a:spcBef>
              <a:spcAft>
                <a:spcPct val="3500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rPr>
              <a:t>Monitoring</a:t>
            </a:r>
            <a:br>
              <a:rPr kumimoji="0" lang="en-US" sz="1800" b="0" i="0" u="none" strike="noStrike" kern="0" cap="none" spc="0" normalizeH="0" baseline="0" noProof="0" dirty="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rPr>
            </a:br>
            <a:endParaRPr kumimoji="0" lang="en-US" sz="1800" b="0" i="0" u="none" strike="noStrike" kern="0" cap="none" spc="0" normalizeH="0" baseline="0" noProof="0" dirty="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endParaRPr>
          </a:p>
          <a:p>
            <a:pPr marL="171450" marR="0" lvl="1" indent="-171450" defTabSz="66675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600" b="0" i="0" u="none" strike="noStrike" kern="0" cap="none" spc="0" normalizeH="0" baseline="0" noProof="0" dirty="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rPr>
              <a:t>Enable data collection</a:t>
            </a:r>
          </a:p>
          <a:p>
            <a:pPr marL="171450" marR="0" lvl="1" indent="-171450" defTabSz="66675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600" b="0" i="0" u="none" strike="noStrike" kern="0" cap="none" spc="0" normalizeH="0" baseline="0" noProof="0" dirty="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rPr>
              <a:t>Identify operations baseline</a:t>
            </a:r>
          </a:p>
          <a:p>
            <a:pPr marL="171450" marR="0" lvl="1" indent="-171450" defTabSz="66675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600" b="0" i="0" u="none" strike="noStrike" kern="0" cap="none" spc="0" normalizeH="0" baseline="0" noProof="0" dirty="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rPr>
              <a:t>Generate alerts </a:t>
            </a:r>
          </a:p>
          <a:p>
            <a:pPr marL="171450" marR="0" lvl="1" indent="-171450" defTabSz="66675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600" b="0" i="0" u="none" strike="noStrike" kern="0" cap="none" spc="0" normalizeH="0" baseline="0" noProof="0" dirty="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rPr>
              <a:t>Measure Service Metrics and generate SLAs</a:t>
            </a:r>
          </a:p>
        </p:txBody>
      </p:sp>
      <p:sp>
        <p:nvSpPr>
          <p:cNvPr id="6" name="Freeform: Shape 37">
            <a:extLst>
              <a:ext uri="{FF2B5EF4-FFF2-40B4-BE49-F238E27FC236}">
                <a16:creationId xmlns:a16="http://schemas.microsoft.com/office/drawing/2014/main" id="{AC19A3CB-F237-4B1F-A813-AC8FF9CE7FEC}"/>
              </a:ext>
            </a:extLst>
          </p:cNvPr>
          <p:cNvSpPr/>
          <p:nvPr/>
        </p:nvSpPr>
        <p:spPr>
          <a:xfrm>
            <a:off x="7713893" y="2678096"/>
            <a:ext cx="2527956" cy="3909321"/>
          </a:xfrm>
          <a:custGeom>
            <a:avLst/>
            <a:gdLst>
              <a:gd name="connsiteX0" fmla="*/ 0 w 2527956"/>
              <a:gd name="connsiteY0" fmla="*/ 0 h 3140279"/>
              <a:gd name="connsiteX1" fmla="*/ 2527956 w 2527956"/>
              <a:gd name="connsiteY1" fmla="*/ 0 h 3140279"/>
              <a:gd name="connsiteX2" fmla="*/ 2527956 w 2527956"/>
              <a:gd name="connsiteY2" fmla="*/ 3140279 h 3140279"/>
              <a:gd name="connsiteX3" fmla="*/ 0 w 2527956"/>
              <a:gd name="connsiteY3" fmla="*/ 3140279 h 3140279"/>
              <a:gd name="connsiteX4" fmla="*/ 0 w 2527956"/>
              <a:gd name="connsiteY4" fmla="*/ 0 h 3140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7956" h="3140279">
                <a:moveTo>
                  <a:pt x="0" y="0"/>
                </a:moveTo>
                <a:lnTo>
                  <a:pt x="2527956" y="0"/>
                </a:lnTo>
                <a:lnTo>
                  <a:pt x="2527956" y="3140279"/>
                </a:lnTo>
                <a:lnTo>
                  <a:pt x="0" y="3140279"/>
                </a:lnTo>
                <a:lnTo>
                  <a:pt x="0" y="0"/>
                </a:lnTo>
                <a:close/>
              </a:path>
            </a:pathLst>
          </a:custGeom>
          <a:solidFill>
            <a:srgbClr val="2A317D">
              <a:alpha val="90000"/>
            </a:srgbClr>
          </a:solidFill>
          <a:ln w="12700" cap="flat" cmpd="sng" algn="ctr">
            <a:noFill/>
            <a:prstDash val="solid"/>
            <a:miter lim="800000"/>
          </a:ln>
          <a:effectLst>
            <a:outerShdw blurRad="50800" dist="38100" dir="2700000" algn="tl" rotWithShape="0">
              <a:prstClr val="black">
                <a:alpha val="30000"/>
              </a:prstClr>
            </a:outerShdw>
          </a:effectLst>
        </p:spPr>
        <p:txBody>
          <a:bodyPr spcFirstLastPara="0" vert="horz" wrap="square" lIns="182880" tIns="182880" rIns="91440" bIns="0" numCol="1" spcCol="1270" anchor="t" anchorCtr="0">
            <a:noAutofit/>
          </a:bodyPr>
          <a:lstStyle/>
          <a:p>
            <a:pPr marL="0" marR="0" lvl="1" indent="0" algn="ctr" defTabSz="1155700" eaLnBrk="1" fontAlgn="auto" latinLnBrk="0" hangingPunct="1">
              <a:lnSpc>
                <a:spcPct val="90000"/>
              </a:lnSpc>
              <a:spcBef>
                <a:spcPct val="0"/>
              </a:spcBef>
              <a:spcAft>
                <a:spcPct val="3500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rPr>
              <a:t>Resiliency</a:t>
            </a:r>
            <a:br>
              <a:rPr kumimoji="0" lang="en-US" sz="1800" b="0" i="0" u="none" strike="noStrike" kern="0" cap="none" spc="0" normalizeH="0" baseline="0" noProof="0" dirty="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rPr>
            </a:br>
            <a:endParaRPr kumimoji="0" lang="en-US" sz="1800" b="0" i="0" u="none" strike="noStrike" kern="0" cap="none" spc="0" normalizeH="0" baseline="0" noProof="0" dirty="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endParaRPr>
          </a:p>
          <a:p>
            <a:pPr marL="171450" marR="0" lvl="1" indent="-171450" defTabSz="66675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600" b="0" i="0" u="none" strike="noStrike" kern="0" cap="none" spc="0" normalizeH="0" baseline="0" noProof="0" dirty="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rPr>
              <a:t>Enable a resilient platform</a:t>
            </a:r>
          </a:p>
          <a:p>
            <a:pPr marL="171450" marR="0" lvl="1" indent="-171450" defTabSz="66675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600" b="0" i="0" u="none" strike="noStrike" kern="0" cap="none" spc="0" normalizeH="0" baseline="0" noProof="0" dirty="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rPr>
              <a:t>Recover from failures with minimal downtime and</a:t>
            </a:r>
            <a:br>
              <a:rPr kumimoji="0" lang="en-US" sz="1600" b="0" i="0" u="none" strike="noStrike" kern="0" cap="none" spc="0" normalizeH="0" baseline="0" noProof="0" dirty="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rPr>
            </a:br>
            <a:r>
              <a:rPr kumimoji="0" lang="en-US" sz="1600" b="0" i="0" u="none" strike="noStrike" kern="0" cap="none" spc="0" normalizeH="0" baseline="0" noProof="0" dirty="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rPr>
              <a:t>minimum data</a:t>
            </a:r>
            <a:br>
              <a:rPr kumimoji="0" lang="en-US" sz="1600" b="0" i="0" u="none" strike="noStrike" kern="0" cap="none" spc="0" normalizeH="0" baseline="0" noProof="0" dirty="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rPr>
            </a:br>
            <a:r>
              <a:rPr kumimoji="0" lang="en-US" sz="1600" b="0" i="0" u="none" strike="noStrike" kern="0" cap="none" spc="0" normalizeH="0" baseline="0" noProof="0" dirty="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rPr>
              <a:t>loss before</a:t>
            </a:r>
          </a:p>
          <a:p>
            <a:pPr marL="171450" marR="0" lvl="1" indent="-171450" defTabSz="66675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600" b="0" i="0" u="none" strike="noStrike" kern="0" cap="none" spc="0" normalizeH="0" baseline="0" noProof="0" dirty="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rPr>
              <a:t>Evolve to a highly available platform</a:t>
            </a:r>
          </a:p>
        </p:txBody>
      </p:sp>
      <p:sp>
        <p:nvSpPr>
          <p:cNvPr id="7" name="Rectangle 6">
            <a:extLst>
              <a:ext uri="{FF2B5EF4-FFF2-40B4-BE49-F238E27FC236}">
                <a16:creationId xmlns:a16="http://schemas.microsoft.com/office/drawing/2014/main" id="{807CE96A-FFAE-434B-B351-95502BBC778C}"/>
              </a:ext>
            </a:extLst>
          </p:cNvPr>
          <p:cNvSpPr/>
          <p:nvPr/>
        </p:nvSpPr>
        <p:spPr>
          <a:xfrm>
            <a:off x="588263" y="1090729"/>
            <a:ext cx="6096000" cy="1144929"/>
          </a:xfrm>
          <a:prstGeom prst="rect">
            <a:avLst/>
          </a:prstGeom>
        </p:spPr>
        <p:txBody>
          <a:bodyPr wrap="square" lIns="0">
            <a:spAutoFit/>
          </a:bodyPr>
          <a:lstStyle/>
          <a:p>
            <a:pPr marL="0" marR="0" lvl="0" indent="0" defTabSz="914400" eaLnBrk="1" fontAlgn="auto" latinLnBrk="0" hangingPunct="1">
              <a:lnSpc>
                <a:spcPct val="114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rPr>
              <a:t>Manage and operations enumerates, implements, and iteratively reviews related to the expected operational behavior of the service. </a:t>
            </a:r>
          </a:p>
        </p:txBody>
      </p:sp>
      <p:grpSp>
        <p:nvGrpSpPr>
          <p:cNvPr id="8" name="Group 7">
            <a:extLst>
              <a:ext uri="{FF2B5EF4-FFF2-40B4-BE49-F238E27FC236}">
                <a16:creationId xmlns:a16="http://schemas.microsoft.com/office/drawing/2014/main" id="{4B48DF65-B7C0-48DD-8AEE-8BDF8E7DCAEA}"/>
              </a:ext>
            </a:extLst>
          </p:cNvPr>
          <p:cNvGrpSpPr/>
          <p:nvPr/>
        </p:nvGrpSpPr>
        <p:grpSpPr>
          <a:xfrm>
            <a:off x="7083758" y="1143662"/>
            <a:ext cx="4732420" cy="1224049"/>
            <a:chOff x="6547958" y="217743"/>
            <a:chExt cx="5399412" cy="1396568"/>
          </a:xfrm>
        </p:grpSpPr>
        <p:sp>
          <p:nvSpPr>
            <p:cNvPr id="9" name="Rectangle: Rounded Corners 40">
              <a:extLst>
                <a:ext uri="{FF2B5EF4-FFF2-40B4-BE49-F238E27FC236}">
                  <a16:creationId xmlns:a16="http://schemas.microsoft.com/office/drawing/2014/main" id="{59AA925F-0986-4000-99CD-E03B4F9A905D}"/>
                </a:ext>
                <a:ext uri="{C183D7F6-B498-43B3-948B-1728B52AA6E4}">
                  <adec:decorative xmlns:adec="http://schemas.microsoft.com/office/drawing/2017/decorative" val="1"/>
                </a:ext>
              </a:extLst>
            </p:cNvPr>
            <p:cNvSpPr/>
            <p:nvPr/>
          </p:nvSpPr>
          <p:spPr>
            <a:xfrm>
              <a:off x="7936476" y="312171"/>
              <a:ext cx="3966599" cy="604598"/>
            </a:xfrm>
            <a:prstGeom prst="roundRect">
              <a:avLst>
                <a:gd name="adj" fmla="val 2546"/>
              </a:avLst>
            </a:prstGeom>
            <a:noFill/>
            <a:ln w="25400" cap="flat" cmpd="sng" algn="ctr">
              <a:solidFill>
                <a:srgbClr val="22222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UTM Avo"/>
                <a:ea typeface="+mn-ea"/>
                <a:cs typeface="+mn-cs"/>
              </a:endParaRPr>
            </a:p>
          </p:txBody>
        </p:sp>
        <p:grpSp>
          <p:nvGrpSpPr>
            <p:cNvPr id="10" name="Group 9" descr="Ready">
              <a:extLst>
                <a:ext uri="{FF2B5EF4-FFF2-40B4-BE49-F238E27FC236}">
                  <a16:creationId xmlns:a16="http://schemas.microsoft.com/office/drawing/2014/main" id="{EE9E6BCB-9DAD-44DE-BAA0-D9641B4BEB05}"/>
                </a:ext>
              </a:extLst>
            </p:cNvPr>
            <p:cNvGrpSpPr/>
            <p:nvPr/>
          </p:nvGrpSpPr>
          <p:grpSpPr>
            <a:xfrm>
              <a:off x="9310370" y="395708"/>
              <a:ext cx="1228859" cy="437524"/>
              <a:chOff x="6345065" y="2909875"/>
              <a:chExt cx="2323170" cy="827144"/>
            </a:xfrm>
          </p:grpSpPr>
          <p:sp>
            <p:nvSpPr>
              <p:cNvPr id="35" name="Rectangle: Rounded Corners 65">
                <a:extLst>
                  <a:ext uri="{FF2B5EF4-FFF2-40B4-BE49-F238E27FC236}">
                    <a16:creationId xmlns:a16="http://schemas.microsoft.com/office/drawing/2014/main" id="{357270E5-6CD9-4089-91EB-D0A3E79C481D}"/>
                  </a:ext>
                </a:extLst>
              </p:cNvPr>
              <p:cNvSpPr/>
              <p:nvPr/>
            </p:nvSpPr>
            <p:spPr>
              <a:xfrm>
                <a:off x="6366573" y="2909875"/>
                <a:ext cx="2280155" cy="827144"/>
              </a:xfrm>
              <a:prstGeom prst="roundRect">
                <a:avLst>
                  <a:gd name="adj" fmla="val 2546"/>
                </a:avLst>
              </a:prstGeom>
              <a:solidFill>
                <a:srgbClr val="F0F0F0"/>
              </a:solidFill>
              <a:ln w="25400" cap="flat" cmpd="sng" algn="ctr">
                <a:solidFill>
                  <a:srgbClr val="22222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UTM Avo"/>
                  <a:ea typeface="+mn-ea"/>
                  <a:cs typeface="+mn-cs"/>
                </a:endParaRPr>
              </a:p>
            </p:txBody>
          </p:sp>
          <p:sp>
            <p:nvSpPr>
              <p:cNvPr id="36" name="TextBox 35">
                <a:extLst>
                  <a:ext uri="{FF2B5EF4-FFF2-40B4-BE49-F238E27FC236}">
                    <a16:creationId xmlns:a16="http://schemas.microsoft.com/office/drawing/2014/main" id="{D7F89E63-730B-425F-9DAD-DBC70CF34A6A}"/>
                  </a:ext>
                </a:extLst>
              </p:cNvPr>
              <p:cNvSpPr txBox="1"/>
              <p:nvPr/>
            </p:nvSpPr>
            <p:spPr>
              <a:xfrm>
                <a:off x="6345065" y="3177984"/>
                <a:ext cx="2323170" cy="290927"/>
              </a:xfrm>
              <a:prstGeom prst="rect">
                <a:avLst/>
              </a:prstGeom>
              <a:noFill/>
            </p:spPr>
            <p:txBody>
              <a:bodyPr rot="0" spcFirstLastPara="0" vertOverflow="overflow" horzOverflow="overflow" vert="horz" wrap="square" lIns="365760" tIns="0" rIns="0" bIns="0" numCol="1" spcCol="0" rtlCol="0" fromWordArt="0" anchor="t" anchorCtr="0" forceAA="0" compatLnSpc="1">
                <a:prstTxWarp prst="textNoShape">
                  <a:avLst/>
                </a:prstTxWarp>
                <a:spAutoFit/>
              </a:bodyPr>
              <a:lstStyle>
                <a:defPPr>
                  <a:defRPr lang="en-US"/>
                </a:defPPr>
                <a:lvl1pPr lvl="0" defTabSz="914400">
                  <a:defRPr sz="1000" b="1">
                    <a:solidFill>
                      <a:schemeClr val="accent2"/>
                    </a:solidFill>
                    <a:latin typeface="Segoe UI Semibold" panose="020B0702040204020203" pitchFamily="34" charset="0"/>
                    <a:ea typeface="+mn-lt"/>
                    <a:cs typeface="Segoe UI Semibold" panose="020B0702040204020203" pitchFamily="34" charset="0"/>
                  </a:defRPr>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solidFill>
                      <a:srgbClr val="243A5E"/>
                    </a:solidFill>
                    <a:effectLst/>
                    <a:uLnTx/>
                    <a:uFillTx/>
                    <a:latin typeface="Segoe UI Semibold" panose="020B0702040204020203" pitchFamily="34" charset="0"/>
                    <a:cs typeface="Segoe UI Semibold" panose="020B0702040204020203" pitchFamily="34" charset="0"/>
                  </a:rPr>
                  <a:t>Ready</a:t>
                </a:r>
              </a:p>
            </p:txBody>
          </p:sp>
          <p:sp>
            <p:nvSpPr>
              <p:cNvPr id="37" name="check 3" title="Icon of a checkmark with a circle around it">
                <a:extLst>
                  <a:ext uri="{FF2B5EF4-FFF2-40B4-BE49-F238E27FC236}">
                    <a16:creationId xmlns:a16="http://schemas.microsoft.com/office/drawing/2014/main" id="{9DBEECED-0695-4588-92FF-6DCC7DCF1BF3}"/>
                  </a:ext>
                </a:extLst>
              </p:cNvPr>
              <p:cNvSpPr>
                <a:spLocks noChangeAspect="1" noEditPoints="1"/>
              </p:cNvSpPr>
              <p:nvPr/>
            </p:nvSpPr>
            <p:spPr bwMode="auto">
              <a:xfrm>
                <a:off x="6574597" y="3140567"/>
                <a:ext cx="367893" cy="365760"/>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15875" cap="sq">
                <a:solidFill>
                  <a:srgbClr val="22222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000000"/>
                  </a:solidFill>
                  <a:effectLst/>
                  <a:uLnTx/>
                  <a:uFillTx/>
                </a:endParaRPr>
              </a:p>
            </p:txBody>
          </p:sp>
        </p:grpSp>
        <p:grpSp>
          <p:nvGrpSpPr>
            <p:cNvPr id="11" name="Group 10" descr="Plan">
              <a:extLst>
                <a:ext uri="{FF2B5EF4-FFF2-40B4-BE49-F238E27FC236}">
                  <a16:creationId xmlns:a16="http://schemas.microsoft.com/office/drawing/2014/main" id="{455A4BB8-D34F-4F2D-A313-E7D09ECA21B4}"/>
                </a:ext>
              </a:extLst>
            </p:cNvPr>
            <p:cNvGrpSpPr/>
            <p:nvPr/>
          </p:nvGrpSpPr>
          <p:grpSpPr>
            <a:xfrm>
              <a:off x="8011157" y="395708"/>
              <a:ext cx="1226203" cy="437524"/>
              <a:chOff x="3716688" y="2901128"/>
              <a:chExt cx="2318149" cy="827144"/>
            </a:xfrm>
          </p:grpSpPr>
          <p:sp>
            <p:nvSpPr>
              <p:cNvPr id="32" name="Rectangle: Rounded Corners 62">
                <a:extLst>
                  <a:ext uri="{FF2B5EF4-FFF2-40B4-BE49-F238E27FC236}">
                    <a16:creationId xmlns:a16="http://schemas.microsoft.com/office/drawing/2014/main" id="{2A742CAD-B51D-4DB6-A28F-317DEE6120CE}"/>
                  </a:ext>
                </a:extLst>
              </p:cNvPr>
              <p:cNvSpPr/>
              <p:nvPr/>
            </p:nvSpPr>
            <p:spPr>
              <a:xfrm>
                <a:off x="3735686" y="2901128"/>
                <a:ext cx="2280155" cy="827144"/>
              </a:xfrm>
              <a:prstGeom prst="roundRect">
                <a:avLst>
                  <a:gd name="adj" fmla="val 2546"/>
                </a:avLst>
              </a:prstGeom>
              <a:solidFill>
                <a:srgbClr val="F0F0F0"/>
              </a:solidFill>
              <a:ln w="25400" cap="flat" cmpd="sng" algn="ctr">
                <a:solidFill>
                  <a:srgbClr val="22222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UTM Avo"/>
                  <a:ea typeface="+mn-ea"/>
                  <a:cs typeface="+mn-cs"/>
                </a:endParaRPr>
              </a:p>
            </p:txBody>
          </p:sp>
          <p:sp>
            <p:nvSpPr>
              <p:cNvPr id="33" name="TextBox 32">
                <a:extLst>
                  <a:ext uri="{FF2B5EF4-FFF2-40B4-BE49-F238E27FC236}">
                    <a16:creationId xmlns:a16="http://schemas.microsoft.com/office/drawing/2014/main" id="{7BD41F5C-360C-409A-88EE-36EE43C6279F}"/>
                  </a:ext>
                </a:extLst>
              </p:cNvPr>
              <p:cNvSpPr txBox="1"/>
              <p:nvPr/>
            </p:nvSpPr>
            <p:spPr>
              <a:xfrm>
                <a:off x="3716688" y="3169237"/>
                <a:ext cx="2318149" cy="290927"/>
              </a:xfrm>
              <a:prstGeom prst="rect">
                <a:avLst/>
              </a:prstGeom>
              <a:noFill/>
            </p:spPr>
            <p:txBody>
              <a:bodyPr rot="0" spcFirstLastPara="0" vertOverflow="overflow" horzOverflow="overflow" vert="horz" wrap="square" lIns="365760" tIns="0" rIns="0" bIns="0" numCol="1" spcCol="0" rtlCol="0" fromWordArt="0" anchor="t" anchorCtr="0" forceAA="0" compatLnSpc="1">
                <a:prstTxWarp prst="textNoShape">
                  <a:avLst/>
                </a:prstTxWarp>
                <a:spAutoFit/>
              </a:bodyPr>
              <a:lstStyle>
                <a:defPPr>
                  <a:defRPr lang="en-US"/>
                </a:defPPr>
                <a:lvl1pPr lvl="0" defTabSz="914400">
                  <a:defRPr sz="1000" b="1">
                    <a:solidFill>
                      <a:schemeClr val="accent2"/>
                    </a:solidFill>
                    <a:latin typeface="Segoe UI Semibold" panose="020B0702040204020203" pitchFamily="34" charset="0"/>
                    <a:ea typeface="+mn-lt"/>
                    <a:cs typeface="Segoe UI Semibold" panose="020B0702040204020203" pitchFamily="34" charset="0"/>
                  </a:defRPr>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solidFill>
                      <a:srgbClr val="243A5E"/>
                    </a:solidFill>
                    <a:effectLst/>
                    <a:uLnTx/>
                    <a:uFillTx/>
                    <a:latin typeface="Segoe UI Semibold" panose="020B0702040204020203" pitchFamily="34" charset="0"/>
                    <a:cs typeface="Segoe UI Semibold" panose="020B0702040204020203" pitchFamily="34" charset="0"/>
                  </a:rPr>
                  <a:t>Plan</a:t>
                </a:r>
              </a:p>
            </p:txBody>
          </p:sp>
          <p:sp>
            <p:nvSpPr>
              <p:cNvPr id="34" name="BulletedList_E8FD" title="Icon of a bulleted list">
                <a:extLst>
                  <a:ext uri="{FF2B5EF4-FFF2-40B4-BE49-F238E27FC236}">
                    <a16:creationId xmlns:a16="http://schemas.microsoft.com/office/drawing/2014/main" id="{F6BF36F6-4EC5-4E43-B2C0-5790755C3372}"/>
                  </a:ext>
                </a:extLst>
              </p:cNvPr>
              <p:cNvSpPr>
                <a:spLocks noChangeAspect="1" noEditPoints="1"/>
              </p:cNvSpPr>
              <p:nvPr/>
            </p:nvSpPr>
            <p:spPr bwMode="auto">
              <a:xfrm>
                <a:off x="3937155" y="3186015"/>
                <a:ext cx="363321" cy="257370"/>
              </a:xfrm>
              <a:custGeom>
                <a:avLst/>
                <a:gdLst>
                  <a:gd name="T0" fmla="*/ 1321 w 7040"/>
                  <a:gd name="T1" fmla="*/ 0 h 3963"/>
                  <a:gd name="T2" fmla="*/ 7040 w 7040"/>
                  <a:gd name="T3" fmla="*/ 0 h 3963"/>
                  <a:gd name="T4" fmla="*/ 0 w 7040"/>
                  <a:gd name="T5" fmla="*/ 0 h 3963"/>
                  <a:gd name="T6" fmla="*/ 442 w 7040"/>
                  <a:gd name="T7" fmla="*/ 0 h 3963"/>
                  <a:gd name="T8" fmla="*/ 1321 w 7040"/>
                  <a:gd name="T9" fmla="*/ 1321 h 3963"/>
                  <a:gd name="T10" fmla="*/ 7040 w 7040"/>
                  <a:gd name="T11" fmla="*/ 1321 h 3963"/>
                  <a:gd name="T12" fmla="*/ 0 w 7040"/>
                  <a:gd name="T13" fmla="*/ 1321 h 3963"/>
                  <a:gd name="T14" fmla="*/ 442 w 7040"/>
                  <a:gd name="T15" fmla="*/ 1321 h 3963"/>
                  <a:gd name="T16" fmla="*/ 1321 w 7040"/>
                  <a:gd name="T17" fmla="*/ 2643 h 3963"/>
                  <a:gd name="T18" fmla="*/ 7040 w 7040"/>
                  <a:gd name="T19" fmla="*/ 2643 h 3963"/>
                  <a:gd name="T20" fmla="*/ 0 w 7040"/>
                  <a:gd name="T21" fmla="*/ 2643 h 3963"/>
                  <a:gd name="T22" fmla="*/ 442 w 7040"/>
                  <a:gd name="T23" fmla="*/ 2643 h 3963"/>
                  <a:gd name="T24" fmla="*/ 1321 w 7040"/>
                  <a:gd name="T25" fmla="*/ 3963 h 3963"/>
                  <a:gd name="T26" fmla="*/ 7040 w 7040"/>
                  <a:gd name="T27" fmla="*/ 3963 h 3963"/>
                  <a:gd name="T28" fmla="*/ 0 w 7040"/>
                  <a:gd name="T29" fmla="*/ 3963 h 3963"/>
                  <a:gd name="T30" fmla="*/ 442 w 7040"/>
                  <a:gd name="T31" fmla="*/ 3963 h 3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040" h="3963">
                    <a:moveTo>
                      <a:pt x="1321" y="0"/>
                    </a:moveTo>
                    <a:lnTo>
                      <a:pt x="7040" y="0"/>
                    </a:lnTo>
                    <a:moveTo>
                      <a:pt x="0" y="0"/>
                    </a:moveTo>
                    <a:lnTo>
                      <a:pt x="442" y="0"/>
                    </a:lnTo>
                    <a:moveTo>
                      <a:pt x="1321" y="1321"/>
                    </a:moveTo>
                    <a:lnTo>
                      <a:pt x="7040" y="1321"/>
                    </a:lnTo>
                    <a:moveTo>
                      <a:pt x="0" y="1321"/>
                    </a:moveTo>
                    <a:lnTo>
                      <a:pt x="442" y="1321"/>
                    </a:lnTo>
                    <a:moveTo>
                      <a:pt x="1321" y="2643"/>
                    </a:moveTo>
                    <a:lnTo>
                      <a:pt x="7040" y="2643"/>
                    </a:lnTo>
                    <a:moveTo>
                      <a:pt x="0" y="2643"/>
                    </a:moveTo>
                    <a:lnTo>
                      <a:pt x="442" y="2643"/>
                    </a:lnTo>
                    <a:moveTo>
                      <a:pt x="1321" y="3963"/>
                    </a:moveTo>
                    <a:lnTo>
                      <a:pt x="7040" y="3963"/>
                    </a:lnTo>
                    <a:moveTo>
                      <a:pt x="0" y="3963"/>
                    </a:moveTo>
                    <a:lnTo>
                      <a:pt x="442" y="3963"/>
                    </a:lnTo>
                  </a:path>
                </a:pathLst>
              </a:custGeom>
              <a:noFill/>
              <a:ln w="15875" cap="flat">
                <a:solidFill>
                  <a:srgbClr val="22222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000000"/>
                  </a:solidFill>
                  <a:effectLst/>
                  <a:uLnTx/>
                  <a:uFillTx/>
                </a:endParaRPr>
              </a:p>
            </p:txBody>
          </p:sp>
        </p:grpSp>
        <p:grpSp>
          <p:nvGrpSpPr>
            <p:cNvPr id="12" name="Group 11" descr="Adpot">
              <a:extLst>
                <a:ext uri="{FF2B5EF4-FFF2-40B4-BE49-F238E27FC236}">
                  <a16:creationId xmlns:a16="http://schemas.microsoft.com/office/drawing/2014/main" id="{D82DD7BD-1D54-4488-9639-161F224E1AA0}"/>
                </a:ext>
              </a:extLst>
            </p:cNvPr>
            <p:cNvGrpSpPr/>
            <p:nvPr/>
          </p:nvGrpSpPr>
          <p:grpSpPr>
            <a:xfrm>
              <a:off x="10622288" y="395708"/>
              <a:ext cx="1206105" cy="437524"/>
              <a:chOff x="9006021" y="2909875"/>
              <a:chExt cx="2280155" cy="827144"/>
            </a:xfrm>
          </p:grpSpPr>
          <p:sp>
            <p:nvSpPr>
              <p:cNvPr id="29" name="Rectangle: Rounded Corners 59">
                <a:extLst>
                  <a:ext uri="{FF2B5EF4-FFF2-40B4-BE49-F238E27FC236}">
                    <a16:creationId xmlns:a16="http://schemas.microsoft.com/office/drawing/2014/main" id="{20EC207B-1042-44DF-9821-1DB6032B0531}"/>
                  </a:ext>
                </a:extLst>
              </p:cNvPr>
              <p:cNvSpPr/>
              <p:nvPr/>
            </p:nvSpPr>
            <p:spPr>
              <a:xfrm>
                <a:off x="9006021" y="2909875"/>
                <a:ext cx="2280155" cy="827144"/>
              </a:xfrm>
              <a:prstGeom prst="roundRect">
                <a:avLst>
                  <a:gd name="adj" fmla="val 2546"/>
                </a:avLst>
              </a:prstGeom>
              <a:solidFill>
                <a:srgbClr val="F0F0F0"/>
              </a:solidFill>
              <a:ln w="25400" cap="flat" cmpd="sng" algn="ctr">
                <a:solidFill>
                  <a:srgbClr val="22222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UTM Avo"/>
                  <a:ea typeface="+mn-ea"/>
                  <a:cs typeface="+mn-cs"/>
                </a:endParaRPr>
              </a:p>
            </p:txBody>
          </p:sp>
          <p:sp>
            <p:nvSpPr>
              <p:cNvPr id="30" name="Rectangle 29">
                <a:extLst>
                  <a:ext uri="{FF2B5EF4-FFF2-40B4-BE49-F238E27FC236}">
                    <a16:creationId xmlns:a16="http://schemas.microsoft.com/office/drawing/2014/main" id="{95307800-2AE4-4BF5-A9D0-A3B25E79AB7E}"/>
                  </a:ext>
                </a:extLst>
              </p:cNvPr>
              <p:cNvSpPr/>
              <p:nvPr/>
            </p:nvSpPr>
            <p:spPr>
              <a:xfrm>
                <a:off x="9008329" y="3177984"/>
                <a:ext cx="2275538" cy="290927"/>
              </a:xfrm>
              <a:prstGeom prst="rect">
                <a:avLst/>
              </a:prstGeom>
              <a:noFill/>
            </p:spPr>
            <p:txBody>
              <a:bodyPr rot="0" spcFirstLastPara="0" vertOverflow="overflow" horzOverflow="overflow" vert="horz" wrap="square" lIns="365760" tIns="0" rIns="0" bIns="0" numCol="1" spcCol="0" rtlCol="0" fromWordArt="0" anchor="t" anchorCtr="0" forceAA="0" compatLnSpc="1">
                <a:prstTxWarp prst="textNoShape">
                  <a:avLst/>
                </a:prstTxWarp>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solidFill>
                      <a:srgbClr val="243A5E"/>
                    </a:solidFill>
                    <a:effectLst/>
                    <a:uLnTx/>
                    <a:uFillTx/>
                    <a:latin typeface="Segoe UI Semibold" panose="020B0702040204020203" pitchFamily="34" charset="0"/>
                    <a:ea typeface="+mn-lt"/>
                    <a:cs typeface="Segoe UI Semibold" panose="020B0702040204020203" pitchFamily="34" charset="0"/>
                  </a:rPr>
                  <a:t>Adopt</a:t>
                </a:r>
              </a:p>
            </p:txBody>
          </p:sp>
          <p:sp>
            <p:nvSpPr>
              <p:cNvPr id="31" name="arrow_3" title="Icon of an arrow pointing down at a line">
                <a:extLst>
                  <a:ext uri="{FF2B5EF4-FFF2-40B4-BE49-F238E27FC236}">
                    <a16:creationId xmlns:a16="http://schemas.microsoft.com/office/drawing/2014/main" id="{B6E17D81-8802-439A-9DC8-6642364B1FD7}"/>
                  </a:ext>
                </a:extLst>
              </p:cNvPr>
              <p:cNvSpPr>
                <a:spLocks noChangeAspect="1" noEditPoints="1"/>
              </p:cNvSpPr>
              <p:nvPr/>
            </p:nvSpPr>
            <p:spPr bwMode="auto">
              <a:xfrm>
                <a:off x="9297630" y="3140567"/>
                <a:ext cx="212377" cy="365760"/>
              </a:xfrm>
              <a:custGeom>
                <a:avLst/>
                <a:gdLst>
                  <a:gd name="T0" fmla="*/ 144 w 144"/>
                  <a:gd name="T1" fmla="*/ 132 h 248"/>
                  <a:gd name="T2" fmla="*/ 72 w 144"/>
                  <a:gd name="T3" fmla="*/ 203 h 248"/>
                  <a:gd name="T4" fmla="*/ 0 w 144"/>
                  <a:gd name="T5" fmla="*/ 132 h 248"/>
                  <a:gd name="T6" fmla="*/ 72 w 144"/>
                  <a:gd name="T7" fmla="*/ 203 h 248"/>
                  <a:gd name="T8" fmla="*/ 72 w 144"/>
                  <a:gd name="T9" fmla="*/ 0 h 248"/>
                  <a:gd name="T10" fmla="*/ 0 w 144"/>
                  <a:gd name="T11" fmla="*/ 248 h 248"/>
                  <a:gd name="T12" fmla="*/ 144 w 144"/>
                  <a:gd name="T13" fmla="*/ 248 h 248"/>
                </a:gdLst>
                <a:ahLst/>
                <a:cxnLst>
                  <a:cxn ang="0">
                    <a:pos x="T0" y="T1"/>
                  </a:cxn>
                  <a:cxn ang="0">
                    <a:pos x="T2" y="T3"/>
                  </a:cxn>
                  <a:cxn ang="0">
                    <a:pos x="T4" y="T5"/>
                  </a:cxn>
                  <a:cxn ang="0">
                    <a:pos x="T6" y="T7"/>
                  </a:cxn>
                  <a:cxn ang="0">
                    <a:pos x="T8" y="T9"/>
                  </a:cxn>
                  <a:cxn ang="0">
                    <a:pos x="T10" y="T11"/>
                  </a:cxn>
                  <a:cxn ang="0">
                    <a:pos x="T12" y="T13"/>
                  </a:cxn>
                </a:cxnLst>
                <a:rect l="0" t="0" r="r" b="b"/>
                <a:pathLst>
                  <a:path w="144" h="248">
                    <a:moveTo>
                      <a:pt x="144" y="132"/>
                    </a:moveTo>
                    <a:lnTo>
                      <a:pt x="72" y="203"/>
                    </a:lnTo>
                    <a:lnTo>
                      <a:pt x="0" y="132"/>
                    </a:lnTo>
                    <a:moveTo>
                      <a:pt x="72" y="203"/>
                    </a:moveTo>
                    <a:lnTo>
                      <a:pt x="72" y="0"/>
                    </a:lnTo>
                    <a:moveTo>
                      <a:pt x="0" y="248"/>
                    </a:moveTo>
                    <a:lnTo>
                      <a:pt x="144" y="248"/>
                    </a:lnTo>
                  </a:path>
                </a:pathLst>
              </a:custGeom>
              <a:noFill/>
              <a:ln w="15875" cap="sq">
                <a:solidFill>
                  <a:srgbClr val="22222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gradFill>
                    <a:gsLst>
                      <a:gs pos="0">
                        <a:srgbClr val="505050"/>
                      </a:gs>
                      <a:gs pos="100000">
                        <a:srgbClr val="505050"/>
                      </a:gs>
                    </a:gsLst>
                    <a:lin ang="5400000" scaled="1"/>
                  </a:gradFill>
                  <a:effectLst/>
                  <a:uLnTx/>
                  <a:uFillTx/>
                </a:endParaRPr>
              </a:p>
            </p:txBody>
          </p:sp>
        </p:grpSp>
        <p:grpSp>
          <p:nvGrpSpPr>
            <p:cNvPr id="13" name="Group 12" descr="Define Strategy">
              <a:extLst>
                <a:ext uri="{FF2B5EF4-FFF2-40B4-BE49-F238E27FC236}">
                  <a16:creationId xmlns:a16="http://schemas.microsoft.com/office/drawing/2014/main" id="{518AE291-BAF5-4D5D-892C-0222693B3310}"/>
                </a:ext>
              </a:extLst>
            </p:cNvPr>
            <p:cNvGrpSpPr/>
            <p:nvPr/>
          </p:nvGrpSpPr>
          <p:grpSpPr>
            <a:xfrm>
              <a:off x="6629115" y="312170"/>
              <a:ext cx="1226203" cy="604598"/>
              <a:chOff x="1103923" y="2743198"/>
              <a:chExt cx="2318149" cy="1143000"/>
            </a:xfrm>
          </p:grpSpPr>
          <p:sp>
            <p:nvSpPr>
              <p:cNvPr id="26" name="Rectangle: Rounded Corners 56">
                <a:extLst>
                  <a:ext uri="{FF2B5EF4-FFF2-40B4-BE49-F238E27FC236}">
                    <a16:creationId xmlns:a16="http://schemas.microsoft.com/office/drawing/2014/main" id="{54A908D7-A3F9-48E0-8793-04EF54193835}"/>
                  </a:ext>
                  <a:ext uri="{C183D7F6-B498-43B3-948B-1728B52AA6E4}">
                    <adec:decorative xmlns:adec="http://schemas.microsoft.com/office/drawing/2017/decorative" val="0"/>
                  </a:ext>
                </a:extLst>
              </p:cNvPr>
              <p:cNvSpPr/>
              <p:nvPr/>
            </p:nvSpPr>
            <p:spPr>
              <a:xfrm>
                <a:off x="1122921" y="2743198"/>
                <a:ext cx="2280155" cy="1143000"/>
              </a:xfrm>
              <a:prstGeom prst="roundRect">
                <a:avLst>
                  <a:gd name="adj" fmla="val 2546"/>
                </a:avLst>
              </a:prstGeom>
              <a:solidFill>
                <a:srgbClr val="F0F0F0"/>
              </a:solidFill>
              <a:ln w="25400" cap="flat" cmpd="sng" algn="ctr">
                <a:solidFill>
                  <a:srgbClr val="22222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UTM Avo"/>
                  <a:ea typeface="+mn-ea"/>
                  <a:cs typeface="+mn-cs"/>
                </a:endParaRPr>
              </a:p>
            </p:txBody>
          </p:sp>
          <p:sp>
            <p:nvSpPr>
              <p:cNvPr id="27" name="plan" title="Icon of a circle with an arrow projecting from it between two exes">
                <a:extLst>
                  <a:ext uri="{FF2B5EF4-FFF2-40B4-BE49-F238E27FC236}">
                    <a16:creationId xmlns:a16="http://schemas.microsoft.com/office/drawing/2014/main" id="{8A6575AC-FE41-40AB-9C52-76A13E6E9799}"/>
                  </a:ext>
                </a:extLst>
              </p:cNvPr>
              <p:cNvSpPr>
                <a:spLocks noChangeAspect="1" noEditPoints="1"/>
              </p:cNvSpPr>
              <p:nvPr/>
            </p:nvSpPr>
            <p:spPr bwMode="auto">
              <a:xfrm>
                <a:off x="1328629" y="3150033"/>
                <a:ext cx="328039" cy="329329"/>
              </a:xfrm>
              <a:custGeom>
                <a:avLst/>
                <a:gdLst>
                  <a:gd name="T0" fmla="*/ 116 w 352"/>
                  <a:gd name="T1" fmla="*/ 117 h 352"/>
                  <a:gd name="T2" fmla="*/ 0 w 352"/>
                  <a:gd name="T3" fmla="*/ 0 h 352"/>
                  <a:gd name="T4" fmla="*/ 116 w 352"/>
                  <a:gd name="T5" fmla="*/ 0 h 352"/>
                  <a:gd name="T6" fmla="*/ 0 w 352"/>
                  <a:gd name="T7" fmla="*/ 117 h 352"/>
                  <a:gd name="T8" fmla="*/ 352 w 352"/>
                  <a:gd name="T9" fmla="*/ 352 h 352"/>
                  <a:gd name="T10" fmla="*/ 235 w 352"/>
                  <a:gd name="T11" fmla="*/ 236 h 352"/>
                  <a:gd name="T12" fmla="*/ 352 w 352"/>
                  <a:gd name="T13" fmla="*/ 236 h 352"/>
                  <a:gd name="T14" fmla="*/ 235 w 352"/>
                  <a:gd name="T15" fmla="*/ 352 h 352"/>
                  <a:gd name="T16" fmla="*/ 66 w 352"/>
                  <a:gd name="T17" fmla="*/ 218 h 352"/>
                  <a:gd name="T18" fmla="*/ 2 w 352"/>
                  <a:gd name="T19" fmla="*/ 282 h 352"/>
                  <a:gd name="T20" fmla="*/ 66 w 352"/>
                  <a:gd name="T21" fmla="*/ 347 h 352"/>
                  <a:gd name="T22" fmla="*/ 130 w 352"/>
                  <a:gd name="T23" fmla="*/ 282 h 352"/>
                  <a:gd name="T24" fmla="*/ 66 w 352"/>
                  <a:gd name="T25" fmla="*/ 218 h 352"/>
                  <a:gd name="T26" fmla="*/ 113 w 352"/>
                  <a:gd name="T27" fmla="*/ 239 h 352"/>
                  <a:gd name="T28" fmla="*/ 345 w 352"/>
                  <a:gd name="T29" fmla="*/ 8 h 352"/>
                  <a:gd name="T30" fmla="*/ 345 w 352"/>
                  <a:gd name="T31" fmla="*/ 83 h 352"/>
                  <a:gd name="T32" fmla="*/ 345 w 352"/>
                  <a:gd name="T33" fmla="*/ 7 h 352"/>
                  <a:gd name="T34" fmla="*/ 269 w 352"/>
                  <a:gd name="T35" fmla="*/ 7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2" h="352">
                    <a:moveTo>
                      <a:pt x="116" y="117"/>
                    </a:moveTo>
                    <a:cubicBezTo>
                      <a:pt x="0" y="0"/>
                      <a:pt x="0" y="0"/>
                      <a:pt x="0" y="0"/>
                    </a:cubicBezTo>
                    <a:moveTo>
                      <a:pt x="116" y="0"/>
                    </a:moveTo>
                    <a:cubicBezTo>
                      <a:pt x="0" y="117"/>
                      <a:pt x="0" y="117"/>
                      <a:pt x="0" y="117"/>
                    </a:cubicBezTo>
                    <a:moveTo>
                      <a:pt x="352" y="352"/>
                    </a:moveTo>
                    <a:cubicBezTo>
                      <a:pt x="235" y="236"/>
                      <a:pt x="235" y="236"/>
                      <a:pt x="235" y="236"/>
                    </a:cubicBezTo>
                    <a:moveTo>
                      <a:pt x="352" y="236"/>
                    </a:moveTo>
                    <a:cubicBezTo>
                      <a:pt x="235" y="352"/>
                      <a:pt x="235" y="352"/>
                      <a:pt x="235" y="352"/>
                    </a:cubicBezTo>
                    <a:moveTo>
                      <a:pt x="66" y="218"/>
                    </a:moveTo>
                    <a:cubicBezTo>
                      <a:pt x="30" y="218"/>
                      <a:pt x="2" y="247"/>
                      <a:pt x="2" y="282"/>
                    </a:cubicBezTo>
                    <a:cubicBezTo>
                      <a:pt x="2" y="318"/>
                      <a:pt x="30" y="347"/>
                      <a:pt x="66" y="347"/>
                    </a:cubicBezTo>
                    <a:cubicBezTo>
                      <a:pt x="101" y="347"/>
                      <a:pt x="130" y="318"/>
                      <a:pt x="130" y="282"/>
                    </a:cubicBezTo>
                    <a:cubicBezTo>
                      <a:pt x="130" y="247"/>
                      <a:pt x="101" y="218"/>
                      <a:pt x="66" y="218"/>
                    </a:cubicBezTo>
                    <a:close/>
                    <a:moveTo>
                      <a:pt x="113" y="239"/>
                    </a:moveTo>
                    <a:cubicBezTo>
                      <a:pt x="345" y="8"/>
                      <a:pt x="345" y="8"/>
                      <a:pt x="345" y="8"/>
                    </a:cubicBezTo>
                    <a:moveTo>
                      <a:pt x="345" y="83"/>
                    </a:moveTo>
                    <a:cubicBezTo>
                      <a:pt x="345" y="7"/>
                      <a:pt x="345" y="7"/>
                      <a:pt x="345" y="7"/>
                    </a:cubicBezTo>
                    <a:cubicBezTo>
                      <a:pt x="269" y="7"/>
                      <a:pt x="269" y="7"/>
                      <a:pt x="269" y="7"/>
                    </a:cubicBezTo>
                  </a:path>
                </a:pathLst>
              </a:custGeom>
              <a:noFill/>
              <a:ln w="15875" cap="sq">
                <a:solidFill>
                  <a:srgbClr val="22222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gradFill>
                    <a:gsLst>
                      <a:gs pos="0">
                        <a:srgbClr val="505050"/>
                      </a:gs>
                      <a:gs pos="100000">
                        <a:srgbClr val="505050"/>
                      </a:gs>
                    </a:gsLst>
                    <a:lin ang="5400000" scaled="1"/>
                  </a:gradFill>
                  <a:effectLst/>
                  <a:uLnTx/>
                  <a:uFillTx/>
                </a:endParaRPr>
              </a:p>
            </p:txBody>
          </p:sp>
          <p:sp>
            <p:nvSpPr>
              <p:cNvPr id="28" name="TextBox 27">
                <a:extLst>
                  <a:ext uri="{FF2B5EF4-FFF2-40B4-BE49-F238E27FC236}">
                    <a16:creationId xmlns:a16="http://schemas.microsoft.com/office/drawing/2014/main" id="{C323A2A4-60F2-486E-8D62-FB7076FC5C78}"/>
                  </a:ext>
                </a:extLst>
              </p:cNvPr>
              <p:cNvSpPr txBox="1"/>
              <p:nvPr/>
            </p:nvSpPr>
            <p:spPr>
              <a:xfrm>
                <a:off x="1103923" y="3023771"/>
                <a:ext cx="2318149" cy="581856"/>
              </a:xfrm>
              <a:prstGeom prst="rect">
                <a:avLst/>
              </a:prstGeom>
              <a:noFill/>
            </p:spPr>
            <p:txBody>
              <a:bodyPr rot="0" spcFirstLastPara="0" vertOverflow="overflow" horzOverflow="overflow" vert="horz" wrap="square" lIns="365760" tIns="0" rIns="0" bIns="0" numCol="1" spcCol="0" rtlCol="0" fromWordArt="0" anchor="t" anchorCtr="0" forceAA="0" compatLnSpc="1">
                <a:prstTxWarp prst="textNoShape">
                  <a:avLst/>
                </a:prstTxWarp>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solidFill>
                      <a:srgbClr val="243A5E"/>
                    </a:solidFill>
                    <a:effectLst/>
                    <a:uLnTx/>
                    <a:uFillTx/>
                    <a:latin typeface="Segoe UI Semibold" panose="020B0702040204020203" pitchFamily="34" charset="0"/>
                    <a:ea typeface="+mn-lt"/>
                    <a:cs typeface="Segoe UI Semibold" panose="020B0702040204020203" pitchFamily="34" charset="0"/>
                  </a:rPr>
                  <a:t>Define strategy </a:t>
                </a:r>
              </a:p>
            </p:txBody>
          </p:sp>
        </p:grpSp>
        <p:sp>
          <p:nvSpPr>
            <p:cNvPr id="14" name="Rectangle: Rounded Corners 45">
              <a:extLst>
                <a:ext uri="{FF2B5EF4-FFF2-40B4-BE49-F238E27FC236}">
                  <a16:creationId xmlns:a16="http://schemas.microsoft.com/office/drawing/2014/main" id="{7F6C20B9-2C72-405E-8BDD-2CC202D35A1C}"/>
                </a:ext>
                <a:ext uri="{C183D7F6-B498-43B3-948B-1728B52AA6E4}">
                  <adec:decorative xmlns:adec="http://schemas.microsoft.com/office/drawing/2017/decorative" val="1"/>
                </a:ext>
              </a:extLst>
            </p:cNvPr>
            <p:cNvSpPr/>
            <p:nvPr/>
          </p:nvSpPr>
          <p:spPr>
            <a:xfrm>
              <a:off x="8579702" y="1009713"/>
              <a:ext cx="2680147" cy="604598"/>
            </a:xfrm>
            <a:prstGeom prst="roundRect">
              <a:avLst>
                <a:gd name="adj" fmla="val 2546"/>
              </a:avLst>
            </a:prstGeom>
            <a:noFill/>
            <a:ln w="25400" cap="flat" cmpd="sng" algn="ctr">
              <a:solidFill>
                <a:srgbClr val="22222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UTM Avo"/>
                <a:ea typeface="+mn-ea"/>
                <a:cs typeface="+mn-cs"/>
              </a:endParaRPr>
            </a:p>
          </p:txBody>
        </p:sp>
        <p:grpSp>
          <p:nvGrpSpPr>
            <p:cNvPr id="15" name="Group 14" descr="Manage">
              <a:extLst>
                <a:ext uri="{FF2B5EF4-FFF2-40B4-BE49-F238E27FC236}">
                  <a16:creationId xmlns:a16="http://schemas.microsoft.com/office/drawing/2014/main" id="{265E9CF8-8F14-4595-8FB7-D5E1DB00546E}"/>
                </a:ext>
              </a:extLst>
            </p:cNvPr>
            <p:cNvGrpSpPr/>
            <p:nvPr/>
          </p:nvGrpSpPr>
          <p:grpSpPr>
            <a:xfrm>
              <a:off x="9954953" y="1093250"/>
              <a:ext cx="1228859" cy="437524"/>
              <a:chOff x="6172864" y="5454930"/>
              <a:chExt cx="2323170" cy="827144"/>
            </a:xfrm>
          </p:grpSpPr>
          <p:sp>
            <p:nvSpPr>
              <p:cNvPr id="23" name="Rectangle: Rounded Corners 53">
                <a:extLst>
                  <a:ext uri="{FF2B5EF4-FFF2-40B4-BE49-F238E27FC236}">
                    <a16:creationId xmlns:a16="http://schemas.microsoft.com/office/drawing/2014/main" id="{E2E473CA-0123-4BF6-AD73-7ADDBD21B2CB}"/>
                  </a:ext>
                </a:extLst>
              </p:cNvPr>
              <p:cNvSpPr/>
              <p:nvPr/>
            </p:nvSpPr>
            <p:spPr>
              <a:xfrm>
                <a:off x="6194372" y="5454930"/>
                <a:ext cx="2280155" cy="827144"/>
              </a:xfrm>
              <a:prstGeom prst="roundRect">
                <a:avLst>
                  <a:gd name="adj" fmla="val 2546"/>
                </a:avLst>
              </a:prstGeom>
              <a:solidFill>
                <a:srgbClr val="F0F0F0"/>
              </a:solidFill>
              <a:ln w="25400" cap="flat" cmpd="sng" algn="ctr">
                <a:solidFill>
                  <a:srgbClr val="22222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UTM Avo"/>
                  <a:ea typeface="+mn-ea"/>
                  <a:cs typeface="+mn-cs"/>
                </a:endParaRPr>
              </a:p>
            </p:txBody>
          </p:sp>
          <p:sp>
            <p:nvSpPr>
              <p:cNvPr id="24" name="Trackers_EADF_bidi" title="Icon of a clipboard with a checklist on it">
                <a:extLst>
                  <a:ext uri="{FF2B5EF4-FFF2-40B4-BE49-F238E27FC236}">
                    <a16:creationId xmlns:a16="http://schemas.microsoft.com/office/drawing/2014/main" id="{EDB28C63-D244-4F68-952E-8C7B562A6750}"/>
                  </a:ext>
                </a:extLst>
              </p:cNvPr>
              <p:cNvSpPr>
                <a:spLocks noChangeAspect="1" noEditPoints="1"/>
              </p:cNvSpPr>
              <p:nvPr/>
            </p:nvSpPr>
            <p:spPr bwMode="auto">
              <a:xfrm>
                <a:off x="6414001" y="5688629"/>
                <a:ext cx="263832" cy="359746"/>
              </a:xfrm>
              <a:custGeom>
                <a:avLst/>
                <a:gdLst>
                  <a:gd name="T0" fmla="*/ 1000 w 2750"/>
                  <a:gd name="T1" fmla="*/ 375 h 3750"/>
                  <a:gd name="T2" fmla="*/ 1375 w 2750"/>
                  <a:gd name="T3" fmla="*/ 0 h 3750"/>
                  <a:gd name="T4" fmla="*/ 1750 w 2750"/>
                  <a:gd name="T5" fmla="*/ 375 h 3750"/>
                  <a:gd name="T6" fmla="*/ 1750 w 2750"/>
                  <a:gd name="T7" fmla="*/ 500 h 3750"/>
                  <a:gd name="T8" fmla="*/ 2250 w 2750"/>
                  <a:gd name="T9" fmla="*/ 500 h 3750"/>
                  <a:gd name="T10" fmla="*/ 2250 w 2750"/>
                  <a:gd name="T11" fmla="*/ 1000 h 3750"/>
                  <a:gd name="T12" fmla="*/ 500 w 2750"/>
                  <a:gd name="T13" fmla="*/ 1000 h 3750"/>
                  <a:gd name="T14" fmla="*/ 500 w 2750"/>
                  <a:gd name="T15" fmla="*/ 500 h 3750"/>
                  <a:gd name="T16" fmla="*/ 1000 w 2750"/>
                  <a:gd name="T17" fmla="*/ 500 h 3750"/>
                  <a:gd name="T18" fmla="*/ 1000 w 2750"/>
                  <a:gd name="T19" fmla="*/ 375 h 3750"/>
                  <a:gd name="T20" fmla="*/ 500 w 2750"/>
                  <a:gd name="T21" fmla="*/ 500 h 3750"/>
                  <a:gd name="T22" fmla="*/ 0 w 2750"/>
                  <a:gd name="T23" fmla="*/ 500 h 3750"/>
                  <a:gd name="T24" fmla="*/ 0 w 2750"/>
                  <a:gd name="T25" fmla="*/ 3750 h 3750"/>
                  <a:gd name="T26" fmla="*/ 2750 w 2750"/>
                  <a:gd name="T27" fmla="*/ 3750 h 3750"/>
                  <a:gd name="T28" fmla="*/ 2750 w 2750"/>
                  <a:gd name="T29" fmla="*/ 500 h 3750"/>
                  <a:gd name="T30" fmla="*/ 2250 w 2750"/>
                  <a:gd name="T31" fmla="*/ 500 h 3750"/>
                  <a:gd name="T32" fmla="*/ 500 w 2750"/>
                  <a:gd name="T33" fmla="*/ 1750 h 3750"/>
                  <a:gd name="T34" fmla="*/ 1500 w 2750"/>
                  <a:gd name="T35" fmla="*/ 1750 h 3750"/>
                  <a:gd name="T36" fmla="*/ 1500 w 2750"/>
                  <a:gd name="T37" fmla="*/ 2500 h 3750"/>
                  <a:gd name="T38" fmla="*/ 500 w 2750"/>
                  <a:gd name="T39" fmla="*/ 2500 h 3750"/>
                  <a:gd name="T40" fmla="*/ 1500 w 2750"/>
                  <a:gd name="T41" fmla="*/ 3250 h 3750"/>
                  <a:gd name="T42" fmla="*/ 500 w 2750"/>
                  <a:gd name="T43" fmla="*/ 3250 h 3750"/>
                  <a:gd name="T44" fmla="*/ 1750 w 2750"/>
                  <a:gd name="T45" fmla="*/ 1500 h 3750"/>
                  <a:gd name="T46" fmla="*/ 2000 w 2750"/>
                  <a:gd name="T47" fmla="*/ 1750 h 3750"/>
                  <a:gd name="T48" fmla="*/ 2375 w 2750"/>
                  <a:gd name="T49" fmla="*/ 1375 h 3750"/>
                  <a:gd name="T50" fmla="*/ 1750 w 2750"/>
                  <a:gd name="T51" fmla="*/ 2250 h 3750"/>
                  <a:gd name="T52" fmla="*/ 2000 w 2750"/>
                  <a:gd name="T53" fmla="*/ 2500 h 3750"/>
                  <a:gd name="T54" fmla="*/ 2375 w 2750"/>
                  <a:gd name="T55" fmla="*/ 2125 h 3750"/>
                  <a:gd name="T56" fmla="*/ 1750 w 2750"/>
                  <a:gd name="T57" fmla="*/ 3000 h 3750"/>
                  <a:gd name="T58" fmla="*/ 2000 w 2750"/>
                  <a:gd name="T59" fmla="*/ 3250 h 3750"/>
                  <a:gd name="T60" fmla="*/ 2375 w 2750"/>
                  <a:gd name="T61" fmla="*/ 28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50" h="3750">
                    <a:moveTo>
                      <a:pt x="1000" y="375"/>
                    </a:moveTo>
                    <a:cubicBezTo>
                      <a:pt x="1000" y="168"/>
                      <a:pt x="1168" y="0"/>
                      <a:pt x="1375" y="0"/>
                    </a:cubicBezTo>
                    <a:cubicBezTo>
                      <a:pt x="1582" y="0"/>
                      <a:pt x="1750" y="168"/>
                      <a:pt x="1750" y="375"/>
                    </a:cubicBezTo>
                    <a:cubicBezTo>
                      <a:pt x="1750" y="500"/>
                      <a:pt x="1750" y="500"/>
                      <a:pt x="1750" y="500"/>
                    </a:cubicBezTo>
                    <a:cubicBezTo>
                      <a:pt x="2250" y="500"/>
                      <a:pt x="2250" y="500"/>
                      <a:pt x="2250" y="500"/>
                    </a:cubicBezTo>
                    <a:cubicBezTo>
                      <a:pt x="2250" y="1000"/>
                      <a:pt x="2250" y="1000"/>
                      <a:pt x="2250" y="1000"/>
                    </a:cubicBezTo>
                    <a:cubicBezTo>
                      <a:pt x="500" y="1000"/>
                      <a:pt x="500" y="1000"/>
                      <a:pt x="500" y="1000"/>
                    </a:cubicBezTo>
                    <a:cubicBezTo>
                      <a:pt x="500" y="500"/>
                      <a:pt x="500" y="500"/>
                      <a:pt x="500" y="500"/>
                    </a:cubicBezTo>
                    <a:cubicBezTo>
                      <a:pt x="1000" y="500"/>
                      <a:pt x="1000" y="500"/>
                      <a:pt x="1000" y="500"/>
                    </a:cubicBezTo>
                    <a:lnTo>
                      <a:pt x="1000" y="375"/>
                    </a:lnTo>
                    <a:close/>
                    <a:moveTo>
                      <a:pt x="500" y="500"/>
                    </a:moveTo>
                    <a:cubicBezTo>
                      <a:pt x="0" y="500"/>
                      <a:pt x="0" y="500"/>
                      <a:pt x="0" y="500"/>
                    </a:cubicBezTo>
                    <a:cubicBezTo>
                      <a:pt x="0" y="3750"/>
                      <a:pt x="0" y="3750"/>
                      <a:pt x="0" y="3750"/>
                    </a:cubicBezTo>
                    <a:cubicBezTo>
                      <a:pt x="2750" y="3750"/>
                      <a:pt x="2750" y="3750"/>
                      <a:pt x="2750" y="3750"/>
                    </a:cubicBezTo>
                    <a:cubicBezTo>
                      <a:pt x="2750" y="500"/>
                      <a:pt x="2750" y="500"/>
                      <a:pt x="2750" y="500"/>
                    </a:cubicBezTo>
                    <a:cubicBezTo>
                      <a:pt x="2250" y="500"/>
                      <a:pt x="2250" y="500"/>
                      <a:pt x="2250" y="500"/>
                    </a:cubicBezTo>
                    <a:moveTo>
                      <a:pt x="500" y="1750"/>
                    </a:moveTo>
                    <a:cubicBezTo>
                      <a:pt x="1500" y="1750"/>
                      <a:pt x="1500" y="1750"/>
                      <a:pt x="1500" y="1750"/>
                    </a:cubicBezTo>
                    <a:moveTo>
                      <a:pt x="1500" y="2500"/>
                    </a:moveTo>
                    <a:cubicBezTo>
                      <a:pt x="500" y="2500"/>
                      <a:pt x="500" y="2500"/>
                      <a:pt x="500" y="2500"/>
                    </a:cubicBezTo>
                    <a:moveTo>
                      <a:pt x="1500" y="3250"/>
                    </a:moveTo>
                    <a:cubicBezTo>
                      <a:pt x="500" y="3250"/>
                      <a:pt x="500" y="3250"/>
                      <a:pt x="500" y="3250"/>
                    </a:cubicBezTo>
                    <a:moveTo>
                      <a:pt x="1750" y="1500"/>
                    </a:moveTo>
                    <a:cubicBezTo>
                      <a:pt x="2000" y="1750"/>
                      <a:pt x="2000" y="1750"/>
                      <a:pt x="2000" y="1750"/>
                    </a:cubicBezTo>
                    <a:cubicBezTo>
                      <a:pt x="2375" y="1375"/>
                      <a:pt x="2375" y="1375"/>
                      <a:pt x="2375" y="1375"/>
                    </a:cubicBezTo>
                    <a:moveTo>
                      <a:pt x="1750" y="2250"/>
                    </a:moveTo>
                    <a:cubicBezTo>
                      <a:pt x="2000" y="2500"/>
                      <a:pt x="2000" y="2500"/>
                      <a:pt x="2000" y="2500"/>
                    </a:cubicBezTo>
                    <a:cubicBezTo>
                      <a:pt x="2375" y="2125"/>
                      <a:pt x="2375" y="2125"/>
                      <a:pt x="2375" y="2125"/>
                    </a:cubicBezTo>
                    <a:moveTo>
                      <a:pt x="1750" y="3000"/>
                    </a:moveTo>
                    <a:cubicBezTo>
                      <a:pt x="2000" y="3250"/>
                      <a:pt x="2000" y="3250"/>
                      <a:pt x="2000" y="3250"/>
                    </a:cubicBezTo>
                    <a:cubicBezTo>
                      <a:pt x="2375" y="2875"/>
                      <a:pt x="2375" y="2875"/>
                      <a:pt x="2375" y="2875"/>
                    </a:cubicBezTo>
                  </a:path>
                </a:pathLst>
              </a:custGeom>
              <a:noFill/>
              <a:ln w="15875" cap="flat">
                <a:solidFill>
                  <a:srgbClr val="22222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000000"/>
                  </a:solidFill>
                  <a:effectLst/>
                  <a:uLnTx/>
                  <a:uFillTx/>
                </a:endParaRPr>
              </a:p>
            </p:txBody>
          </p:sp>
          <p:sp>
            <p:nvSpPr>
              <p:cNvPr id="25" name="TextBox 24">
                <a:extLst>
                  <a:ext uri="{FF2B5EF4-FFF2-40B4-BE49-F238E27FC236}">
                    <a16:creationId xmlns:a16="http://schemas.microsoft.com/office/drawing/2014/main" id="{C80435C4-8DBF-4513-9E5E-7360D815ECEE}"/>
                  </a:ext>
                </a:extLst>
              </p:cNvPr>
              <p:cNvSpPr txBox="1"/>
              <p:nvPr/>
            </p:nvSpPr>
            <p:spPr>
              <a:xfrm>
                <a:off x="6172864" y="5723039"/>
                <a:ext cx="2323170" cy="290927"/>
              </a:xfrm>
              <a:prstGeom prst="rect">
                <a:avLst/>
              </a:prstGeom>
              <a:noFill/>
            </p:spPr>
            <p:txBody>
              <a:bodyPr rot="0" spcFirstLastPara="0" vertOverflow="overflow" horzOverflow="overflow" vert="horz" wrap="square" lIns="365760" tIns="0" rIns="0" bIns="0" numCol="1" spcCol="0" rtlCol="0" fromWordArt="0" anchor="t" anchorCtr="0" forceAA="0" compatLnSpc="1">
                <a:prstTxWarp prst="textNoShape">
                  <a:avLst/>
                </a:prstTxWarp>
                <a:spAutoFit/>
              </a:bodyPr>
              <a:lstStyle>
                <a:defPPr>
                  <a:defRPr lang="en-US"/>
                </a:defPPr>
                <a:lvl1pPr lvl="0" defTabSz="914400">
                  <a:defRPr sz="1000" b="1">
                    <a:solidFill>
                      <a:schemeClr val="accent2"/>
                    </a:solidFill>
                    <a:latin typeface="Segoe UI Semibold" panose="020B0702040204020203" pitchFamily="34" charset="0"/>
                    <a:ea typeface="+mn-lt"/>
                    <a:cs typeface="Segoe UI Semibold" panose="020B0702040204020203" pitchFamily="34" charset="0"/>
                  </a:defRPr>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solidFill>
                      <a:srgbClr val="243A5E"/>
                    </a:solidFill>
                    <a:effectLst/>
                    <a:uLnTx/>
                    <a:uFillTx/>
                    <a:latin typeface="Segoe UI Semibold" panose="020B0702040204020203" pitchFamily="34" charset="0"/>
                    <a:cs typeface="Segoe UI Semibold" panose="020B0702040204020203" pitchFamily="34" charset="0"/>
                  </a:rPr>
                  <a:t>Manage</a:t>
                </a:r>
              </a:p>
            </p:txBody>
          </p:sp>
        </p:grpSp>
        <p:grpSp>
          <p:nvGrpSpPr>
            <p:cNvPr id="16" name="Group 15" descr="Govern">
              <a:extLst>
                <a:ext uri="{FF2B5EF4-FFF2-40B4-BE49-F238E27FC236}">
                  <a16:creationId xmlns:a16="http://schemas.microsoft.com/office/drawing/2014/main" id="{DDCF70BE-E3AD-464E-A8C1-8DAC4309BA29}"/>
                </a:ext>
              </a:extLst>
            </p:cNvPr>
            <p:cNvGrpSpPr/>
            <p:nvPr/>
          </p:nvGrpSpPr>
          <p:grpSpPr>
            <a:xfrm>
              <a:off x="8655740" y="1093250"/>
              <a:ext cx="1226203" cy="437524"/>
              <a:chOff x="3716688" y="5454930"/>
              <a:chExt cx="2318149" cy="827144"/>
            </a:xfrm>
          </p:grpSpPr>
          <p:sp>
            <p:nvSpPr>
              <p:cNvPr id="20" name="Rectangle: Rounded Corners 50">
                <a:extLst>
                  <a:ext uri="{FF2B5EF4-FFF2-40B4-BE49-F238E27FC236}">
                    <a16:creationId xmlns:a16="http://schemas.microsoft.com/office/drawing/2014/main" id="{29D0E545-736E-46E0-BF46-C108138D89F9}"/>
                  </a:ext>
                </a:extLst>
              </p:cNvPr>
              <p:cNvSpPr/>
              <p:nvPr/>
            </p:nvSpPr>
            <p:spPr>
              <a:xfrm>
                <a:off x="3735686" y="5454930"/>
                <a:ext cx="2280155" cy="827144"/>
              </a:xfrm>
              <a:prstGeom prst="roundRect">
                <a:avLst>
                  <a:gd name="adj" fmla="val 2546"/>
                </a:avLst>
              </a:prstGeom>
              <a:solidFill>
                <a:srgbClr val="F0F0F0"/>
              </a:solidFill>
              <a:ln w="25400" cap="flat" cmpd="sng" algn="ctr">
                <a:solidFill>
                  <a:srgbClr val="22222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UTM Avo"/>
                  <a:ea typeface="+mn-ea"/>
                  <a:cs typeface="+mn-cs"/>
                </a:endParaRPr>
              </a:p>
            </p:txBody>
          </p:sp>
          <p:sp>
            <p:nvSpPr>
              <p:cNvPr id="21" name="Org_ECA6" title="Icon of three boxes in a bracket chart">
                <a:extLst>
                  <a:ext uri="{FF2B5EF4-FFF2-40B4-BE49-F238E27FC236}">
                    <a16:creationId xmlns:a16="http://schemas.microsoft.com/office/drawing/2014/main" id="{FE62CA9A-4B7E-4E97-8C78-1E754B9802AB}"/>
                  </a:ext>
                </a:extLst>
              </p:cNvPr>
              <p:cNvSpPr>
                <a:spLocks noChangeAspect="1" noEditPoints="1"/>
              </p:cNvSpPr>
              <p:nvPr/>
            </p:nvSpPr>
            <p:spPr bwMode="auto">
              <a:xfrm>
                <a:off x="3959885" y="5688629"/>
                <a:ext cx="359570" cy="359746"/>
              </a:xfrm>
              <a:custGeom>
                <a:avLst/>
                <a:gdLst>
                  <a:gd name="T0" fmla="*/ 1177 w 4117"/>
                  <a:gd name="T1" fmla="*/ 4119 h 4119"/>
                  <a:gd name="T2" fmla="*/ 0 w 4117"/>
                  <a:gd name="T3" fmla="*/ 4119 h 4119"/>
                  <a:gd name="T4" fmla="*/ 0 w 4117"/>
                  <a:gd name="T5" fmla="*/ 2942 h 4119"/>
                  <a:gd name="T6" fmla="*/ 1177 w 4117"/>
                  <a:gd name="T7" fmla="*/ 2942 h 4119"/>
                  <a:gd name="T8" fmla="*/ 1177 w 4117"/>
                  <a:gd name="T9" fmla="*/ 4119 h 4119"/>
                  <a:gd name="T10" fmla="*/ 4117 w 4117"/>
                  <a:gd name="T11" fmla="*/ 2942 h 4119"/>
                  <a:gd name="T12" fmla="*/ 2941 w 4117"/>
                  <a:gd name="T13" fmla="*/ 2942 h 4119"/>
                  <a:gd name="T14" fmla="*/ 2941 w 4117"/>
                  <a:gd name="T15" fmla="*/ 4119 h 4119"/>
                  <a:gd name="T16" fmla="*/ 4117 w 4117"/>
                  <a:gd name="T17" fmla="*/ 4119 h 4119"/>
                  <a:gd name="T18" fmla="*/ 4117 w 4117"/>
                  <a:gd name="T19" fmla="*/ 2942 h 4119"/>
                  <a:gd name="T20" fmla="*/ 2647 w 4117"/>
                  <a:gd name="T21" fmla="*/ 0 h 4119"/>
                  <a:gd name="T22" fmla="*/ 1471 w 4117"/>
                  <a:gd name="T23" fmla="*/ 0 h 4119"/>
                  <a:gd name="T24" fmla="*/ 1471 w 4117"/>
                  <a:gd name="T25" fmla="*/ 1177 h 4119"/>
                  <a:gd name="T26" fmla="*/ 2647 w 4117"/>
                  <a:gd name="T27" fmla="*/ 1177 h 4119"/>
                  <a:gd name="T28" fmla="*/ 2647 w 4117"/>
                  <a:gd name="T29" fmla="*/ 0 h 4119"/>
                  <a:gd name="T30" fmla="*/ 2059 w 4117"/>
                  <a:gd name="T31" fmla="*/ 1177 h 4119"/>
                  <a:gd name="T32" fmla="*/ 2059 w 4117"/>
                  <a:gd name="T33" fmla="*/ 2060 h 4119"/>
                  <a:gd name="T34" fmla="*/ 3529 w 4117"/>
                  <a:gd name="T35" fmla="*/ 2942 h 4119"/>
                  <a:gd name="T36" fmla="*/ 3529 w 4117"/>
                  <a:gd name="T37" fmla="*/ 2060 h 4119"/>
                  <a:gd name="T38" fmla="*/ 588 w 4117"/>
                  <a:gd name="T39" fmla="*/ 2060 h 4119"/>
                  <a:gd name="T40" fmla="*/ 588 w 4117"/>
                  <a:gd name="T41" fmla="*/ 2942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17" h="4119">
                    <a:moveTo>
                      <a:pt x="1177" y="4119"/>
                    </a:moveTo>
                    <a:lnTo>
                      <a:pt x="0" y="4119"/>
                    </a:lnTo>
                    <a:lnTo>
                      <a:pt x="0" y="2942"/>
                    </a:lnTo>
                    <a:lnTo>
                      <a:pt x="1177" y="2942"/>
                    </a:lnTo>
                    <a:lnTo>
                      <a:pt x="1177" y="4119"/>
                    </a:lnTo>
                    <a:moveTo>
                      <a:pt x="4117" y="2942"/>
                    </a:moveTo>
                    <a:lnTo>
                      <a:pt x="2941" y="2942"/>
                    </a:lnTo>
                    <a:lnTo>
                      <a:pt x="2941" y="4119"/>
                    </a:lnTo>
                    <a:lnTo>
                      <a:pt x="4117" y="4119"/>
                    </a:lnTo>
                    <a:lnTo>
                      <a:pt x="4117" y="2942"/>
                    </a:lnTo>
                    <a:moveTo>
                      <a:pt x="2647" y="0"/>
                    </a:moveTo>
                    <a:lnTo>
                      <a:pt x="1471" y="0"/>
                    </a:lnTo>
                    <a:lnTo>
                      <a:pt x="1471" y="1177"/>
                    </a:lnTo>
                    <a:lnTo>
                      <a:pt x="2647" y="1177"/>
                    </a:lnTo>
                    <a:lnTo>
                      <a:pt x="2647" y="0"/>
                    </a:lnTo>
                    <a:moveTo>
                      <a:pt x="2059" y="1177"/>
                    </a:moveTo>
                    <a:lnTo>
                      <a:pt x="2059" y="2060"/>
                    </a:lnTo>
                    <a:moveTo>
                      <a:pt x="3529" y="2942"/>
                    </a:moveTo>
                    <a:lnTo>
                      <a:pt x="3529" y="2060"/>
                    </a:lnTo>
                    <a:lnTo>
                      <a:pt x="588" y="2060"/>
                    </a:lnTo>
                    <a:lnTo>
                      <a:pt x="588" y="2942"/>
                    </a:lnTo>
                  </a:path>
                </a:pathLst>
              </a:custGeom>
              <a:noFill/>
              <a:ln w="15875" cap="sq">
                <a:solidFill>
                  <a:srgbClr val="22222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gradFill>
                    <a:gsLst>
                      <a:gs pos="0">
                        <a:srgbClr val="505050"/>
                      </a:gs>
                      <a:gs pos="100000">
                        <a:srgbClr val="505050"/>
                      </a:gs>
                    </a:gsLst>
                    <a:lin ang="5400000" scaled="1"/>
                  </a:gradFill>
                  <a:effectLst/>
                  <a:uLnTx/>
                  <a:uFillTx/>
                </a:endParaRPr>
              </a:p>
            </p:txBody>
          </p:sp>
          <p:sp>
            <p:nvSpPr>
              <p:cNvPr id="22" name="TextBox 21">
                <a:extLst>
                  <a:ext uri="{FF2B5EF4-FFF2-40B4-BE49-F238E27FC236}">
                    <a16:creationId xmlns:a16="http://schemas.microsoft.com/office/drawing/2014/main" id="{19CA0C2B-87D5-48B9-8B45-7BB304235B08}"/>
                  </a:ext>
                </a:extLst>
              </p:cNvPr>
              <p:cNvSpPr txBox="1"/>
              <p:nvPr/>
            </p:nvSpPr>
            <p:spPr>
              <a:xfrm>
                <a:off x="3716688" y="5723039"/>
                <a:ext cx="2318149" cy="290927"/>
              </a:xfrm>
              <a:prstGeom prst="rect">
                <a:avLst/>
              </a:prstGeom>
              <a:noFill/>
            </p:spPr>
            <p:txBody>
              <a:bodyPr rot="0" spcFirstLastPara="0" vertOverflow="overflow" horzOverflow="overflow" vert="horz" wrap="square" lIns="365760" tIns="0" rIns="0" bIns="0" numCol="1" spcCol="0" rtlCol="0" fromWordArt="0" anchor="t" anchorCtr="0" forceAA="0" compatLnSpc="1">
                <a:prstTxWarp prst="textNoShape">
                  <a:avLst/>
                </a:prstTxWarp>
                <a:spAutoFit/>
              </a:bodyPr>
              <a:lstStyle>
                <a:defPPr>
                  <a:defRPr lang="en-US"/>
                </a:defPPr>
                <a:lvl1pPr lvl="0" defTabSz="914400">
                  <a:defRPr sz="1000" b="1">
                    <a:solidFill>
                      <a:schemeClr val="accent2"/>
                    </a:solidFill>
                    <a:latin typeface="Segoe UI Semibold" panose="020B0702040204020203" pitchFamily="34" charset="0"/>
                    <a:ea typeface="+mn-lt"/>
                    <a:cs typeface="Segoe UI Semibold" panose="020B0702040204020203" pitchFamily="34" charset="0"/>
                  </a:defRPr>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solidFill>
                      <a:srgbClr val="243A5E"/>
                    </a:solidFill>
                    <a:effectLst/>
                    <a:uLnTx/>
                    <a:uFillTx/>
                    <a:latin typeface="Segoe UI Semibold" panose="020B0702040204020203" pitchFamily="34" charset="0"/>
                    <a:cs typeface="Segoe UI Semibold" panose="020B0702040204020203" pitchFamily="34" charset="0"/>
                  </a:rPr>
                  <a:t>Govern</a:t>
                </a:r>
              </a:p>
            </p:txBody>
          </p:sp>
        </p:grpSp>
        <p:sp>
          <p:nvSpPr>
            <p:cNvPr id="18" name="Rectangle 17">
              <a:extLst>
                <a:ext uri="{FF2B5EF4-FFF2-40B4-BE49-F238E27FC236}">
                  <a16:creationId xmlns:a16="http://schemas.microsoft.com/office/drawing/2014/main" id="{550A682F-16FA-4969-B6F9-0CE6FE5A9101}"/>
                </a:ext>
                <a:ext uri="{C183D7F6-B498-43B3-948B-1728B52AA6E4}">
                  <adec:decorative xmlns:adec="http://schemas.microsoft.com/office/drawing/2017/decorative" val="1"/>
                </a:ext>
              </a:extLst>
            </p:cNvPr>
            <p:cNvSpPr/>
            <p:nvPr/>
          </p:nvSpPr>
          <p:spPr bwMode="auto">
            <a:xfrm>
              <a:off x="6547958" y="217743"/>
              <a:ext cx="5399412" cy="741108"/>
            </a:xfrm>
            <a:prstGeom prst="rect">
              <a:avLst/>
            </a:prstGeom>
            <a:solidFill>
              <a:srgbClr val="F0F0F0">
                <a:alpha val="75000"/>
              </a:srgb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UTM Avo"/>
                <a:ea typeface="Segoe UI" pitchFamily="34" charset="0"/>
                <a:cs typeface="Segoe UI" pitchFamily="34" charset="0"/>
              </a:endParaRPr>
            </a:p>
          </p:txBody>
        </p:sp>
        <p:sp>
          <p:nvSpPr>
            <p:cNvPr id="19" name="Rectangle 18">
              <a:extLst>
                <a:ext uri="{FF2B5EF4-FFF2-40B4-BE49-F238E27FC236}">
                  <a16:creationId xmlns:a16="http://schemas.microsoft.com/office/drawing/2014/main" id="{61046CF4-095C-41B8-9F6D-11B2A4DD2FCF}"/>
                </a:ext>
                <a:ext uri="{C183D7F6-B498-43B3-948B-1728B52AA6E4}">
                  <adec:decorative xmlns:adec="http://schemas.microsoft.com/office/drawing/2017/decorative" val="1"/>
                </a:ext>
              </a:extLst>
            </p:cNvPr>
            <p:cNvSpPr/>
            <p:nvPr/>
          </p:nvSpPr>
          <p:spPr bwMode="auto">
            <a:xfrm>
              <a:off x="8642350" y="1054100"/>
              <a:ext cx="1257300" cy="527050"/>
            </a:xfrm>
            <a:prstGeom prst="rect">
              <a:avLst/>
            </a:prstGeom>
            <a:solidFill>
              <a:srgbClr val="F0F0F0">
                <a:alpha val="75000"/>
              </a:srgb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UTM Avo"/>
                <a:ea typeface="Segoe UI" pitchFamily="34" charset="0"/>
                <a:cs typeface="Segoe UI" pitchFamily="34" charset="0"/>
              </a:endParaRPr>
            </a:p>
          </p:txBody>
        </p:sp>
      </p:grpSp>
    </p:spTree>
    <p:extLst>
      <p:ext uri="{BB962C8B-B14F-4D97-AF65-F5344CB8AC3E}">
        <p14:creationId xmlns:p14="http://schemas.microsoft.com/office/powerpoint/2010/main" val="372748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42" presetClass="path" presetSubtype="0" decel="100000" fill="hold" grpId="1" nodeType="withEffect">
                                  <p:stCondLst>
                                    <p:cond delay="0"/>
                                  </p:stCondLst>
                                  <p:childTnLst>
                                    <p:animMotion origin="layout" path="M -2.5E-6 0.04491 L -2.5E-6 -4.07407E-6 " pathEditMode="relative" rAng="0" ptsTypes="AA">
                                      <p:cBhvr>
                                        <p:cTn id="9" dur="600" fill="hold"/>
                                        <p:tgtEl>
                                          <p:spTgt spid="4"/>
                                        </p:tgtEl>
                                        <p:attrNameLst>
                                          <p:attrName>ppt_x</p:attrName>
                                          <p:attrName>ppt_y</p:attrName>
                                        </p:attrNameLst>
                                      </p:cBhvr>
                                      <p:rCtr x="0" y="-2245"/>
                                    </p:animMotion>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500"/>
                                        <p:tgtEl>
                                          <p:spTgt spid="5"/>
                                        </p:tgtEl>
                                      </p:cBhvr>
                                    </p:animEffect>
                                  </p:childTnLst>
                                </p:cTn>
                              </p:par>
                              <p:par>
                                <p:cTn id="15" presetID="42" presetClass="path" presetSubtype="0" decel="100000" fill="hold" grpId="1" nodeType="withEffect">
                                  <p:stCondLst>
                                    <p:cond delay="0"/>
                                  </p:stCondLst>
                                  <p:childTnLst>
                                    <p:animMotion origin="layout" path="M 5E-6 0.04491 L 5E-6 -4.07407E-6 " pathEditMode="relative" rAng="0" ptsTypes="AA">
                                      <p:cBhvr>
                                        <p:cTn id="16" dur="600" fill="hold"/>
                                        <p:tgtEl>
                                          <p:spTgt spid="5"/>
                                        </p:tgtEl>
                                        <p:attrNameLst>
                                          <p:attrName>ppt_x</p:attrName>
                                          <p:attrName>ppt_y</p:attrName>
                                        </p:attrNameLst>
                                      </p:cBhvr>
                                      <p:rCtr x="0" y="-2245"/>
                                    </p:animMotion>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par>
                                <p:cTn id="22" presetID="42" presetClass="path" presetSubtype="0" decel="100000" fill="hold" grpId="1" nodeType="withEffect">
                                  <p:stCondLst>
                                    <p:cond delay="0"/>
                                  </p:stCondLst>
                                  <p:childTnLst>
                                    <p:animMotion origin="layout" path="M 5E-6 0.04491 L 5E-6 -4.07407E-6 " pathEditMode="relative" rAng="0" ptsTypes="AA">
                                      <p:cBhvr>
                                        <p:cTn id="23" dur="600" fill="hold"/>
                                        <p:tgtEl>
                                          <p:spTgt spid="6"/>
                                        </p:tgtEl>
                                        <p:attrNameLst>
                                          <p:attrName>ppt_x</p:attrName>
                                          <p:attrName>ppt_y</p:attrName>
                                        </p:attrNameLst>
                                      </p:cBhvr>
                                      <p:rCtr x="0" y="-224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animBg="1"/>
      <p:bldP spid="5" grpId="1" animBg="1"/>
      <p:bldP spid="6" grpId="0" animBg="1"/>
      <p:bldP spid="6" grpId="1"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358252" y="134414"/>
            <a:ext cx="11341268" cy="680196"/>
          </a:xfrm>
        </p:spPr>
        <p:txBody>
          <a:bodyPr/>
          <a:lstStyle/>
          <a:p>
            <a:r>
              <a:rPr lang="en-US" sz="3600" b="1" dirty="0">
                <a:solidFill>
                  <a:schemeClr val="accent1">
                    <a:lumMod val="50000"/>
                  </a:schemeClr>
                </a:solidFill>
                <a:latin typeface="Segoe UI" panose="020B0502040204020203" pitchFamily="34" charset="0"/>
                <a:ea typeface="Segoe UI" panose="020B0502040204020203" pitchFamily="34" charset="0"/>
              </a:rPr>
              <a:t>Example: Assessment architecture</a:t>
            </a:r>
          </a:p>
        </p:txBody>
      </p:sp>
      <p:pic>
        <p:nvPicPr>
          <p:cNvPr id="3" name="Picture 2"/>
          <p:cNvPicPr>
            <a:picLocks noChangeAspect="1"/>
          </p:cNvPicPr>
          <p:nvPr/>
        </p:nvPicPr>
        <p:blipFill>
          <a:blip r:embed="rId3"/>
          <a:stretch>
            <a:fillRect/>
          </a:stretch>
        </p:blipFill>
        <p:spPr>
          <a:xfrm>
            <a:off x="130717" y="930113"/>
            <a:ext cx="6883069" cy="5047175"/>
          </a:xfrm>
          <a:prstGeom prst="rect">
            <a:avLst/>
          </a:prstGeom>
        </p:spPr>
      </p:pic>
      <p:sp>
        <p:nvSpPr>
          <p:cNvPr id="9" name="Rectangle 5"/>
          <p:cNvSpPr>
            <a:spLocks noChangeArrowheads="1"/>
          </p:cNvSpPr>
          <p:nvPr/>
        </p:nvSpPr>
        <p:spPr bwMode="auto">
          <a:xfrm>
            <a:off x="7170821" y="1188516"/>
            <a:ext cx="4918510" cy="415498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696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a:ln>
                  <a:noFill/>
                </a:ln>
                <a:solidFill>
                  <a:srgbClr val="171717"/>
                </a:solidFill>
                <a:effectLst/>
                <a:latin typeface="Segoe UI" panose="020B0502040204020203" pitchFamily="34" charset="0"/>
                <a:cs typeface="Segoe UI" panose="020B0502040204020203" pitchFamily="34" charset="0"/>
              </a:rPr>
              <a:t>Contoso is a fictional name that represents a typical enterprise organization.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a:ln>
                  <a:noFill/>
                </a:ln>
                <a:solidFill>
                  <a:srgbClr val="171717"/>
                </a:solidFill>
                <a:effectLst/>
                <a:latin typeface="Segoe UI" panose="020B0502040204020203" pitchFamily="34" charset="0"/>
                <a:cs typeface="Segoe UI" panose="020B0502040204020203" pitchFamily="34" charset="0"/>
              </a:rPr>
              <a:t>Contoso has an on-premises datacenter (</a:t>
            </a:r>
            <a:r>
              <a:rPr kumimoji="0" lang="en-US" altLang="en-US" sz="900" b="0" i="0" u="none" strike="noStrike" cap="none" normalizeH="0" baseline="0" dirty="0" err="1">
                <a:ln>
                  <a:noFill/>
                </a:ln>
                <a:solidFill>
                  <a:srgbClr val="171717"/>
                </a:solidFill>
                <a:effectLst/>
                <a:latin typeface="SFMono-Regular"/>
                <a:cs typeface="Segoe UI" panose="020B0502040204020203" pitchFamily="34" charset="0"/>
              </a:rPr>
              <a:t>contoso</a:t>
            </a:r>
            <a:r>
              <a:rPr kumimoji="0" lang="en-US" altLang="en-US" sz="900" b="0" i="0" u="none" strike="noStrike" cap="none" normalizeH="0" baseline="0" dirty="0">
                <a:ln>
                  <a:noFill/>
                </a:ln>
                <a:solidFill>
                  <a:srgbClr val="171717"/>
                </a:solidFill>
                <a:effectLst/>
                <a:latin typeface="SFMono-Regular"/>
                <a:cs typeface="Segoe UI" panose="020B0502040204020203" pitchFamily="34" charset="0"/>
              </a:rPr>
              <a:t>-datacenter</a:t>
            </a:r>
            <a:r>
              <a:rPr kumimoji="0" lang="en-US" altLang="en-US" sz="1200" b="0" i="0" u="none" strike="noStrike" cap="none" normalizeH="0" baseline="0" dirty="0">
                <a:ln>
                  <a:noFill/>
                </a:ln>
                <a:solidFill>
                  <a:srgbClr val="171717"/>
                </a:solidFill>
                <a:effectLst/>
                <a:latin typeface="Segoe UI" panose="020B0502040204020203" pitchFamily="34" charset="0"/>
                <a:cs typeface="Segoe UI" panose="020B0502040204020203" pitchFamily="34" charset="0"/>
              </a:rPr>
              <a:t>) and on-premises domain controllers (</a:t>
            </a:r>
            <a:r>
              <a:rPr kumimoji="0" lang="en-US" altLang="en-US" sz="900" b="0" i="0" u="none" strike="noStrike" cap="none" normalizeH="0" baseline="0" dirty="0">
                <a:ln>
                  <a:noFill/>
                </a:ln>
                <a:solidFill>
                  <a:srgbClr val="171717"/>
                </a:solidFill>
                <a:effectLst/>
                <a:latin typeface="SFMono-Regular"/>
                <a:cs typeface="Segoe UI" panose="020B0502040204020203" pitchFamily="34" charset="0"/>
              </a:rPr>
              <a:t>CONTOSODC1</a:t>
            </a:r>
            <a:r>
              <a:rPr kumimoji="0" lang="en-US" altLang="en-US" sz="1200" b="0" i="0" u="none" strike="noStrike" cap="none" normalizeH="0" baseline="0" dirty="0">
                <a:ln>
                  <a:noFill/>
                </a:ln>
                <a:solidFill>
                  <a:srgbClr val="171717"/>
                </a:solidFill>
                <a:effectLst/>
                <a:latin typeface="Segoe UI" panose="020B0502040204020203" pitchFamily="34" charset="0"/>
                <a:cs typeface="Segoe UI" panose="020B0502040204020203" pitchFamily="34" charset="0"/>
              </a:rPr>
              <a:t>, </a:t>
            </a:r>
            <a:r>
              <a:rPr kumimoji="0" lang="en-US" altLang="en-US" sz="900" b="0" i="0" u="none" strike="noStrike" cap="none" normalizeH="0" baseline="0" dirty="0">
                <a:ln>
                  <a:noFill/>
                </a:ln>
                <a:solidFill>
                  <a:srgbClr val="171717"/>
                </a:solidFill>
                <a:effectLst/>
                <a:latin typeface="SFMono-Regular"/>
                <a:cs typeface="Segoe UI" panose="020B0502040204020203" pitchFamily="34" charset="0"/>
              </a:rPr>
              <a:t>CONTOSODC2</a:t>
            </a:r>
            <a:r>
              <a:rPr kumimoji="0" lang="en-US" altLang="en-US" sz="1200" b="0" i="0" u="none" strike="noStrike" cap="none" normalizeH="0" baseline="0" dirty="0">
                <a:ln>
                  <a:noFill/>
                </a:ln>
                <a:solidFill>
                  <a:srgbClr val="171717"/>
                </a:solidFill>
                <a:effectLst/>
                <a:latin typeface="Segoe UI" panose="020B0502040204020203" pitchFamily="34" charset="0"/>
                <a:cs typeface="Segoe UI" panose="020B0502040204020203"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a:ln>
                  <a:noFill/>
                </a:ln>
                <a:solidFill>
                  <a:srgbClr val="171717"/>
                </a:solidFill>
                <a:effectLst/>
                <a:latin typeface="Segoe UI" panose="020B0502040204020203" pitchFamily="34" charset="0"/>
                <a:cs typeface="Segoe UI" panose="020B0502040204020203" pitchFamily="34" charset="0"/>
              </a:rPr>
              <a:t>VMware VMs are located on VMware </a:t>
            </a:r>
            <a:r>
              <a:rPr kumimoji="0" lang="en-US" altLang="en-US" sz="1200" b="0" i="0" u="none" strike="noStrike" cap="none" normalizeH="0" baseline="0" dirty="0" err="1">
                <a:ln>
                  <a:noFill/>
                </a:ln>
                <a:solidFill>
                  <a:srgbClr val="171717"/>
                </a:solidFill>
                <a:effectLst/>
                <a:latin typeface="Segoe UI" panose="020B0502040204020203" pitchFamily="34" charset="0"/>
                <a:cs typeface="Segoe UI" panose="020B0502040204020203" pitchFamily="34" charset="0"/>
              </a:rPr>
              <a:t>ESXi</a:t>
            </a:r>
            <a:r>
              <a:rPr kumimoji="0" lang="en-US" altLang="en-US" sz="1200" b="0" i="0" u="none" strike="noStrike" cap="none" normalizeH="0" baseline="0" dirty="0">
                <a:ln>
                  <a:noFill/>
                </a:ln>
                <a:solidFill>
                  <a:srgbClr val="171717"/>
                </a:solidFill>
                <a:effectLst/>
                <a:latin typeface="Segoe UI" panose="020B0502040204020203" pitchFamily="34" charset="0"/>
                <a:cs typeface="Segoe UI" panose="020B0502040204020203" pitchFamily="34" charset="0"/>
              </a:rPr>
              <a:t> hosts running version 6.5 (</a:t>
            </a:r>
            <a:r>
              <a:rPr kumimoji="0" lang="en-US" altLang="en-US" sz="900" b="0" i="0" u="none" strike="noStrike" cap="none" normalizeH="0" baseline="0" dirty="0">
                <a:ln>
                  <a:noFill/>
                </a:ln>
                <a:solidFill>
                  <a:srgbClr val="171717"/>
                </a:solidFill>
                <a:effectLst/>
                <a:latin typeface="SFMono-Regular"/>
                <a:cs typeface="Segoe UI" panose="020B0502040204020203" pitchFamily="34" charset="0"/>
              </a:rPr>
              <a:t>contosohost1</a:t>
            </a:r>
            <a:r>
              <a:rPr kumimoji="0" lang="en-US" altLang="en-US" sz="1200" b="0" i="0" u="none" strike="noStrike" cap="none" normalizeH="0" baseline="0" dirty="0">
                <a:ln>
                  <a:noFill/>
                </a:ln>
                <a:solidFill>
                  <a:srgbClr val="171717"/>
                </a:solidFill>
                <a:effectLst/>
                <a:latin typeface="Segoe UI" panose="020B0502040204020203" pitchFamily="34" charset="0"/>
                <a:cs typeface="Segoe UI" panose="020B0502040204020203" pitchFamily="34" charset="0"/>
              </a:rPr>
              <a:t>, </a:t>
            </a:r>
            <a:r>
              <a:rPr kumimoji="0" lang="en-US" altLang="en-US" sz="900" b="0" i="0" u="none" strike="noStrike" cap="none" normalizeH="0" baseline="0" dirty="0">
                <a:ln>
                  <a:noFill/>
                </a:ln>
                <a:solidFill>
                  <a:srgbClr val="171717"/>
                </a:solidFill>
                <a:effectLst/>
                <a:latin typeface="SFMono-Regular"/>
                <a:cs typeface="Segoe UI" panose="020B0502040204020203" pitchFamily="34" charset="0"/>
              </a:rPr>
              <a:t>contosohost2</a:t>
            </a:r>
            <a:r>
              <a:rPr kumimoji="0" lang="en-US" altLang="en-US" sz="1200" b="0" i="0" u="none" strike="noStrike" cap="none" normalizeH="0" baseline="0" dirty="0">
                <a:ln>
                  <a:noFill/>
                </a:ln>
                <a:solidFill>
                  <a:srgbClr val="171717"/>
                </a:solidFill>
                <a:effectLst/>
                <a:latin typeface="Segoe UI" panose="020B0502040204020203" pitchFamily="34" charset="0"/>
                <a:cs typeface="Segoe UI" panose="020B0502040204020203"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a:ln>
                  <a:noFill/>
                </a:ln>
                <a:solidFill>
                  <a:srgbClr val="171717"/>
                </a:solidFill>
                <a:effectLst/>
                <a:latin typeface="Segoe UI" panose="020B0502040204020203" pitchFamily="34" charset="0"/>
                <a:cs typeface="Segoe UI" panose="020B0502040204020203" pitchFamily="34" charset="0"/>
              </a:rPr>
              <a:t>The VMware environment is managed by </a:t>
            </a:r>
            <a:r>
              <a:rPr kumimoji="0" lang="en-US" altLang="en-US" sz="1200" b="0" i="0" u="none" strike="noStrike" cap="none" normalizeH="0" baseline="0" dirty="0" err="1">
                <a:ln>
                  <a:noFill/>
                </a:ln>
                <a:solidFill>
                  <a:srgbClr val="171717"/>
                </a:solidFill>
                <a:effectLst/>
                <a:latin typeface="Segoe UI" panose="020B0502040204020203" pitchFamily="34" charset="0"/>
                <a:cs typeface="Segoe UI" panose="020B0502040204020203" pitchFamily="34" charset="0"/>
              </a:rPr>
              <a:t>vCenter</a:t>
            </a:r>
            <a:r>
              <a:rPr kumimoji="0" lang="en-US" altLang="en-US" sz="1200" b="0" i="0" u="none" strike="noStrike" cap="none" normalizeH="0" baseline="0" dirty="0">
                <a:ln>
                  <a:noFill/>
                </a:ln>
                <a:solidFill>
                  <a:srgbClr val="171717"/>
                </a:solidFill>
                <a:effectLst/>
                <a:latin typeface="Segoe UI" panose="020B0502040204020203" pitchFamily="34" charset="0"/>
                <a:cs typeface="Segoe UI" panose="020B0502040204020203" pitchFamily="34" charset="0"/>
              </a:rPr>
              <a:t> Server 6.5 (</a:t>
            </a:r>
            <a:r>
              <a:rPr kumimoji="0" lang="en-US" altLang="en-US" sz="900" b="0" i="0" u="none" strike="noStrike" cap="none" normalizeH="0" baseline="0" dirty="0">
                <a:ln>
                  <a:noFill/>
                </a:ln>
                <a:solidFill>
                  <a:srgbClr val="171717"/>
                </a:solidFill>
                <a:effectLst/>
                <a:latin typeface="SFMono-Regular"/>
                <a:cs typeface="Segoe UI" panose="020B0502040204020203" pitchFamily="34" charset="0"/>
              </a:rPr>
              <a:t>vcenter.contoso.com</a:t>
            </a:r>
            <a:r>
              <a:rPr kumimoji="0" lang="en-US" altLang="en-US" sz="1200" b="0" i="0" u="none" strike="noStrike" cap="none" normalizeH="0" baseline="0" dirty="0">
                <a:ln>
                  <a:noFill/>
                </a:ln>
                <a:solidFill>
                  <a:srgbClr val="171717"/>
                </a:solidFill>
                <a:effectLst/>
                <a:latin typeface="Segoe UI" panose="020B0502040204020203" pitchFamily="34" charset="0"/>
                <a:cs typeface="Segoe UI" panose="020B0502040204020203" pitchFamily="34" charset="0"/>
              </a:rPr>
              <a:t>, running on a VM).</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a:ln>
                  <a:noFill/>
                </a:ln>
                <a:solidFill>
                  <a:srgbClr val="171717"/>
                </a:solidFill>
                <a:effectLst/>
                <a:latin typeface="Segoe UI" panose="020B0502040204020203" pitchFamily="34" charset="0"/>
                <a:cs typeface="Segoe UI" panose="020B0502040204020203" pitchFamily="34" charset="0"/>
              </a:rPr>
              <a:t>The SmartHotel360 travel app has these characteristics: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a:ln>
                  <a:noFill/>
                </a:ln>
                <a:solidFill>
                  <a:srgbClr val="171717"/>
                </a:solidFill>
                <a:effectLst/>
                <a:latin typeface="Segoe UI" panose="020B0502040204020203" pitchFamily="34" charset="0"/>
                <a:cs typeface="Segoe UI" panose="020B0502040204020203" pitchFamily="34" charset="0"/>
              </a:rPr>
              <a:t>The app is tiered across two VMware VMs (</a:t>
            </a:r>
            <a:r>
              <a:rPr kumimoji="0" lang="en-US" altLang="en-US" sz="900" b="0" i="0" u="none" strike="noStrike" cap="none" normalizeH="0" baseline="0" dirty="0">
                <a:ln>
                  <a:noFill/>
                </a:ln>
                <a:solidFill>
                  <a:srgbClr val="171717"/>
                </a:solidFill>
                <a:effectLst/>
                <a:latin typeface="SFMono-Regular"/>
                <a:cs typeface="Segoe UI" panose="020B0502040204020203" pitchFamily="34" charset="0"/>
              </a:rPr>
              <a:t>WEBVM</a:t>
            </a:r>
            <a:r>
              <a:rPr kumimoji="0" lang="en-US" altLang="en-US" sz="1200" b="0" i="0" u="none" strike="noStrike" cap="none" normalizeH="0" baseline="0" dirty="0">
                <a:ln>
                  <a:noFill/>
                </a:ln>
                <a:solidFill>
                  <a:srgbClr val="171717"/>
                </a:solidFill>
                <a:effectLst/>
                <a:latin typeface="Segoe UI" panose="020B0502040204020203" pitchFamily="34" charset="0"/>
                <a:cs typeface="Segoe UI" panose="020B0502040204020203" pitchFamily="34" charset="0"/>
              </a:rPr>
              <a:t> and </a:t>
            </a:r>
            <a:r>
              <a:rPr kumimoji="0" lang="en-US" altLang="en-US" sz="900" b="0" i="0" u="none" strike="noStrike" cap="none" normalizeH="0" baseline="0" dirty="0">
                <a:ln>
                  <a:noFill/>
                </a:ln>
                <a:solidFill>
                  <a:srgbClr val="171717"/>
                </a:solidFill>
                <a:effectLst/>
                <a:latin typeface="SFMono-Regular"/>
                <a:cs typeface="Segoe UI" panose="020B0502040204020203" pitchFamily="34" charset="0"/>
              </a:rPr>
              <a:t>SQLVM</a:t>
            </a:r>
            <a:r>
              <a:rPr kumimoji="0" lang="en-US" altLang="en-US" sz="1200" b="0" i="0" u="none" strike="noStrike" cap="none" normalizeH="0" baseline="0" dirty="0">
                <a:ln>
                  <a:noFill/>
                </a:ln>
                <a:solidFill>
                  <a:srgbClr val="171717"/>
                </a:solidFill>
                <a:effectLst/>
                <a:latin typeface="Segoe UI" panose="020B0502040204020203" pitchFamily="34" charset="0"/>
                <a:cs typeface="Segoe UI" panose="020B0502040204020203" pitchFamily="34" charset="0"/>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a:ln>
                  <a:noFill/>
                </a:ln>
                <a:solidFill>
                  <a:srgbClr val="171717"/>
                </a:solidFill>
                <a:effectLst/>
                <a:latin typeface="Segoe UI" panose="020B0502040204020203" pitchFamily="34" charset="0"/>
                <a:cs typeface="Segoe UI" panose="020B0502040204020203" pitchFamily="34" charset="0"/>
              </a:rPr>
              <a:t>The VMs are located on VMware </a:t>
            </a:r>
            <a:r>
              <a:rPr kumimoji="0" lang="en-US" altLang="en-US" sz="1200" b="0" i="0" u="none" strike="noStrike" cap="none" normalizeH="0" baseline="0" dirty="0" err="1">
                <a:ln>
                  <a:noFill/>
                </a:ln>
                <a:solidFill>
                  <a:srgbClr val="171717"/>
                </a:solidFill>
                <a:effectLst/>
                <a:latin typeface="Segoe UI" panose="020B0502040204020203" pitchFamily="34" charset="0"/>
                <a:cs typeface="Segoe UI" panose="020B0502040204020203" pitchFamily="34" charset="0"/>
              </a:rPr>
              <a:t>ESXi</a:t>
            </a:r>
            <a:r>
              <a:rPr kumimoji="0" lang="en-US" altLang="en-US" sz="1200" b="0" i="0" u="none" strike="noStrike" cap="none" normalizeH="0" baseline="0" dirty="0">
                <a:ln>
                  <a:noFill/>
                </a:ln>
                <a:solidFill>
                  <a:srgbClr val="171717"/>
                </a:solidFill>
                <a:effectLst/>
                <a:latin typeface="Segoe UI" panose="020B0502040204020203" pitchFamily="34" charset="0"/>
                <a:cs typeface="Segoe UI" panose="020B0502040204020203" pitchFamily="34" charset="0"/>
              </a:rPr>
              <a:t> host </a:t>
            </a:r>
            <a:r>
              <a:rPr kumimoji="0" lang="en-US" altLang="en-US" sz="900" b="0" i="0" u="none" strike="noStrike" cap="none" normalizeH="0" baseline="0" dirty="0">
                <a:ln>
                  <a:noFill/>
                </a:ln>
                <a:solidFill>
                  <a:srgbClr val="171717"/>
                </a:solidFill>
                <a:effectLst/>
                <a:latin typeface="SFMono-Regular"/>
                <a:cs typeface="Segoe UI" panose="020B0502040204020203" pitchFamily="34" charset="0"/>
              </a:rPr>
              <a:t>contosohost1.contoso.com</a:t>
            </a:r>
            <a:r>
              <a:rPr kumimoji="0" lang="en-US" altLang="en-US" sz="1200" b="0" i="0" u="none" strike="noStrike" cap="none" normalizeH="0" baseline="0" dirty="0">
                <a:ln>
                  <a:noFill/>
                </a:ln>
                <a:solidFill>
                  <a:srgbClr val="171717"/>
                </a:solidFill>
                <a:effectLst/>
                <a:latin typeface="Segoe UI" panose="020B0502040204020203" pitchFamily="34" charset="0"/>
                <a:cs typeface="Segoe UI" panose="020B0502040204020203" pitchFamily="34" charset="0"/>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a:ln>
                  <a:noFill/>
                </a:ln>
                <a:solidFill>
                  <a:srgbClr val="171717"/>
                </a:solidFill>
                <a:effectLst/>
                <a:latin typeface="Segoe UI" panose="020B0502040204020203" pitchFamily="34" charset="0"/>
                <a:cs typeface="Segoe UI" panose="020B0502040204020203" pitchFamily="34" charset="0"/>
              </a:rPr>
              <a:t>The VMs are running Windows Server 2008 R2 Datacenter with SP1.</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a:ln>
                  <a:noFill/>
                </a:ln>
                <a:solidFill>
                  <a:srgbClr val="171717"/>
                </a:solidFill>
                <a:effectLst/>
                <a:latin typeface="Segoe UI" panose="020B0502040204020203" pitchFamily="34" charset="0"/>
                <a:cs typeface="Segoe UI" panose="020B0502040204020203" pitchFamily="34" charset="0"/>
              </a:rPr>
              <a:t>The VMware environment is managed by </a:t>
            </a:r>
            <a:r>
              <a:rPr kumimoji="0" lang="en-US" altLang="en-US" sz="1200" b="0" i="0" u="none" strike="noStrike" cap="none" normalizeH="0" baseline="0" dirty="0" err="1">
                <a:ln>
                  <a:noFill/>
                </a:ln>
                <a:solidFill>
                  <a:srgbClr val="171717"/>
                </a:solidFill>
                <a:effectLst/>
                <a:latin typeface="Segoe UI" panose="020B0502040204020203" pitchFamily="34" charset="0"/>
                <a:cs typeface="Segoe UI" panose="020B0502040204020203" pitchFamily="34" charset="0"/>
              </a:rPr>
              <a:t>vCenter</a:t>
            </a:r>
            <a:r>
              <a:rPr kumimoji="0" lang="en-US" altLang="en-US" sz="1200" b="0" i="0" u="none" strike="noStrike" cap="none" normalizeH="0" baseline="0" dirty="0">
                <a:ln>
                  <a:noFill/>
                </a:ln>
                <a:solidFill>
                  <a:srgbClr val="171717"/>
                </a:solidFill>
                <a:effectLst/>
                <a:latin typeface="Segoe UI" panose="020B0502040204020203" pitchFamily="34" charset="0"/>
                <a:cs typeface="Segoe UI" panose="020B0502040204020203" pitchFamily="34" charset="0"/>
              </a:rPr>
              <a:t> Server (</a:t>
            </a:r>
            <a:r>
              <a:rPr kumimoji="0" lang="en-US" altLang="en-US" sz="900" b="0" i="0" u="none" strike="noStrike" cap="none" normalizeH="0" baseline="0" dirty="0">
                <a:ln>
                  <a:noFill/>
                </a:ln>
                <a:solidFill>
                  <a:srgbClr val="171717"/>
                </a:solidFill>
                <a:effectLst/>
                <a:latin typeface="SFMono-Regular"/>
                <a:cs typeface="Segoe UI" panose="020B0502040204020203" pitchFamily="34" charset="0"/>
              </a:rPr>
              <a:t>vcenter.contoso.com</a:t>
            </a:r>
            <a:r>
              <a:rPr kumimoji="0" lang="en-US" altLang="en-US" sz="1200" b="0" i="0" u="none" strike="noStrike" cap="none" normalizeH="0" baseline="0" dirty="0">
                <a:ln>
                  <a:noFill/>
                </a:ln>
                <a:solidFill>
                  <a:srgbClr val="171717"/>
                </a:solidFill>
                <a:effectLst/>
                <a:latin typeface="Segoe UI" panose="020B0502040204020203" pitchFamily="34" charset="0"/>
                <a:cs typeface="Segoe UI" panose="020B0502040204020203" pitchFamily="34" charset="0"/>
              </a:rPr>
              <a:t>) running on a VM.</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a:ln>
                  <a:noFill/>
                </a:ln>
                <a:solidFill>
                  <a:srgbClr val="171717"/>
                </a:solidFill>
                <a:effectLst/>
                <a:latin typeface="Segoe UI" panose="020B0502040204020203" pitchFamily="34" charset="0"/>
                <a:cs typeface="Segoe UI" panose="020B0502040204020203" pitchFamily="34" charset="0"/>
              </a:rPr>
              <a:t>The </a:t>
            </a:r>
            <a:r>
              <a:rPr kumimoji="0" lang="en-US" altLang="en-US" sz="1200" b="0" i="0" u="none" strike="noStrike" cap="none" normalizeH="0" baseline="0" dirty="0" err="1">
                <a:ln>
                  <a:noFill/>
                </a:ln>
                <a:solidFill>
                  <a:srgbClr val="171717"/>
                </a:solidFill>
                <a:effectLst/>
                <a:latin typeface="Segoe UI" panose="020B0502040204020203" pitchFamily="34" charset="0"/>
                <a:cs typeface="Segoe UI" panose="020B0502040204020203" pitchFamily="34" charset="0"/>
              </a:rPr>
              <a:t>osTicket</a:t>
            </a:r>
            <a:r>
              <a:rPr kumimoji="0" lang="en-US" altLang="en-US" sz="1200" b="0" i="0" u="none" strike="noStrike" cap="none" normalizeH="0" baseline="0" dirty="0">
                <a:ln>
                  <a:noFill/>
                </a:ln>
                <a:solidFill>
                  <a:srgbClr val="171717"/>
                </a:solidFill>
                <a:effectLst/>
                <a:latin typeface="Segoe UI" panose="020B0502040204020203" pitchFamily="34" charset="0"/>
                <a:cs typeface="Segoe UI" panose="020B0502040204020203" pitchFamily="34" charset="0"/>
              </a:rPr>
              <a:t> service desk app:</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a:ln>
                  <a:noFill/>
                </a:ln>
                <a:solidFill>
                  <a:srgbClr val="171717"/>
                </a:solidFill>
                <a:effectLst/>
                <a:latin typeface="Segoe UI" panose="020B0502040204020203" pitchFamily="34" charset="0"/>
                <a:cs typeface="Segoe UI" panose="020B0502040204020203" pitchFamily="34" charset="0"/>
              </a:rPr>
              <a:t>The app is tiered across two VMs (</a:t>
            </a:r>
            <a:r>
              <a:rPr kumimoji="0" lang="en-US" altLang="en-US" sz="900" b="0" i="0" u="none" strike="noStrike" cap="none" normalizeH="0" baseline="0" dirty="0">
                <a:ln>
                  <a:noFill/>
                </a:ln>
                <a:solidFill>
                  <a:srgbClr val="171717"/>
                </a:solidFill>
                <a:effectLst/>
                <a:latin typeface="SFMono-Regular"/>
                <a:cs typeface="Segoe UI" panose="020B0502040204020203" pitchFamily="34" charset="0"/>
              </a:rPr>
              <a:t>OSTICKETWEB</a:t>
            </a:r>
            <a:r>
              <a:rPr kumimoji="0" lang="en-US" altLang="en-US" sz="1200" b="0" i="0" u="none" strike="noStrike" cap="none" normalizeH="0" baseline="0" dirty="0">
                <a:ln>
                  <a:noFill/>
                </a:ln>
                <a:solidFill>
                  <a:srgbClr val="171717"/>
                </a:solidFill>
                <a:effectLst/>
                <a:latin typeface="Segoe UI" panose="020B0502040204020203" pitchFamily="34" charset="0"/>
                <a:cs typeface="Segoe UI" panose="020B0502040204020203" pitchFamily="34" charset="0"/>
              </a:rPr>
              <a:t> and </a:t>
            </a:r>
            <a:r>
              <a:rPr kumimoji="0" lang="en-US" altLang="en-US" sz="900" b="0" i="0" u="none" strike="noStrike" cap="none" normalizeH="0" baseline="0" dirty="0">
                <a:ln>
                  <a:noFill/>
                </a:ln>
                <a:solidFill>
                  <a:srgbClr val="171717"/>
                </a:solidFill>
                <a:effectLst/>
                <a:latin typeface="SFMono-Regular"/>
                <a:cs typeface="Segoe UI" panose="020B0502040204020203" pitchFamily="34" charset="0"/>
              </a:rPr>
              <a:t>OSTICKETMYSQL</a:t>
            </a:r>
            <a:r>
              <a:rPr kumimoji="0" lang="en-US" altLang="en-US" sz="1200" b="0" i="0" u="none" strike="noStrike" cap="none" normalizeH="0" baseline="0" dirty="0">
                <a:ln>
                  <a:noFill/>
                </a:ln>
                <a:solidFill>
                  <a:srgbClr val="171717"/>
                </a:solidFill>
                <a:effectLst/>
                <a:latin typeface="Segoe UI" panose="020B0502040204020203" pitchFamily="34" charset="0"/>
                <a:cs typeface="Segoe UI" panose="020B0502040204020203" pitchFamily="34" charset="0"/>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a:ln>
                  <a:noFill/>
                </a:ln>
                <a:solidFill>
                  <a:srgbClr val="171717"/>
                </a:solidFill>
                <a:effectLst/>
                <a:latin typeface="Segoe UI" panose="020B0502040204020203" pitchFamily="34" charset="0"/>
                <a:cs typeface="Segoe UI" panose="020B0502040204020203" pitchFamily="34" charset="0"/>
              </a:rPr>
              <a:t>The VMs are running Ubuntu Linux Server 16.04-LTS.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900" b="0" i="0" u="none" strike="noStrike" cap="none" normalizeH="0" baseline="0" dirty="0">
                <a:ln>
                  <a:noFill/>
                </a:ln>
                <a:solidFill>
                  <a:srgbClr val="171717"/>
                </a:solidFill>
                <a:effectLst/>
                <a:latin typeface="SFMono-Regular"/>
                <a:cs typeface="Segoe UI" panose="020B0502040204020203" pitchFamily="34" charset="0"/>
              </a:rPr>
              <a:t>OSTICKETWEB</a:t>
            </a:r>
            <a:r>
              <a:rPr kumimoji="0" lang="en-US" altLang="en-US" sz="1200" b="0" i="0" u="none" strike="noStrike" cap="none" normalizeH="0" baseline="0" dirty="0">
                <a:ln>
                  <a:noFill/>
                </a:ln>
                <a:solidFill>
                  <a:srgbClr val="171717"/>
                </a:solidFill>
                <a:effectLst/>
                <a:latin typeface="Segoe UI" panose="020B0502040204020203" pitchFamily="34" charset="0"/>
                <a:cs typeface="Segoe UI" panose="020B0502040204020203" pitchFamily="34" charset="0"/>
              </a:rPr>
              <a:t> is running Apache 2 and PHP 7.0.</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900" b="0" i="0" u="none" strike="noStrike" cap="none" normalizeH="0" baseline="0" dirty="0">
                <a:ln>
                  <a:noFill/>
                </a:ln>
                <a:solidFill>
                  <a:srgbClr val="171717"/>
                </a:solidFill>
                <a:effectLst/>
                <a:latin typeface="SFMono-Regular"/>
                <a:cs typeface="Segoe UI" panose="020B0502040204020203" pitchFamily="34" charset="0"/>
              </a:rPr>
              <a:t>OSTICKETMYSQL</a:t>
            </a:r>
            <a:r>
              <a:rPr kumimoji="0" lang="en-US" altLang="en-US" sz="1200" b="0" i="0" u="none" strike="noStrike" cap="none" normalizeH="0" baseline="0" dirty="0">
                <a:ln>
                  <a:noFill/>
                </a:ln>
                <a:solidFill>
                  <a:srgbClr val="171717"/>
                </a:solidFill>
                <a:effectLst/>
                <a:latin typeface="Segoe UI" panose="020B0502040204020203" pitchFamily="34" charset="0"/>
                <a:cs typeface="Segoe UI" panose="020B0502040204020203" pitchFamily="34" charset="0"/>
              </a:rPr>
              <a:t> is running MySQL 5.7.22.</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0" name="Rectangle 9"/>
          <p:cNvSpPr/>
          <p:nvPr/>
        </p:nvSpPr>
        <p:spPr>
          <a:xfrm>
            <a:off x="678595" y="6351194"/>
            <a:ext cx="11020925" cy="369332"/>
          </a:xfrm>
          <a:prstGeom prst="rect">
            <a:avLst/>
          </a:prstGeom>
        </p:spPr>
        <p:txBody>
          <a:bodyPr wrap="square">
            <a:spAutoFit/>
          </a:bodyPr>
          <a:lstStyle/>
          <a:p>
            <a:r>
              <a:rPr lang="en-US" dirty="0">
                <a:solidFill>
                  <a:srgbClr val="FF0000"/>
                </a:solidFill>
              </a:rPr>
              <a:t>https://docs.microsoft.com/en-us/azure/cloud-adoption-framework/plan/contoso-migration-assessment</a:t>
            </a:r>
          </a:p>
        </p:txBody>
      </p:sp>
    </p:spTree>
    <p:extLst>
      <p:ext uri="{BB962C8B-B14F-4D97-AF65-F5344CB8AC3E}">
        <p14:creationId xmlns:p14="http://schemas.microsoft.com/office/powerpoint/2010/main" val="1158568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358252" y="134414"/>
            <a:ext cx="11341268" cy="680196"/>
          </a:xfrm>
        </p:spPr>
        <p:txBody>
          <a:bodyPr/>
          <a:lstStyle/>
          <a:p>
            <a:r>
              <a:rPr lang="en-US" sz="3600" b="1" dirty="0">
                <a:solidFill>
                  <a:schemeClr val="accent1">
                    <a:lumMod val="50000"/>
                  </a:schemeClr>
                </a:solidFill>
                <a:latin typeface="Segoe UI" panose="020B0502040204020203" pitchFamily="34" charset="0"/>
                <a:ea typeface="Segoe UI" panose="020B0502040204020203" pitchFamily="34" charset="0"/>
              </a:rPr>
              <a:t>Case study 1: Education (Infra, App and Database)</a:t>
            </a:r>
          </a:p>
        </p:txBody>
      </p:sp>
      <p:sp>
        <p:nvSpPr>
          <p:cNvPr id="5" name="TextBox 4">
            <a:extLst>
              <a:ext uri="{FF2B5EF4-FFF2-40B4-BE49-F238E27FC236}">
                <a16:creationId xmlns:a16="http://schemas.microsoft.com/office/drawing/2014/main" id="{E7922896-FB74-4E1F-8BFE-C777139F6454}"/>
              </a:ext>
            </a:extLst>
          </p:cNvPr>
          <p:cNvSpPr txBox="1"/>
          <p:nvPr/>
        </p:nvSpPr>
        <p:spPr>
          <a:xfrm>
            <a:off x="340942" y="1067851"/>
            <a:ext cx="3344794" cy="2671228"/>
          </a:xfrm>
          <a:prstGeom prst="rect">
            <a:avLst/>
          </a:prstGeom>
          <a:noFill/>
          <a:extLst>
            <a:ext uri="{909E8E84-426E-40DD-AFC4-6F175D3DCCD1}">
              <a14:hiddenFill xmlns:a14="http://schemas.microsoft.com/office/drawing/2010/main">
                <a:solidFill>
                  <a:srgbClr val="FFFFFF"/>
                </a:solidFill>
              </a14:hiddenFill>
            </a:ext>
          </a:extLst>
        </p:spPr>
        <p:txBody>
          <a:bodyPr wrap="square" lIns="186521" tIns="149217" rIns="186521" bIns="149217" rtlCol="0">
            <a:spAutoFit/>
          </a:bodyPr>
          <a:lstStyle/>
          <a:p>
            <a:pPr defTabSz="932742"/>
            <a:r>
              <a:rPr lang="en-US" sz="1400" b="1" u="sng" dirty="0">
                <a:solidFill>
                  <a:srgbClr val="000000"/>
                </a:solidFill>
                <a:latin typeface="Segoe UI Semilight" panose="020B0402040204020203" pitchFamily="34" charset="0"/>
                <a:cs typeface="Segoe UI Semilight" panose="020B0402040204020203" pitchFamily="34" charset="0"/>
              </a:rPr>
              <a:t>Scope of the assessment:</a:t>
            </a:r>
          </a:p>
          <a:p>
            <a:pPr defTabSz="932742"/>
            <a:endParaRPr lang="en-US" sz="1400" b="1" u="sng" dirty="0">
              <a:solidFill>
                <a:srgbClr val="000000"/>
              </a:solidFill>
              <a:latin typeface="Segoe UI Semilight" panose="020B0402040204020203" pitchFamily="34" charset="0"/>
              <a:cs typeface="Segoe UI Semilight" panose="020B0402040204020203" pitchFamily="34" charset="0"/>
            </a:endParaRPr>
          </a:p>
          <a:p>
            <a:pPr marL="291436" indent="-291436" defTabSz="932742">
              <a:buFont typeface="Wingdings" panose="05000000000000000000" pitchFamily="2" charset="2"/>
              <a:buChar char="Ø"/>
            </a:pPr>
            <a:r>
              <a:rPr lang="en-US" sz="1400" dirty="0">
                <a:solidFill>
                  <a:srgbClr val="000000"/>
                </a:solidFill>
                <a:latin typeface="Segoe UI Semilight" panose="020B0402040204020203" pitchFamily="34" charset="0"/>
                <a:cs typeface="Segoe UI Semilight" panose="020B0402040204020203" pitchFamily="34" charset="0"/>
              </a:rPr>
              <a:t>25 systems assessed</a:t>
            </a:r>
          </a:p>
          <a:p>
            <a:pPr marL="757717" lvl="1" indent="-291436" defTabSz="932742">
              <a:buFont typeface="Arial" panose="020B0604020202020204" pitchFamily="34" charset="0"/>
              <a:buChar char="•"/>
            </a:pPr>
            <a:r>
              <a:rPr lang="en-US" sz="1400" dirty="0">
                <a:solidFill>
                  <a:srgbClr val="000000"/>
                </a:solidFill>
                <a:latin typeface="Segoe UI Semilight" panose="020B0402040204020203" pitchFamily="34" charset="0"/>
                <a:cs typeface="Segoe UI Semilight" panose="020B0402040204020203" pitchFamily="34" charset="0"/>
              </a:rPr>
              <a:t>25 Windows</a:t>
            </a:r>
          </a:p>
          <a:p>
            <a:pPr marL="757717" lvl="1" indent="-291436" defTabSz="932742">
              <a:buFont typeface="Arial" panose="020B0604020202020204" pitchFamily="34" charset="0"/>
              <a:buChar char="•"/>
            </a:pPr>
            <a:r>
              <a:rPr lang="en-US" sz="1400" dirty="0">
                <a:solidFill>
                  <a:srgbClr val="000000"/>
                </a:solidFill>
                <a:latin typeface="Segoe UI Semilight" panose="020B0402040204020203" pitchFamily="34" charset="0"/>
                <a:cs typeface="Segoe UI Semilight" panose="020B0402040204020203" pitchFamily="34" charset="0"/>
              </a:rPr>
              <a:t>0 Linux</a:t>
            </a:r>
          </a:p>
          <a:p>
            <a:pPr marL="285750" indent="-285750" defTabSz="932742">
              <a:buFont typeface="Wingdings" panose="05000000000000000000" pitchFamily="2" charset="2"/>
              <a:buChar char="Ø"/>
            </a:pPr>
            <a:r>
              <a:rPr lang="en-US" sz="1400" kern="0" dirty="0">
                <a:solidFill>
                  <a:srgbClr val="505050">
                    <a:lumMod val="50000"/>
                  </a:srgbClr>
                </a:solidFill>
                <a:latin typeface="Segoe UI Semilight" panose="020B0402040204020203" pitchFamily="34" charset="0"/>
                <a:cs typeface="Segoe UI Semilight" panose="020B0402040204020203" pitchFamily="34" charset="0"/>
              </a:rPr>
              <a:t>5 Applications</a:t>
            </a:r>
          </a:p>
          <a:p>
            <a:pPr marL="742950" lvl="1" indent="-285750" defTabSz="932742">
              <a:buFont typeface="Arial" panose="020B0604020202020204" pitchFamily="34" charset="0"/>
              <a:buChar char="•"/>
            </a:pPr>
            <a:r>
              <a:rPr lang="en-US" sz="1400" kern="0" dirty="0">
                <a:solidFill>
                  <a:srgbClr val="505050">
                    <a:lumMod val="50000"/>
                  </a:srgbClr>
                </a:solidFill>
                <a:latin typeface="Segoe UI Semilight" panose="020B0402040204020203" pitchFamily="34" charset="0"/>
                <a:cs typeface="Segoe UI Semilight" panose="020B0402040204020203" pitchFamily="34" charset="0"/>
              </a:rPr>
              <a:t>3 Web Application (PHP 1, </a:t>
            </a:r>
            <a:r>
              <a:rPr lang="en-US" sz="1400" kern="0" dirty="0" err="1">
                <a:solidFill>
                  <a:srgbClr val="505050">
                    <a:lumMod val="50000"/>
                  </a:srgbClr>
                </a:solidFill>
                <a:latin typeface="Segoe UI Semilight" panose="020B0402040204020203" pitchFamily="34" charset="0"/>
                <a:cs typeface="Segoe UI Semilight" panose="020B0402040204020203" pitchFamily="34" charset="0"/>
              </a:rPr>
              <a:t>.Net</a:t>
            </a:r>
            <a:r>
              <a:rPr lang="en-US" sz="1400" kern="0" dirty="0">
                <a:solidFill>
                  <a:srgbClr val="505050">
                    <a:lumMod val="50000"/>
                  </a:srgbClr>
                </a:solidFill>
                <a:latin typeface="Segoe UI Semilight" panose="020B0402040204020203" pitchFamily="34" charset="0"/>
                <a:cs typeface="Segoe UI Semilight" panose="020B0402040204020203" pitchFamily="34" charset="0"/>
              </a:rPr>
              <a:t> 2)</a:t>
            </a:r>
          </a:p>
          <a:p>
            <a:pPr marL="742950" lvl="1" indent="-285750" defTabSz="932742">
              <a:buFont typeface="Arial" panose="020B0604020202020204" pitchFamily="34" charset="0"/>
              <a:buChar char="•"/>
            </a:pPr>
            <a:r>
              <a:rPr lang="en-US" sz="1400" kern="0" dirty="0">
                <a:solidFill>
                  <a:srgbClr val="505050">
                    <a:lumMod val="50000"/>
                  </a:srgbClr>
                </a:solidFill>
                <a:latin typeface="Segoe UI Semilight" panose="020B0402040204020203" pitchFamily="34" charset="0"/>
                <a:cs typeface="Segoe UI Semilight" panose="020B0402040204020203" pitchFamily="34" charset="0"/>
              </a:rPr>
              <a:t>2 Win Form  (</a:t>
            </a:r>
            <a:r>
              <a:rPr lang="en-US" sz="1400" kern="0" dirty="0" err="1">
                <a:solidFill>
                  <a:srgbClr val="505050">
                    <a:lumMod val="50000"/>
                  </a:srgbClr>
                </a:solidFill>
                <a:latin typeface="Segoe UI Semilight" panose="020B0402040204020203" pitchFamily="34" charset="0"/>
                <a:cs typeface="Segoe UI Semilight" panose="020B0402040204020203" pitchFamily="34" charset="0"/>
              </a:rPr>
              <a:t>.Net</a:t>
            </a:r>
            <a:r>
              <a:rPr lang="en-US" sz="1400" kern="0" dirty="0">
                <a:solidFill>
                  <a:srgbClr val="505050">
                    <a:lumMod val="50000"/>
                  </a:srgbClr>
                </a:solidFill>
                <a:latin typeface="Segoe UI Semilight" panose="020B0402040204020203" pitchFamily="34" charset="0"/>
                <a:cs typeface="Segoe UI Semilight" panose="020B0402040204020203" pitchFamily="34" charset="0"/>
              </a:rPr>
              <a:t>)</a:t>
            </a:r>
          </a:p>
          <a:p>
            <a:pPr marL="285750" indent="-285750" defTabSz="932742">
              <a:buFont typeface="Wingdings" panose="05000000000000000000" pitchFamily="2" charset="2"/>
              <a:buChar char="Ø"/>
            </a:pPr>
            <a:r>
              <a:rPr lang="en-US" sz="1400" kern="0" dirty="0">
                <a:solidFill>
                  <a:srgbClr val="505050">
                    <a:lumMod val="50000"/>
                  </a:srgbClr>
                </a:solidFill>
                <a:latin typeface="Segoe UI Semilight" panose="020B0402040204020203" pitchFamily="34" charset="0"/>
                <a:cs typeface="Segoe UI Semilight" panose="020B0402040204020203" pitchFamily="34" charset="0"/>
              </a:rPr>
              <a:t>4 Databases</a:t>
            </a:r>
          </a:p>
          <a:p>
            <a:pPr marL="742950" lvl="1" indent="-285750" defTabSz="932742">
              <a:buFont typeface="Arial" panose="020B0604020202020204" pitchFamily="34" charset="0"/>
              <a:buChar char="•"/>
            </a:pPr>
            <a:r>
              <a:rPr lang="en-US" sz="1400" kern="0" dirty="0">
                <a:solidFill>
                  <a:srgbClr val="505050">
                    <a:lumMod val="50000"/>
                  </a:srgbClr>
                </a:solidFill>
                <a:latin typeface="Segoe UI Semilight" panose="020B0402040204020203" pitchFamily="34" charset="0"/>
                <a:cs typeface="Segoe UI Semilight" panose="020B0402040204020203" pitchFamily="34" charset="0"/>
              </a:rPr>
              <a:t>SQL Server 2014</a:t>
            </a:r>
          </a:p>
        </p:txBody>
      </p:sp>
      <p:sp>
        <p:nvSpPr>
          <p:cNvPr id="6" name="TextBox 5">
            <a:extLst>
              <a:ext uri="{FF2B5EF4-FFF2-40B4-BE49-F238E27FC236}">
                <a16:creationId xmlns:a16="http://schemas.microsoft.com/office/drawing/2014/main" id="{76F734CB-3ACE-4E4E-8FC4-0BFF6EF816DB}"/>
              </a:ext>
            </a:extLst>
          </p:cNvPr>
          <p:cNvSpPr txBox="1"/>
          <p:nvPr/>
        </p:nvSpPr>
        <p:spPr>
          <a:xfrm>
            <a:off x="3685735" y="1077189"/>
            <a:ext cx="4507431" cy="2671228"/>
          </a:xfrm>
          <a:prstGeom prst="rect">
            <a:avLst/>
          </a:prstGeom>
          <a:noFill/>
          <a:extLst>
            <a:ext uri="{909E8E84-426E-40DD-AFC4-6F175D3DCCD1}">
              <a14:hiddenFill xmlns:a14="http://schemas.microsoft.com/office/drawing/2010/main">
                <a:solidFill>
                  <a:srgbClr val="FFFFFF"/>
                </a:solidFill>
              </a14:hiddenFill>
            </a:ext>
          </a:extLst>
        </p:spPr>
        <p:txBody>
          <a:bodyPr wrap="square" lIns="186521" tIns="149217" rIns="186521" bIns="149217" rtlCol="0">
            <a:spAutoFit/>
          </a:bodyPr>
          <a:lstStyle/>
          <a:p>
            <a:pPr defTabSz="932742"/>
            <a:r>
              <a:rPr lang="en-US" sz="1400" b="1" u="sng" dirty="0">
                <a:solidFill>
                  <a:srgbClr val="000000"/>
                </a:solidFill>
                <a:latin typeface="Segoe UI Semilight" panose="020B0402040204020203" pitchFamily="34" charset="0"/>
                <a:cs typeface="Segoe UI Semilight" panose="020B0402040204020203" pitchFamily="34" charset="0"/>
              </a:rPr>
              <a:t>Method:</a:t>
            </a:r>
          </a:p>
          <a:p>
            <a:pPr defTabSz="932742"/>
            <a:endParaRPr lang="en-US" sz="1400" b="1" u="sng" dirty="0">
              <a:solidFill>
                <a:srgbClr val="000000"/>
              </a:solidFill>
              <a:latin typeface="Segoe UI Semilight" panose="020B0402040204020203" pitchFamily="34" charset="0"/>
              <a:cs typeface="Segoe UI Semilight" panose="020B0402040204020203" pitchFamily="34" charset="0"/>
            </a:endParaRPr>
          </a:p>
          <a:p>
            <a:pPr marL="291436" indent="-291436" defTabSz="932742">
              <a:buFont typeface="Wingdings" panose="05000000000000000000" pitchFamily="2" charset="2"/>
              <a:buChar char="Ø"/>
            </a:pPr>
            <a:r>
              <a:rPr lang="en-US" sz="1400" dirty="0">
                <a:solidFill>
                  <a:srgbClr val="000000"/>
                </a:solidFill>
                <a:latin typeface="Segoe UI Semilight" panose="020B0402040204020203" pitchFamily="34" charset="0"/>
                <a:cs typeface="Segoe UI Semilight" panose="020B0402040204020203" pitchFamily="34" charset="0"/>
              </a:rPr>
              <a:t>Deployed </a:t>
            </a:r>
            <a:r>
              <a:rPr lang="en-US" sz="1400" b="1" dirty="0">
                <a:solidFill>
                  <a:srgbClr val="000000"/>
                </a:solidFill>
                <a:latin typeface="Segoe UI Semilight" panose="020B0402040204020203" pitchFamily="34" charset="0"/>
                <a:cs typeface="Segoe UI Semilight" panose="020B0402040204020203" pitchFamily="34" charset="0"/>
              </a:rPr>
              <a:t>Azure Migrate</a:t>
            </a:r>
            <a:r>
              <a:rPr lang="en-US" sz="1400" dirty="0">
                <a:solidFill>
                  <a:srgbClr val="000000"/>
                </a:solidFill>
                <a:latin typeface="Segoe UI Semilight" panose="020B0402040204020203" pitchFamily="34" charset="0"/>
                <a:cs typeface="Segoe UI Semilight" panose="020B0402040204020203" pitchFamily="34" charset="0"/>
              </a:rPr>
              <a:t>, App </a:t>
            </a:r>
            <a:r>
              <a:rPr lang="en-US" sz="1400" b="1" dirty="0" err="1">
                <a:solidFill>
                  <a:srgbClr val="000000"/>
                </a:solidFill>
                <a:latin typeface="Segoe UI Semilight" panose="020B0402040204020203" pitchFamily="34" charset="0"/>
                <a:cs typeface="Segoe UI Semilight" panose="020B0402040204020203" pitchFamily="34" charset="0"/>
              </a:rPr>
              <a:t>CloudPilot</a:t>
            </a:r>
            <a:endParaRPr lang="en-US" sz="1400" b="1" dirty="0">
              <a:solidFill>
                <a:srgbClr val="000000"/>
              </a:solidFill>
              <a:latin typeface="Segoe UI Semilight" panose="020B0402040204020203" pitchFamily="34" charset="0"/>
              <a:cs typeface="Segoe UI Semilight" panose="020B0402040204020203" pitchFamily="34" charset="0"/>
            </a:endParaRPr>
          </a:p>
          <a:p>
            <a:pPr marL="291436" indent="-291436" defTabSz="932742">
              <a:buFont typeface="Wingdings" panose="05000000000000000000" pitchFamily="2" charset="2"/>
              <a:buChar char="Ø"/>
            </a:pPr>
            <a:r>
              <a:rPr lang="en-US" sz="1400" dirty="0">
                <a:solidFill>
                  <a:srgbClr val="000000"/>
                </a:solidFill>
                <a:latin typeface="Segoe UI Semilight" panose="020B0402040204020203" pitchFamily="34" charset="0"/>
                <a:cs typeface="Segoe UI Semilight" panose="020B0402040204020203" pitchFamily="34" charset="0"/>
              </a:rPr>
              <a:t>Resource consumption data collected from CPU, RAM, Storage and I/OPS Utilization</a:t>
            </a:r>
          </a:p>
          <a:p>
            <a:pPr marL="291436" indent="-291436" defTabSz="932742">
              <a:buFont typeface="Wingdings" panose="05000000000000000000" pitchFamily="2" charset="2"/>
              <a:buChar char="Ø"/>
            </a:pPr>
            <a:r>
              <a:rPr lang="en-US" sz="1400" dirty="0">
                <a:solidFill>
                  <a:srgbClr val="000000"/>
                </a:solidFill>
                <a:latin typeface="Segoe UI Semilight" panose="020B0402040204020203" pitchFamily="34" charset="0"/>
                <a:cs typeface="Segoe UI Semilight" panose="020B0402040204020203" pitchFamily="34" charset="0"/>
              </a:rPr>
              <a:t>Data collected by Azure Migrate was proceeded through </a:t>
            </a:r>
            <a:r>
              <a:rPr lang="en-US" sz="1400" b="1" dirty="0" err="1">
                <a:solidFill>
                  <a:srgbClr val="000000"/>
                </a:solidFill>
                <a:latin typeface="Segoe UI Semilight" panose="020B0402040204020203" pitchFamily="34" charset="0"/>
                <a:cs typeface="Segoe UI Semilight" panose="020B0402040204020203" pitchFamily="34" charset="0"/>
              </a:rPr>
              <a:t>CloudRecon</a:t>
            </a:r>
            <a:r>
              <a:rPr lang="en-US" sz="1400" dirty="0">
                <a:solidFill>
                  <a:srgbClr val="000000"/>
                </a:solidFill>
                <a:latin typeface="Segoe UI Semilight" panose="020B0402040204020203" pitchFamily="34" charset="0"/>
                <a:cs typeface="Segoe UI Semilight" panose="020B0402040204020203" pitchFamily="34" charset="0"/>
              </a:rPr>
              <a:t> to generate economic analysis.</a:t>
            </a:r>
          </a:p>
          <a:p>
            <a:pPr marL="291436" indent="-291436" defTabSz="932742">
              <a:buFont typeface="Wingdings" panose="05000000000000000000" pitchFamily="2" charset="2"/>
              <a:buChar char="Ø"/>
            </a:pPr>
            <a:r>
              <a:rPr lang="en-US" sz="1400" dirty="0">
                <a:solidFill>
                  <a:srgbClr val="000000"/>
                </a:solidFill>
                <a:latin typeface="Segoe UI Semilight" panose="020B0402040204020203" pitchFamily="34" charset="0"/>
                <a:cs typeface="Segoe UI Semilight" panose="020B0402040204020203" pitchFamily="34" charset="0"/>
              </a:rPr>
              <a:t>Data collected by App </a:t>
            </a:r>
            <a:r>
              <a:rPr lang="en-US" sz="1400" dirty="0" err="1">
                <a:solidFill>
                  <a:srgbClr val="000000"/>
                </a:solidFill>
                <a:latin typeface="Segoe UI Semilight" panose="020B0402040204020203" pitchFamily="34" charset="0"/>
                <a:cs typeface="Segoe UI Semilight" panose="020B0402040204020203" pitchFamily="34" charset="0"/>
              </a:rPr>
              <a:t>CloudPilot</a:t>
            </a:r>
            <a:r>
              <a:rPr lang="en-US" sz="1400" dirty="0">
                <a:solidFill>
                  <a:srgbClr val="000000"/>
                </a:solidFill>
                <a:latin typeface="Segoe UI Semilight" panose="020B0402040204020203" pitchFamily="34" charset="0"/>
                <a:cs typeface="Segoe UI Semilight" panose="020B0402040204020203" pitchFamily="34" charset="0"/>
              </a:rPr>
              <a:t> was proceeded through </a:t>
            </a:r>
            <a:r>
              <a:rPr lang="en-US" sz="1400" dirty="0" err="1">
                <a:solidFill>
                  <a:srgbClr val="000000"/>
                </a:solidFill>
                <a:latin typeface="Segoe UI Semilight" panose="020B0402040204020203" pitchFamily="34" charset="0"/>
                <a:cs typeface="Segoe UI Semilight" panose="020B0402040204020203" pitchFamily="34" charset="0"/>
              </a:rPr>
              <a:t>CloudPilot</a:t>
            </a:r>
            <a:r>
              <a:rPr lang="en-US" sz="1400" dirty="0">
                <a:solidFill>
                  <a:srgbClr val="000000"/>
                </a:solidFill>
                <a:latin typeface="Segoe UI Semilight" panose="020B0402040204020203" pitchFamily="34" charset="0"/>
                <a:cs typeface="Segoe UI Semilight" panose="020B0402040204020203" pitchFamily="34" charset="0"/>
              </a:rPr>
              <a:t> to generate economic analysis.</a:t>
            </a:r>
          </a:p>
        </p:txBody>
      </p:sp>
      <p:sp>
        <p:nvSpPr>
          <p:cNvPr id="7" name="TextBox 6">
            <a:extLst>
              <a:ext uri="{FF2B5EF4-FFF2-40B4-BE49-F238E27FC236}">
                <a16:creationId xmlns:a16="http://schemas.microsoft.com/office/drawing/2014/main" id="{86F85893-1153-43D4-85DE-FF92B9AB353F}"/>
              </a:ext>
            </a:extLst>
          </p:cNvPr>
          <p:cNvSpPr txBox="1"/>
          <p:nvPr/>
        </p:nvSpPr>
        <p:spPr>
          <a:xfrm>
            <a:off x="8255744" y="1045922"/>
            <a:ext cx="3321967" cy="2240341"/>
          </a:xfrm>
          <a:prstGeom prst="rect">
            <a:avLst/>
          </a:prstGeom>
          <a:noFill/>
          <a:extLst>
            <a:ext uri="{909E8E84-426E-40DD-AFC4-6F175D3DCCD1}">
              <a14:hiddenFill xmlns:a14="http://schemas.microsoft.com/office/drawing/2010/main">
                <a:solidFill>
                  <a:srgbClr val="FFFFFF"/>
                </a:solidFill>
              </a14:hiddenFill>
            </a:ext>
          </a:extLst>
        </p:spPr>
        <p:txBody>
          <a:bodyPr wrap="square" lIns="186521" tIns="149217" rIns="186521" bIns="149217" rtlCol="0">
            <a:spAutoFit/>
          </a:bodyPr>
          <a:lstStyle/>
          <a:p>
            <a:pPr defTabSz="932742"/>
            <a:r>
              <a:rPr lang="en-US" sz="1400" b="1" u="sng" dirty="0">
                <a:solidFill>
                  <a:srgbClr val="000000"/>
                </a:solidFill>
                <a:latin typeface="Segoe UI Semilight" panose="020B0402040204020203" pitchFamily="34" charset="0"/>
                <a:cs typeface="Segoe UI Semilight" panose="020B0402040204020203" pitchFamily="34" charset="0"/>
              </a:rPr>
              <a:t>Critical Key Findings</a:t>
            </a:r>
          </a:p>
          <a:p>
            <a:pPr defTabSz="932742"/>
            <a:endParaRPr lang="en-US" sz="1400" b="1" u="sng" dirty="0">
              <a:solidFill>
                <a:srgbClr val="000000"/>
              </a:solidFill>
              <a:latin typeface="Segoe UI Semilight" panose="020B0402040204020203" pitchFamily="34" charset="0"/>
              <a:cs typeface="Segoe UI Semilight" panose="020B0402040204020203" pitchFamily="34" charset="0"/>
            </a:endParaRPr>
          </a:p>
          <a:p>
            <a:pPr marL="285750" indent="-285750" defTabSz="932742">
              <a:buFont typeface="Wingdings" panose="05000000000000000000" pitchFamily="2" charset="2"/>
              <a:buChar char="Ø"/>
            </a:pPr>
            <a:r>
              <a:rPr lang="en-US" sz="1400" dirty="0">
                <a:solidFill>
                  <a:srgbClr val="000000"/>
                </a:solidFill>
                <a:latin typeface="Segoe UI Semilight" panose="020B0402040204020203" pitchFamily="34" charset="0"/>
                <a:cs typeface="Segoe UI Semilight" panose="020B0402040204020203" pitchFamily="34" charset="0"/>
              </a:rPr>
              <a:t>Remediate Windows Servers which are no longer supported or at the end of Extended Support.</a:t>
            </a:r>
          </a:p>
          <a:p>
            <a:pPr marL="285750" indent="-285750" defTabSz="932742">
              <a:buFont typeface="Wingdings" panose="05000000000000000000" pitchFamily="2" charset="2"/>
              <a:buChar char="Ø"/>
            </a:pPr>
            <a:r>
              <a:rPr lang="en-US" sz="1400" dirty="0">
                <a:solidFill>
                  <a:srgbClr val="000000"/>
                </a:solidFill>
                <a:latin typeface="Segoe UI Semilight" panose="020B0402040204020203" pitchFamily="34" charset="0"/>
                <a:cs typeface="Segoe UI Semilight" panose="020B0402040204020203" pitchFamily="34" charset="0"/>
              </a:rPr>
              <a:t>Plan for Windows Server 2012, SQL Server 2014 upcoming end of life events.</a:t>
            </a:r>
          </a:p>
          <a:p>
            <a:pPr defTabSz="932742"/>
            <a:endParaRPr lang="en-US" sz="1400" kern="0" dirty="0">
              <a:solidFill>
                <a:srgbClr val="505050">
                  <a:lumMod val="50000"/>
                </a:srgbClr>
              </a:solidFill>
              <a:latin typeface="Segoe UI"/>
            </a:endParaRPr>
          </a:p>
        </p:txBody>
      </p:sp>
    </p:spTree>
    <p:extLst>
      <p:ext uri="{BB962C8B-B14F-4D97-AF65-F5344CB8AC3E}">
        <p14:creationId xmlns:p14="http://schemas.microsoft.com/office/powerpoint/2010/main" val="1757033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358252" y="134414"/>
            <a:ext cx="11341268" cy="680196"/>
          </a:xfrm>
        </p:spPr>
        <p:txBody>
          <a:bodyPr>
            <a:normAutofit/>
          </a:bodyPr>
          <a:lstStyle/>
          <a:p>
            <a:r>
              <a:rPr lang="en-US" sz="3600" b="1" dirty="0">
                <a:solidFill>
                  <a:schemeClr val="accent1">
                    <a:lumMod val="50000"/>
                  </a:schemeClr>
                </a:solidFill>
                <a:latin typeface="Segoe UI" panose="020B0502040204020203" pitchFamily="34" charset="0"/>
                <a:ea typeface="Segoe UI" panose="020B0502040204020203" pitchFamily="34" charset="0"/>
              </a:rPr>
              <a:t>Case study 2: Energy (Infra, App and Database)</a:t>
            </a:r>
          </a:p>
        </p:txBody>
      </p:sp>
      <p:sp>
        <p:nvSpPr>
          <p:cNvPr id="8" name="TextBox 7">
            <a:extLst>
              <a:ext uri="{FF2B5EF4-FFF2-40B4-BE49-F238E27FC236}">
                <a16:creationId xmlns:a16="http://schemas.microsoft.com/office/drawing/2014/main" id="{E7922896-FB74-4E1F-8BFE-C777139F6454}"/>
              </a:ext>
            </a:extLst>
          </p:cNvPr>
          <p:cNvSpPr txBox="1"/>
          <p:nvPr/>
        </p:nvSpPr>
        <p:spPr>
          <a:xfrm>
            <a:off x="340942" y="1067851"/>
            <a:ext cx="3344794" cy="3748446"/>
          </a:xfrm>
          <a:prstGeom prst="rect">
            <a:avLst/>
          </a:prstGeom>
          <a:noFill/>
          <a:extLst>
            <a:ext uri="{909E8E84-426E-40DD-AFC4-6F175D3DCCD1}">
              <a14:hiddenFill xmlns:a14="http://schemas.microsoft.com/office/drawing/2010/main">
                <a:solidFill>
                  <a:srgbClr val="FFFFFF"/>
                </a:solidFill>
              </a14:hiddenFill>
            </a:ext>
          </a:extLst>
        </p:spPr>
        <p:txBody>
          <a:bodyPr wrap="square" lIns="186521" tIns="149217" rIns="186521" bIns="149217" rtlCol="0" anchor="t">
            <a:spAutoFit/>
          </a:bodyPr>
          <a:lstStyle/>
          <a:p>
            <a:pPr defTabSz="932742"/>
            <a:r>
              <a:rPr lang="en-US" sz="1400" b="1" u="sng" dirty="0">
                <a:solidFill>
                  <a:srgbClr val="000000"/>
                </a:solidFill>
                <a:latin typeface="+mj-lt"/>
                <a:cs typeface="Segoe UI Semilight"/>
              </a:rPr>
              <a:t>Scope of the assessment:</a:t>
            </a:r>
          </a:p>
          <a:p>
            <a:pPr defTabSz="932742"/>
            <a:endParaRPr lang="en-US" sz="1400" b="1" u="sng" dirty="0">
              <a:solidFill>
                <a:srgbClr val="000000"/>
              </a:solidFill>
              <a:latin typeface="+mj-lt"/>
              <a:cs typeface="Segoe UI Semilight" panose="020B0402040204020203" pitchFamily="34" charset="0"/>
            </a:endParaRPr>
          </a:p>
          <a:p>
            <a:pPr marL="290830" indent="-290830" defTabSz="932742">
              <a:buFont typeface="Wingdings" panose="05000000000000000000" pitchFamily="2" charset="2"/>
              <a:buChar char="Ø"/>
            </a:pPr>
            <a:r>
              <a:rPr lang="en-US" sz="1400" dirty="0">
                <a:solidFill>
                  <a:srgbClr val="000000"/>
                </a:solidFill>
                <a:latin typeface="+mj-lt"/>
                <a:cs typeface="Segoe UI Semilight"/>
              </a:rPr>
              <a:t>56 systems assessed</a:t>
            </a:r>
          </a:p>
          <a:p>
            <a:pPr marL="757555" lvl="1" indent="-290830" defTabSz="932742">
              <a:buFont typeface="Arial" panose="020B0604020202020204" pitchFamily="34" charset="0"/>
              <a:buChar char="•"/>
            </a:pPr>
            <a:r>
              <a:rPr lang="en-US" sz="1400" b="0" i="0" dirty="0">
                <a:solidFill>
                  <a:schemeClr val="accent5"/>
                </a:solidFill>
                <a:effectLst/>
                <a:latin typeface="+mj-lt"/>
                <a:cs typeface="Segoe UI Semilight"/>
              </a:rPr>
              <a:t>Azure Ready 41 VMs</a:t>
            </a:r>
            <a:endParaRPr lang="en-US" sz="1400" dirty="0">
              <a:solidFill>
                <a:schemeClr val="accent5"/>
              </a:solidFill>
              <a:latin typeface="+mj-lt"/>
              <a:cs typeface="Segoe UI Semilight"/>
            </a:endParaRPr>
          </a:p>
          <a:p>
            <a:pPr marL="1214755" lvl="2" indent="-290830" defTabSz="932742">
              <a:buFont typeface="Arial" panose="020B0604020202020204" pitchFamily="34" charset="0"/>
              <a:buChar char="•"/>
            </a:pPr>
            <a:r>
              <a:rPr lang="en-US" sz="1400" dirty="0">
                <a:solidFill>
                  <a:srgbClr val="FF0000"/>
                </a:solidFill>
                <a:latin typeface="+mj-lt"/>
                <a:cs typeface="Segoe UI Semilight"/>
              </a:rPr>
              <a:t>39 Windows</a:t>
            </a:r>
          </a:p>
          <a:p>
            <a:pPr marL="1214755" lvl="2" indent="-290830" defTabSz="932742">
              <a:buFont typeface="Arial" panose="020B0604020202020204" pitchFamily="34" charset="0"/>
              <a:buChar char="•"/>
            </a:pPr>
            <a:r>
              <a:rPr lang="en-US" sz="1400" dirty="0">
                <a:solidFill>
                  <a:srgbClr val="FF0000"/>
                </a:solidFill>
                <a:latin typeface="+mj-lt"/>
                <a:cs typeface="Segoe UI Semilight"/>
              </a:rPr>
              <a:t>2 Linux</a:t>
            </a:r>
          </a:p>
          <a:p>
            <a:pPr marL="751840" lvl="1" indent="-285750" defTabSz="932742">
              <a:buFont typeface="Arial" panose="020B0604020202020204" pitchFamily="34" charset="0"/>
              <a:buChar char="•"/>
            </a:pPr>
            <a:r>
              <a:rPr lang="en-US" sz="1400" dirty="0">
                <a:solidFill>
                  <a:srgbClr val="000000"/>
                </a:solidFill>
                <a:latin typeface="+mj-lt"/>
                <a:cs typeface="Segoe UI Semilight"/>
              </a:rPr>
              <a:t>Ignored Machines</a:t>
            </a:r>
          </a:p>
          <a:p>
            <a:pPr marL="1209040" lvl="2" indent="-285750" defTabSz="932742">
              <a:buFont typeface="Arial" panose="020B0604020202020204" pitchFamily="34" charset="0"/>
              <a:buChar char="•"/>
            </a:pPr>
            <a:r>
              <a:rPr lang="en-US" sz="1400" dirty="0">
                <a:solidFill>
                  <a:srgbClr val="FF0000"/>
                </a:solidFill>
                <a:latin typeface="+mj-lt"/>
                <a:cs typeface="Segoe UI Semilight"/>
              </a:rPr>
              <a:t>15 VMs</a:t>
            </a:r>
          </a:p>
          <a:p>
            <a:pPr marL="285750" indent="-285750" defTabSz="932742">
              <a:buFont typeface="Wingdings" panose="05000000000000000000" pitchFamily="2" charset="2"/>
              <a:buChar char="Ø"/>
            </a:pPr>
            <a:r>
              <a:rPr lang="en-US" sz="1400" dirty="0">
                <a:solidFill>
                  <a:srgbClr val="000000"/>
                </a:solidFill>
                <a:latin typeface="+mj-lt"/>
                <a:cs typeface="Segoe UI Semilight"/>
              </a:rPr>
              <a:t>4 Applications</a:t>
            </a:r>
          </a:p>
          <a:p>
            <a:pPr marL="742950" lvl="1" indent="-285750" defTabSz="932742">
              <a:buFont typeface="Arial" panose="020B0604020202020204" pitchFamily="34" charset="0"/>
              <a:buChar char="•"/>
            </a:pPr>
            <a:r>
              <a:rPr lang="en-US" sz="1400" dirty="0">
                <a:solidFill>
                  <a:srgbClr val="000000"/>
                </a:solidFill>
                <a:latin typeface="+mj-lt"/>
                <a:cs typeface="Segoe UI Semilight"/>
              </a:rPr>
              <a:t>3 Web Form (Java 1, </a:t>
            </a:r>
            <a:r>
              <a:rPr lang="en-US" sz="1400" dirty="0" err="1">
                <a:solidFill>
                  <a:srgbClr val="000000"/>
                </a:solidFill>
                <a:latin typeface="+mj-lt"/>
                <a:cs typeface="Segoe UI Semilight"/>
              </a:rPr>
              <a:t>.Net</a:t>
            </a:r>
            <a:r>
              <a:rPr lang="en-US" sz="1400" dirty="0">
                <a:solidFill>
                  <a:srgbClr val="000000"/>
                </a:solidFill>
                <a:latin typeface="+mj-lt"/>
                <a:cs typeface="Segoe UI Semilight"/>
              </a:rPr>
              <a:t> 2) (Tool)</a:t>
            </a:r>
          </a:p>
          <a:p>
            <a:pPr marL="742950" lvl="1" indent="-285750" defTabSz="932742">
              <a:buFont typeface="Arial" panose="020B0604020202020204" pitchFamily="34" charset="0"/>
              <a:buChar char="•"/>
            </a:pPr>
            <a:r>
              <a:rPr lang="en-US" sz="1400" dirty="0">
                <a:solidFill>
                  <a:srgbClr val="000000"/>
                </a:solidFill>
                <a:latin typeface="+mj-lt"/>
                <a:cs typeface="Segoe UI Semilight"/>
              </a:rPr>
              <a:t>1 </a:t>
            </a:r>
            <a:r>
              <a:rPr lang="en-US" sz="1400" dirty="0" err="1">
                <a:solidFill>
                  <a:srgbClr val="000000"/>
                </a:solidFill>
                <a:latin typeface="+mj-lt"/>
                <a:cs typeface="Segoe UI Semilight"/>
              </a:rPr>
              <a:t>IoT</a:t>
            </a:r>
            <a:r>
              <a:rPr lang="en-US" sz="1400" dirty="0">
                <a:solidFill>
                  <a:srgbClr val="000000"/>
                </a:solidFill>
                <a:latin typeface="+mj-lt"/>
                <a:cs typeface="Segoe UI Semilight"/>
              </a:rPr>
              <a:t> System (Manual)</a:t>
            </a:r>
          </a:p>
          <a:p>
            <a:pPr marL="1200150" lvl="2" indent="-285750" defTabSz="932742">
              <a:buFont typeface="Arial" panose="020B0604020202020204" pitchFamily="34" charset="0"/>
              <a:buChar char="•"/>
            </a:pPr>
            <a:endParaRPr lang="en-US" sz="1400" dirty="0">
              <a:solidFill>
                <a:srgbClr val="000000"/>
              </a:solidFill>
              <a:latin typeface="+mj-lt"/>
              <a:cs typeface="Segoe UI Semilight" panose="020B0402040204020203" pitchFamily="34" charset="0"/>
            </a:endParaRPr>
          </a:p>
          <a:p>
            <a:pPr marL="285750" indent="-285750" defTabSz="932742">
              <a:buFont typeface="Wingdings" panose="05000000000000000000" pitchFamily="2" charset="2"/>
              <a:buChar char="Ø"/>
            </a:pPr>
            <a:r>
              <a:rPr lang="en-US" sz="1400" dirty="0">
                <a:solidFill>
                  <a:srgbClr val="000000"/>
                </a:solidFill>
                <a:latin typeface="+mj-lt"/>
                <a:cs typeface="Segoe UI Semilight"/>
              </a:rPr>
              <a:t>3 Databases</a:t>
            </a:r>
          </a:p>
          <a:p>
            <a:pPr marL="742950" lvl="1" indent="-285750" defTabSz="932742">
              <a:buFont typeface="Arial" panose="020B0604020202020204" pitchFamily="34" charset="0"/>
              <a:buChar char="•"/>
            </a:pPr>
            <a:r>
              <a:rPr lang="en-US" sz="1400" dirty="0">
                <a:solidFill>
                  <a:srgbClr val="000000"/>
                </a:solidFill>
                <a:latin typeface="+mj-lt"/>
                <a:cs typeface="Segoe UI Semilight"/>
              </a:rPr>
              <a:t>1 </a:t>
            </a:r>
            <a:r>
              <a:rPr lang="en-US" sz="1400" dirty="0" err="1">
                <a:solidFill>
                  <a:srgbClr val="000000"/>
                </a:solidFill>
                <a:latin typeface="+mj-lt"/>
                <a:cs typeface="Segoe UI Semilight"/>
              </a:rPr>
              <a:t>PostgreSql</a:t>
            </a:r>
            <a:endParaRPr lang="en-US" sz="1400" dirty="0">
              <a:solidFill>
                <a:srgbClr val="000000"/>
              </a:solidFill>
              <a:latin typeface="+mj-lt"/>
              <a:cs typeface="Segoe UI Semilight"/>
            </a:endParaRPr>
          </a:p>
          <a:p>
            <a:pPr marL="742950" lvl="1" indent="-285750" defTabSz="932742">
              <a:buFont typeface="Arial" panose="020B0604020202020204" pitchFamily="34" charset="0"/>
              <a:buChar char="•"/>
            </a:pPr>
            <a:r>
              <a:rPr lang="en-US" sz="1400" dirty="0">
                <a:solidFill>
                  <a:srgbClr val="000000"/>
                </a:solidFill>
                <a:latin typeface="+mj-lt"/>
                <a:cs typeface="Segoe UI Semilight"/>
              </a:rPr>
              <a:t>2 MSSQL</a:t>
            </a:r>
          </a:p>
        </p:txBody>
      </p:sp>
      <p:sp>
        <p:nvSpPr>
          <p:cNvPr id="9" name="TextBox 8">
            <a:extLst>
              <a:ext uri="{FF2B5EF4-FFF2-40B4-BE49-F238E27FC236}">
                <a16:creationId xmlns:a16="http://schemas.microsoft.com/office/drawing/2014/main" id="{76F734CB-3ACE-4E4E-8FC4-0BFF6EF816DB}"/>
              </a:ext>
            </a:extLst>
          </p:cNvPr>
          <p:cNvSpPr txBox="1"/>
          <p:nvPr/>
        </p:nvSpPr>
        <p:spPr>
          <a:xfrm>
            <a:off x="3685735" y="1077189"/>
            <a:ext cx="4507431" cy="2671228"/>
          </a:xfrm>
          <a:prstGeom prst="rect">
            <a:avLst/>
          </a:prstGeom>
          <a:noFill/>
          <a:extLst>
            <a:ext uri="{909E8E84-426E-40DD-AFC4-6F175D3DCCD1}">
              <a14:hiddenFill xmlns:a14="http://schemas.microsoft.com/office/drawing/2010/main">
                <a:solidFill>
                  <a:srgbClr val="FFFFFF"/>
                </a:solidFill>
              </a14:hiddenFill>
            </a:ext>
          </a:extLst>
        </p:spPr>
        <p:txBody>
          <a:bodyPr wrap="square" lIns="186521" tIns="149217" rIns="186521" bIns="149217" rtlCol="0" anchor="t">
            <a:spAutoFit/>
          </a:bodyPr>
          <a:lstStyle/>
          <a:p>
            <a:pPr defTabSz="932742"/>
            <a:r>
              <a:rPr lang="en-US" sz="1400" b="1" u="sng" dirty="0">
                <a:solidFill>
                  <a:srgbClr val="000000"/>
                </a:solidFill>
                <a:latin typeface="+mj-lt"/>
                <a:cs typeface="Segoe UI Semilight"/>
              </a:rPr>
              <a:t>Method:</a:t>
            </a:r>
          </a:p>
          <a:p>
            <a:pPr defTabSz="932742"/>
            <a:endParaRPr lang="en-US" sz="1400" b="1" u="sng" dirty="0">
              <a:solidFill>
                <a:srgbClr val="000000"/>
              </a:solidFill>
              <a:latin typeface="+mj-lt"/>
              <a:cs typeface="Segoe UI Semilight" panose="020B0402040204020203" pitchFamily="34" charset="0"/>
            </a:endParaRPr>
          </a:p>
          <a:p>
            <a:pPr marL="290830" indent="-290830" defTabSz="932742">
              <a:buFont typeface="Wingdings" panose="05000000000000000000" pitchFamily="2" charset="2"/>
              <a:buChar char="Ø"/>
            </a:pPr>
            <a:r>
              <a:rPr lang="en-US" sz="1400" dirty="0">
                <a:solidFill>
                  <a:srgbClr val="000000"/>
                </a:solidFill>
                <a:latin typeface="+mj-lt"/>
                <a:cs typeface="Segoe UI Semilight"/>
              </a:rPr>
              <a:t>Deployed Azure Migrate, App </a:t>
            </a:r>
            <a:r>
              <a:rPr lang="en-US" sz="1400" dirty="0" err="1">
                <a:solidFill>
                  <a:srgbClr val="000000"/>
                </a:solidFill>
                <a:latin typeface="+mj-lt"/>
                <a:cs typeface="Segoe UI Semilight"/>
              </a:rPr>
              <a:t>CloudPilot</a:t>
            </a:r>
            <a:endParaRPr lang="en-US" sz="1400" dirty="0">
              <a:solidFill>
                <a:srgbClr val="000000"/>
              </a:solidFill>
              <a:latin typeface="+mj-lt"/>
              <a:cs typeface="Segoe UI Semilight"/>
            </a:endParaRPr>
          </a:p>
          <a:p>
            <a:pPr marL="290830" indent="-290830" defTabSz="932742">
              <a:buFont typeface="Wingdings" panose="05000000000000000000" pitchFamily="2" charset="2"/>
              <a:buChar char="Ø"/>
            </a:pPr>
            <a:r>
              <a:rPr lang="en-US" sz="1400" dirty="0">
                <a:solidFill>
                  <a:srgbClr val="000000"/>
                </a:solidFill>
                <a:latin typeface="+mj-lt"/>
                <a:cs typeface="Segoe UI Semilight"/>
              </a:rPr>
              <a:t>Resource consumption data collected from CPU, RAM, Storage and I/OPS Utilization</a:t>
            </a:r>
          </a:p>
          <a:p>
            <a:pPr marL="290830" indent="-290830" defTabSz="932742">
              <a:buFont typeface="Wingdings" panose="05000000000000000000" pitchFamily="2" charset="2"/>
              <a:buChar char="Ø"/>
            </a:pPr>
            <a:r>
              <a:rPr lang="en-US" sz="1400" dirty="0">
                <a:solidFill>
                  <a:srgbClr val="000000"/>
                </a:solidFill>
                <a:latin typeface="+mj-lt"/>
                <a:cs typeface="Segoe UI Semilight"/>
              </a:rPr>
              <a:t>Data collected by Azure Migrate was proceeded through </a:t>
            </a:r>
            <a:r>
              <a:rPr lang="en-US" sz="1400" dirty="0" err="1">
                <a:solidFill>
                  <a:srgbClr val="000000"/>
                </a:solidFill>
                <a:latin typeface="+mj-lt"/>
                <a:cs typeface="Segoe UI Semilight"/>
              </a:rPr>
              <a:t>CloudRecon</a:t>
            </a:r>
            <a:r>
              <a:rPr lang="en-US" sz="1400" dirty="0">
                <a:solidFill>
                  <a:srgbClr val="000000"/>
                </a:solidFill>
                <a:latin typeface="+mj-lt"/>
                <a:cs typeface="Segoe UI Semilight"/>
              </a:rPr>
              <a:t> to generate economic analysis.</a:t>
            </a:r>
          </a:p>
          <a:p>
            <a:pPr marL="290830" indent="-290830" defTabSz="932742">
              <a:buFont typeface="Wingdings" panose="05000000000000000000" pitchFamily="2" charset="2"/>
              <a:buChar char="Ø"/>
            </a:pPr>
            <a:r>
              <a:rPr lang="en-US" sz="1400" dirty="0">
                <a:solidFill>
                  <a:srgbClr val="000000"/>
                </a:solidFill>
                <a:latin typeface="+mj-lt"/>
                <a:cs typeface="Segoe UI Semilight"/>
              </a:rPr>
              <a:t>Data collected by App </a:t>
            </a:r>
            <a:r>
              <a:rPr lang="en-US" sz="1400" dirty="0" err="1">
                <a:solidFill>
                  <a:srgbClr val="000000"/>
                </a:solidFill>
                <a:latin typeface="+mj-lt"/>
                <a:cs typeface="Segoe UI Semilight"/>
              </a:rPr>
              <a:t>CloudPilot</a:t>
            </a:r>
            <a:r>
              <a:rPr lang="en-US" sz="1400" dirty="0">
                <a:solidFill>
                  <a:srgbClr val="000000"/>
                </a:solidFill>
                <a:latin typeface="+mj-lt"/>
                <a:cs typeface="Segoe UI Semilight"/>
              </a:rPr>
              <a:t> was proceeded through </a:t>
            </a:r>
            <a:r>
              <a:rPr lang="en-US" sz="1400" dirty="0" err="1">
                <a:solidFill>
                  <a:srgbClr val="000000"/>
                </a:solidFill>
                <a:latin typeface="+mj-lt"/>
                <a:cs typeface="Segoe UI Semilight"/>
              </a:rPr>
              <a:t>CloudPilot</a:t>
            </a:r>
            <a:r>
              <a:rPr lang="en-US" sz="1400" dirty="0">
                <a:solidFill>
                  <a:srgbClr val="000000"/>
                </a:solidFill>
                <a:latin typeface="+mj-lt"/>
                <a:cs typeface="Segoe UI Semilight"/>
              </a:rPr>
              <a:t> to generate economic analysis.</a:t>
            </a:r>
          </a:p>
        </p:txBody>
      </p:sp>
      <p:sp>
        <p:nvSpPr>
          <p:cNvPr id="10" name="TextBox 9">
            <a:extLst>
              <a:ext uri="{FF2B5EF4-FFF2-40B4-BE49-F238E27FC236}">
                <a16:creationId xmlns:a16="http://schemas.microsoft.com/office/drawing/2014/main" id="{86F85893-1153-43D4-85DE-FF92B9AB353F}"/>
              </a:ext>
            </a:extLst>
          </p:cNvPr>
          <p:cNvSpPr txBox="1"/>
          <p:nvPr/>
        </p:nvSpPr>
        <p:spPr>
          <a:xfrm>
            <a:off x="8255744" y="1045922"/>
            <a:ext cx="3321967" cy="2024897"/>
          </a:xfrm>
          <a:prstGeom prst="rect">
            <a:avLst/>
          </a:prstGeom>
          <a:noFill/>
          <a:extLst>
            <a:ext uri="{909E8E84-426E-40DD-AFC4-6F175D3DCCD1}">
              <a14:hiddenFill xmlns:a14="http://schemas.microsoft.com/office/drawing/2010/main">
                <a:solidFill>
                  <a:srgbClr val="FFFFFF"/>
                </a:solidFill>
              </a14:hiddenFill>
            </a:ext>
          </a:extLst>
        </p:spPr>
        <p:txBody>
          <a:bodyPr wrap="square" lIns="186521" tIns="149217" rIns="186521" bIns="149217" rtlCol="0">
            <a:spAutoFit/>
          </a:bodyPr>
          <a:lstStyle/>
          <a:p>
            <a:pPr marL="0" marR="0" lvl="0" indent="0" defTabSz="932742" eaLnBrk="1" fontAlgn="auto" latinLnBrk="0" hangingPunct="1">
              <a:lnSpc>
                <a:spcPct val="100000"/>
              </a:lnSpc>
              <a:spcBef>
                <a:spcPts val="0"/>
              </a:spcBef>
              <a:spcAft>
                <a:spcPts val="0"/>
              </a:spcAft>
              <a:buClrTx/>
              <a:buSzTx/>
              <a:buFontTx/>
              <a:buNone/>
              <a:tabLst/>
              <a:defRPr/>
            </a:pPr>
            <a:r>
              <a:rPr kumimoji="0" lang="en-US" sz="1400" b="1" i="0" u="sng" strike="noStrike" kern="0" cap="none" spc="0" normalizeH="0" baseline="0" noProof="0" dirty="0">
                <a:ln>
                  <a:noFill/>
                </a:ln>
                <a:solidFill>
                  <a:srgbClr val="000000"/>
                </a:solidFill>
                <a:effectLst/>
                <a:uLnTx/>
                <a:uFillTx/>
                <a:latin typeface="+mj-lt"/>
                <a:cs typeface="Segoe UI Semilight" panose="020B0402040204020203" pitchFamily="34" charset="0"/>
              </a:rPr>
              <a:t>Critical Key Findings</a:t>
            </a:r>
          </a:p>
          <a:p>
            <a:pPr marL="0" marR="0" lvl="0" indent="0" defTabSz="932742" eaLnBrk="1" fontAlgn="auto" latinLnBrk="0" hangingPunct="1">
              <a:lnSpc>
                <a:spcPct val="100000"/>
              </a:lnSpc>
              <a:spcBef>
                <a:spcPts val="0"/>
              </a:spcBef>
              <a:spcAft>
                <a:spcPts val="0"/>
              </a:spcAft>
              <a:buClrTx/>
              <a:buSzTx/>
              <a:buFontTx/>
              <a:buNone/>
              <a:tabLst/>
              <a:defRPr/>
            </a:pPr>
            <a:endParaRPr kumimoji="0" lang="en-US" sz="1400" b="1" i="0" u="sng" strike="noStrike" kern="0" cap="none" spc="0" normalizeH="0" baseline="0" noProof="0" dirty="0">
              <a:ln>
                <a:noFill/>
              </a:ln>
              <a:solidFill>
                <a:srgbClr val="000000"/>
              </a:solidFill>
              <a:effectLst/>
              <a:uLnTx/>
              <a:uFillTx/>
              <a:latin typeface="+mj-lt"/>
              <a:cs typeface="Segoe UI Semilight" panose="020B0402040204020203" pitchFamily="34" charset="0"/>
            </a:endParaRPr>
          </a:p>
          <a:p>
            <a:pPr marL="285750" marR="0" lvl="0" indent="-285750" defTabSz="932742"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1400" b="0" i="0" u="none" strike="noStrike" kern="0" cap="none" spc="0" normalizeH="0" baseline="0" noProof="0" dirty="0">
                <a:ln>
                  <a:noFill/>
                </a:ln>
                <a:solidFill>
                  <a:srgbClr val="000000"/>
                </a:solidFill>
                <a:effectLst/>
                <a:uLnTx/>
                <a:uFillTx/>
                <a:latin typeface="+mj-lt"/>
                <a:cs typeface="Segoe UI Semilight" panose="020B0402040204020203" pitchFamily="34" charset="0"/>
              </a:rPr>
              <a:t>Remediate Windows Servers which are no longer supported or at the end of Extended Support.</a:t>
            </a:r>
          </a:p>
          <a:p>
            <a:pPr marL="285750" marR="0" lvl="0" indent="-285750" defTabSz="932742"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1400" b="0" i="0" u="none" strike="noStrike" kern="0" cap="none" spc="0" normalizeH="0" baseline="0" noProof="0" dirty="0">
                <a:ln>
                  <a:noFill/>
                </a:ln>
                <a:solidFill>
                  <a:srgbClr val="000000"/>
                </a:solidFill>
                <a:effectLst/>
                <a:uLnTx/>
                <a:uFillTx/>
                <a:latin typeface="+mj-lt"/>
                <a:cs typeface="Segoe UI Semilight" panose="020B0402040204020203" pitchFamily="34" charset="0"/>
              </a:rPr>
              <a:t>Plan for Windows Server 2012, 2008 upcoming end of life events.</a:t>
            </a:r>
          </a:p>
          <a:p>
            <a:pPr marL="0" marR="0" lvl="0" indent="0" defTabSz="932742"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505050">
                  <a:lumMod val="50000"/>
                </a:srgbClr>
              </a:solidFill>
              <a:effectLst/>
              <a:uLnTx/>
              <a:uFillTx/>
              <a:latin typeface="+mj-lt"/>
            </a:endParaRPr>
          </a:p>
        </p:txBody>
      </p:sp>
    </p:spTree>
    <p:extLst>
      <p:ext uri="{BB962C8B-B14F-4D97-AF65-F5344CB8AC3E}">
        <p14:creationId xmlns:p14="http://schemas.microsoft.com/office/powerpoint/2010/main" val="13144979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358252" y="134414"/>
            <a:ext cx="11341268" cy="680196"/>
          </a:xfrm>
        </p:spPr>
        <p:txBody>
          <a:bodyPr/>
          <a:lstStyle/>
          <a:p>
            <a:r>
              <a:rPr lang="en-US" sz="3600" b="1" dirty="0">
                <a:solidFill>
                  <a:schemeClr val="accent1">
                    <a:lumMod val="50000"/>
                  </a:schemeClr>
                </a:solidFill>
                <a:latin typeface="Segoe UI" panose="020B0502040204020203" pitchFamily="34" charset="0"/>
                <a:ea typeface="Segoe UI" panose="020B0502040204020203" pitchFamily="34" charset="0"/>
              </a:rPr>
              <a:t>Case study 3: Bank (App and Database)</a:t>
            </a:r>
          </a:p>
        </p:txBody>
      </p:sp>
      <p:sp>
        <p:nvSpPr>
          <p:cNvPr id="8" name="TextBox 7">
            <a:extLst>
              <a:ext uri="{FF2B5EF4-FFF2-40B4-BE49-F238E27FC236}">
                <a16:creationId xmlns:a16="http://schemas.microsoft.com/office/drawing/2014/main" id="{E7922896-FB74-4E1F-8BFE-C777139F6454}"/>
              </a:ext>
            </a:extLst>
          </p:cNvPr>
          <p:cNvSpPr txBox="1"/>
          <p:nvPr/>
        </p:nvSpPr>
        <p:spPr>
          <a:xfrm>
            <a:off x="340942" y="1067851"/>
            <a:ext cx="3344794" cy="2455784"/>
          </a:xfrm>
          <a:prstGeom prst="rect">
            <a:avLst/>
          </a:prstGeom>
          <a:noFill/>
          <a:extLst>
            <a:ext uri="{909E8E84-426E-40DD-AFC4-6F175D3DCCD1}">
              <a14:hiddenFill xmlns:a14="http://schemas.microsoft.com/office/drawing/2010/main">
                <a:solidFill>
                  <a:srgbClr val="FFFFFF"/>
                </a:solidFill>
              </a14:hiddenFill>
            </a:ext>
          </a:extLst>
        </p:spPr>
        <p:txBody>
          <a:bodyPr wrap="square" lIns="186521" tIns="149217" rIns="186521" bIns="149217" rtlCol="0" anchor="t">
            <a:spAutoFit/>
          </a:bodyPr>
          <a:lstStyle/>
          <a:p>
            <a:pPr defTabSz="932742"/>
            <a:r>
              <a:rPr lang="en-US" sz="1400" b="1" u="sng" dirty="0">
                <a:solidFill>
                  <a:srgbClr val="000000"/>
                </a:solidFill>
                <a:latin typeface="+mj-lt"/>
                <a:cs typeface="Segoe UI Semilight"/>
              </a:rPr>
              <a:t>Scope of the assessment:</a:t>
            </a:r>
          </a:p>
          <a:p>
            <a:pPr defTabSz="932742"/>
            <a:endParaRPr lang="en-US" sz="1400" b="1" u="sng" dirty="0">
              <a:solidFill>
                <a:srgbClr val="000000"/>
              </a:solidFill>
              <a:latin typeface="+mj-lt"/>
              <a:cs typeface="Segoe UI Semilight" panose="020B0402040204020203" pitchFamily="34" charset="0"/>
            </a:endParaRPr>
          </a:p>
          <a:p>
            <a:pPr marL="290830" indent="-290830" defTabSz="932742">
              <a:buFont typeface="Wingdings" panose="05000000000000000000" pitchFamily="2" charset="2"/>
              <a:buChar char="Ø"/>
            </a:pPr>
            <a:r>
              <a:rPr lang="en-US" sz="1400" dirty="0">
                <a:solidFill>
                  <a:srgbClr val="000000"/>
                </a:solidFill>
                <a:latin typeface="+mj-lt"/>
                <a:cs typeface="Segoe UI Semilight"/>
              </a:rPr>
              <a:t>7 systems assessed</a:t>
            </a:r>
          </a:p>
          <a:p>
            <a:pPr marL="757555" lvl="1" indent="-290830" defTabSz="932742">
              <a:buFont typeface="Arial" panose="020B0604020202020204" pitchFamily="34" charset="0"/>
              <a:buChar char="•"/>
            </a:pPr>
            <a:r>
              <a:rPr lang="en-US" sz="1400" dirty="0">
                <a:solidFill>
                  <a:srgbClr val="FF0000"/>
                </a:solidFill>
                <a:latin typeface="+mj-lt"/>
                <a:cs typeface="Segoe UI Semilight"/>
              </a:rPr>
              <a:t>5 Windows</a:t>
            </a:r>
          </a:p>
          <a:p>
            <a:pPr marL="757555" lvl="1" indent="-290830" defTabSz="932742">
              <a:buFont typeface="Arial" panose="020B0604020202020204" pitchFamily="34" charset="0"/>
              <a:buChar char="•"/>
            </a:pPr>
            <a:r>
              <a:rPr lang="en-US" sz="1400" dirty="0">
                <a:solidFill>
                  <a:srgbClr val="FF0000"/>
                </a:solidFill>
                <a:latin typeface="+mj-lt"/>
                <a:cs typeface="Segoe UI Semilight"/>
              </a:rPr>
              <a:t>2 Linux</a:t>
            </a:r>
          </a:p>
          <a:p>
            <a:pPr marL="285750" indent="-285750" defTabSz="932742">
              <a:buFont typeface="Wingdings" panose="05000000000000000000" pitchFamily="2" charset="2"/>
              <a:buChar char="Ø"/>
            </a:pPr>
            <a:r>
              <a:rPr lang="en-US" sz="1400" dirty="0">
                <a:solidFill>
                  <a:srgbClr val="000000"/>
                </a:solidFill>
                <a:latin typeface="+mj-lt"/>
                <a:cs typeface="Segoe UI Semilight"/>
              </a:rPr>
              <a:t>3 Applications</a:t>
            </a:r>
          </a:p>
          <a:p>
            <a:pPr marL="742950" lvl="1" indent="-285750" defTabSz="932742">
              <a:buFont typeface="Arial" panose="020B0604020202020204" pitchFamily="34" charset="0"/>
              <a:buChar char="•"/>
            </a:pPr>
            <a:r>
              <a:rPr lang="en-US" sz="1400" dirty="0">
                <a:solidFill>
                  <a:srgbClr val="000000"/>
                </a:solidFill>
                <a:latin typeface="+mj-lt"/>
                <a:cs typeface="Segoe UI Semilight"/>
              </a:rPr>
              <a:t>3 Web form (ASP.NET MVC) </a:t>
            </a:r>
            <a:endParaRPr lang="en-US" sz="1400" dirty="0">
              <a:solidFill>
                <a:srgbClr val="000000"/>
              </a:solidFill>
              <a:latin typeface="+mj-lt"/>
              <a:cs typeface="Segoe UI Semilight" panose="020B0402040204020203" pitchFamily="34" charset="0"/>
            </a:endParaRPr>
          </a:p>
          <a:p>
            <a:pPr marL="285750" indent="-285750" defTabSz="932742">
              <a:buFont typeface="Wingdings" panose="05000000000000000000" pitchFamily="2" charset="2"/>
              <a:buChar char="Ø"/>
            </a:pPr>
            <a:r>
              <a:rPr lang="en-US" sz="1400" dirty="0">
                <a:solidFill>
                  <a:srgbClr val="000000"/>
                </a:solidFill>
                <a:latin typeface="+mj-lt"/>
                <a:cs typeface="Segoe UI Semilight"/>
              </a:rPr>
              <a:t>5 Databases</a:t>
            </a:r>
          </a:p>
          <a:p>
            <a:pPr marL="742950" lvl="1" indent="-285750" defTabSz="932742">
              <a:buFont typeface="Arial" panose="020B0604020202020204" pitchFamily="34" charset="0"/>
              <a:buChar char="•"/>
            </a:pPr>
            <a:r>
              <a:rPr lang="en-US" sz="1400" dirty="0">
                <a:solidFill>
                  <a:srgbClr val="000000"/>
                </a:solidFill>
                <a:latin typeface="+mj-lt"/>
                <a:cs typeface="Segoe UI Semilight"/>
              </a:rPr>
              <a:t>2 Oracle</a:t>
            </a:r>
          </a:p>
          <a:p>
            <a:pPr marL="742950" lvl="1" indent="-285750" defTabSz="932742">
              <a:buFont typeface="Arial" panose="020B0604020202020204" pitchFamily="34" charset="0"/>
              <a:buChar char="•"/>
            </a:pPr>
            <a:r>
              <a:rPr lang="en-US" sz="1400" dirty="0">
                <a:solidFill>
                  <a:srgbClr val="000000"/>
                </a:solidFill>
                <a:latin typeface="+mj-lt"/>
                <a:cs typeface="Segoe UI Semilight"/>
              </a:rPr>
              <a:t>3 MSSQL</a:t>
            </a:r>
          </a:p>
        </p:txBody>
      </p:sp>
      <p:sp>
        <p:nvSpPr>
          <p:cNvPr id="9" name="TextBox 8">
            <a:extLst>
              <a:ext uri="{FF2B5EF4-FFF2-40B4-BE49-F238E27FC236}">
                <a16:creationId xmlns:a16="http://schemas.microsoft.com/office/drawing/2014/main" id="{76F734CB-3ACE-4E4E-8FC4-0BFF6EF816DB}"/>
              </a:ext>
            </a:extLst>
          </p:cNvPr>
          <p:cNvSpPr txBox="1"/>
          <p:nvPr/>
        </p:nvSpPr>
        <p:spPr>
          <a:xfrm>
            <a:off x="3685735" y="1077189"/>
            <a:ext cx="4507431" cy="2024897"/>
          </a:xfrm>
          <a:prstGeom prst="rect">
            <a:avLst/>
          </a:prstGeom>
          <a:noFill/>
          <a:extLst>
            <a:ext uri="{909E8E84-426E-40DD-AFC4-6F175D3DCCD1}">
              <a14:hiddenFill xmlns:a14="http://schemas.microsoft.com/office/drawing/2010/main">
                <a:solidFill>
                  <a:srgbClr val="FFFFFF"/>
                </a:solidFill>
              </a14:hiddenFill>
            </a:ext>
          </a:extLst>
        </p:spPr>
        <p:txBody>
          <a:bodyPr wrap="square" lIns="186521" tIns="149217" rIns="186521" bIns="149217" rtlCol="0" anchor="t">
            <a:spAutoFit/>
          </a:bodyPr>
          <a:lstStyle/>
          <a:p>
            <a:pPr defTabSz="932742"/>
            <a:r>
              <a:rPr lang="en-US" sz="1400" b="1" u="sng" dirty="0">
                <a:solidFill>
                  <a:srgbClr val="000000"/>
                </a:solidFill>
                <a:latin typeface="+mj-lt"/>
                <a:cs typeface="Segoe UI Semilight"/>
              </a:rPr>
              <a:t>Method:</a:t>
            </a:r>
          </a:p>
          <a:p>
            <a:pPr defTabSz="932742"/>
            <a:endParaRPr lang="en-US" sz="1400" b="1" u="sng" dirty="0">
              <a:solidFill>
                <a:srgbClr val="000000"/>
              </a:solidFill>
              <a:latin typeface="+mj-lt"/>
              <a:cs typeface="Segoe UI Semilight" panose="020B0402040204020203" pitchFamily="34" charset="0"/>
            </a:endParaRPr>
          </a:p>
          <a:p>
            <a:pPr marL="290830" indent="-290830" defTabSz="932742">
              <a:buFont typeface="Wingdings" panose="05000000000000000000" pitchFamily="2" charset="2"/>
              <a:buChar char="Ø"/>
            </a:pPr>
            <a:r>
              <a:rPr lang="en-US" sz="1400" dirty="0">
                <a:solidFill>
                  <a:srgbClr val="000000"/>
                </a:solidFill>
                <a:latin typeface="+mj-lt"/>
                <a:cs typeface="Segoe UI Semilight"/>
              </a:rPr>
              <a:t>Deployed App </a:t>
            </a:r>
            <a:r>
              <a:rPr lang="en-US" sz="1400" dirty="0" err="1">
                <a:solidFill>
                  <a:srgbClr val="000000"/>
                </a:solidFill>
                <a:latin typeface="+mj-lt"/>
                <a:cs typeface="Segoe UI Semilight"/>
              </a:rPr>
              <a:t>CloudPilot</a:t>
            </a:r>
            <a:endParaRPr lang="en-US" sz="1400" dirty="0">
              <a:solidFill>
                <a:srgbClr val="000000"/>
              </a:solidFill>
              <a:latin typeface="+mj-lt"/>
              <a:cs typeface="Segoe UI Semilight"/>
            </a:endParaRPr>
          </a:p>
          <a:p>
            <a:pPr marL="290830" indent="-290830" defTabSz="932742">
              <a:buFont typeface="Wingdings" panose="05000000000000000000" pitchFamily="2" charset="2"/>
              <a:buChar char="Ø"/>
            </a:pPr>
            <a:r>
              <a:rPr lang="en-US" sz="1400" dirty="0">
                <a:solidFill>
                  <a:srgbClr val="000000"/>
                </a:solidFill>
                <a:latin typeface="+mj-lt"/>
                <a:cs typeface="Segoe UI Semilight"/>
              </a:rPr>
              <a:t>Resource consumption data collected from CPU, RAM, Storage and I/OPS Utilization</a:t>
            </a:r>
          </a:p>
          <a:p>
            <a:pPr marL="290830" indent="-290830" defTabSz="932742">
              <a:buFont typeface="Wingdings" panose="05000000000000000000" pitchFamily="2" charset="2"/>
              <a:buChar char="Ø"/>
            </a:pPr>
            <a:r>
              <a:rPr lang="en-US" sz="1400" dirty="0">
                <a:solidFill>
                  <a:srgbClr val="000000"/>
                </a:solidFill>
                <a:latin typeface="+mj-lt"/>
                <a:cs typeface="Segoe UI Semilight"/>
              </a:rPr>
              <a:t>Data collected by App </a:t>
            </a:r>
            <a:r>
              <a:rPr lang="en-US" sz="1400" dirty="0" err="1">
                <a:solidFill>
                  <a:srgbClr val="000000"/>
                </a:solidFill>
                <a:latin typeface="+mj-lt"/>
                <a:cs typeface="Segoe UI Semilight"/>
              </a:rPr>
              <a:t>CloudPilot</a:t>
            </a:r>
            <a:r>
              <a:rPr lang="en-US" sz="1400" dirty="0">
                <a:solidFill>
                  <a:srgbClr val="000000"/>
                </a:solidFill>
                <a:latin typeface="+mj-lt"/>
                <a:cs typeface="Segoe UI Semilight"/>
              </a:rPr>
              <a:t> was proceeded through </a:t>
            </a:r>
            <a:r>
              <a:rPr lang="en-US" sz="1400" dirty="0" err="1">
                <a:solidFill>
                  <a:srgbClr val="000000"/>
                </a:solidFill>
                <a:latin typeface="+mj-lt"/>
                <a:cs typeface="Segoe UI Semilight"/>
              </a:rPr>
              <a:t>CloudPilot</a:t>
            </a:r>
            <a:r>
              <a:rPr lang="en-US" sz="1400" dirty="0">
                <a:solidFill>
                  <a:srgbClr val="000000"/>
                </a:solidFill>
                <a:latin typeface="+mj-lt"/>
                <a:cs typeface="Segoe UI Semilight"/>
              </a:rPr>
              <a:t> to generate economic analysis.</a:t>
            </a:r>
          </a:p>
        </p:txBody>
      </p:sp>
      <p:sp>
        <p:nvSpPr>
          <p:cNvPr id="10" name="TextBox 9">
            <a:extLst>
              <a:ext uri="{FF2B5EF4-FFF2-40B4-BE49-F238E27FC236}">
                <a16:creationId xmlns:a16="http://schemas.microsoft.com/office/drawing/2014/main" id="{86F85893-1153-43D4-85DE-FF92B9AB353F}"/>
              </a:ext>
            </a:extLst>
          </p:cNvPr>
          <p:cNvSpPr txBox="1"/>
          <p:nvPr/>
        </p:nvSpPr>
        <p:spPr>
          <a:xfrm>
            <a:off x="8255744" y="1045922"/>
            <a:ext cx="3321967" cy="2024897"/>
          </a:xfrm>
          <a:prstGeom prst="rect">
            <a:avLst/>
          </a:prstGeom>
          <a:noFill/>
          <a:extLst>
            <a:ext uri="{909E8E84-426E-40DD-AFC4-6F175D3DCCD1}">
              <a14:hiddenFill xmlns:a14="http://schemas.microsoft.com/office/drawing/2010/main">
                <a:solidFill>
                  <a:srgbClr val="FFFFFF"/>
                </a:solidFill>
              </a14:hiddenFill>
            </a:ext>
          </a:extLst>
        </p:spPr>
        <p:txBody>
          <a:bodyPr wrap="square" lIns="186521" tIns="149217" rIns="186521" bIns="149217" rtlCol="0">
            <a:spAutoFit/>
          </a:bodyPr>
          <a:lstStyle/>
          <a:p>
            <a:pPr marL="0" marR="0" lvl="0" indent="0" defTabSz="932742" eaLnBrk="1" fontAlgn="auto" latinLnBrk="0" hangingPunct="1">
              <a:lnSpc>
                <a:spcPct val="100000"/>
              </a:lnSpc>
              <a:spcBef>
                <a:spcPts val="0"/>
              </a:spcBef>
              <a:spcAft>
                <a:spcPts val="0"/>
              </a:spcAft>
              <a:buClrTx/>
              <a:buSzTx/>
              <a:buFontTx/>
              <a:buNone/>
              <a:tabLst/>
              <a:defRPr/>
            </a:pPr>
            <a:r>
              <a:rPr kumimoji="0" lang="en-US" sz="1400" b="1" i="0" u="sng" strike="noStrike" kern="0" cap="none" spc="0" normalizeH="0" baseline="0" noProof="0" dirty="0">
                <a:ln>
                  <a:noFill/>
                </a:ln>
                <a:solidFill>
                  <a:srgbClr val="000000"/>
                </a:solidFill>
                <a:effectLst/>
                <a:uLnTx/>
                <a:uFillTx/>
                <a:latin typeface="+mj-lt"/>
                <a:cs typeface="Segoe UI Semilight" panose="020B0402040204020203" pitchFamily="34" charset="0"/>
              </a:rPr>
              <a:t>Critical Key Findings</a:t>
            </a:r>
          </a:p>
          <a:p>
            <a:pPr marL="0" marR="0" lvl="0" indent="0" defTabSz="932742" eaLnBrk="1" fontAlgn="auto" latinLnBrk="0" hangingPunct="1">
              <a:lnSpc>
                <a:spcPct val="100000"/>
              </a:lnSpc>
              <a:spcBef>
                <a:spcPts val="0"/>
              </a:spcBef>
              <a:spcAft>
                <a:spcPts val="0"/>
              </a:spcAft>
              <a:buClrTx/>
              <a:buSzTx/>
              <a:buFontTx/>
              <a:buNone/>
              <a:tabLst/>
              <a:defRPr/>
            </a:pPr>
            <a:endParaRPr kumimoji="0" lang="en-US" sz="1400" b="1" i="0" u="sng" strike="noStrike" kern="0" cap="none" spc="0" normalizeH="0" baseline="0" noProof="0" dirty="0">
              <a:ln>
                <a:noFill/>
              </a:ln>
              <a:solidFill>
                <a:srgbClr val="000000"/>
              </a:solidFill>
              <a:effectLst/>
              <a:uLnTx/>
              <a:uFillTx/>
              <a:latin typeface="+mj-lt"/>
              <a:cs typeface="Segoe UI Semilight" panose="020B0402040204020203" pitchFamily="34" charset="0"/>
            </a:endParaRPr>
          </a:p>
          <a:p>
            <a:pPr marL="285750" marR="0" lvl="0" indent="-285750" defTabSz="932742"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1400" b="0" i="0" u="none" strike="noStrike" kern="0" cap="none" spc="0" normalizeH="0" baseline="0" noProof="0" dirty="0">
                <a:ln>
                  <a:noFill/>
                </a:ln>
                <a:solidFill>
                  <a:srgbClr val="000000"/>
                </a:solidFill>
                <a:effectLst/>
                <a:uLnTx/>
                <a:uFillTx/>
                <a:latin typeface="+mj-lt"/>
                <a:cs typeface="Segoe UI Semilight" panose="020B0402040204020203" pitchFamily="34" charset="0"/>
              </a:rPr>
              <a:t>Remediate </a:t>
            </a:r>
            <a:r>
              <a:rPr lang="en-US" sz="1400" kern="0" dirty="0">
                <a:solidFill>
                  <a:srgbClr val="000000"/>
                </a:solidFill>
                <a:latin typeface="+mj-lt"/>
                <a:cs typeface="Segoe UI Semilight" panose="020B0402040204020203" pitchFamily="34" charset="0"/>
              </a:rPr>
              <a:t>MSSQL</a:t>
            </a:r>
            <a:r>
              <a:rPr kumimoji="0" lang="en-US" sz="1400" b="0" i="0" u="none" strike="noStrike" kern="0" cap="none" spc="0" normalizeH="0" baseline="0" noProof="0" dirty="0">
                <a:ln>
                  <a:noFill/>
                </a:ln>
                <a:solidFill>
                  <a:srgbClr val="000000"/>
                </a:solidFill>
                <a:effectLst/>
                <a:uLnTx/>
                <a:uFillTx/>
                <a:latin typeface="+mj-lt"/>
                <a:cs typeface="Segoe UI Semilight" panose="020B0402040204020203" pitchFamily="34" charset="0"/>
              </a:rPr>
              <a:t> Servers which are no longer supported or at the end of Extended Support.</a:t>
            </a:r>
          </a:p>
          <a:p>
            <a:pPr marL="285750" lvl="0" indent="-285750" defTabSz="932742">
              <a:buFont typeface="Wingdings" panose="05000000000000000000" pitchFamily="2" charset="2"/>
              <a:buChar char="Ø"/>
              <a:defRPr/>
            </a:pPr>
            <a:r>
              <a:rPr kumimoji="0" lang="en-US" sz="1400" b="0" i="0" u="none" strike="noStrike" kern="0" cap="none" spc="0" normalizeH="0" baseline="0" noProof="0" dirty="0">
                <a:ln>
                  <a:noFill/>
                </a:ln>
                <a:solidFill>
                  <a:srgbClr val="000000"/>
                </a:solidFill>
                <a:effectLst/>
                <a:uLnTx/>
                <a:uFillTx/>
                <a:latin typeface="+mj-lt"/>
                <a:cs typeface="Segoe UI Semilight" panose="020B0402040204020203" pitchFamily="34" charset="0"/>
              </a:rPr>
              <a:t>Plan for </a:t>
            </a:r>
            <a:r>
              <a:rPr lang="en-US" sz="1400" kern="0" dirty="0">
                <a:solidFill>
                  <a:srgbClr val="000000"/>
                </a:solidFill>
                <a:cs typeface="Segoe UI Semilight" panose="020B0402040204020203" pitchFamily="34" charset="0"/>
              </a:rPr>
              <a:t>MSSQL</a:t>
            </a:r>
            <a:r>
              <a:rPr kumimoji="0" lang="en-US" sz="1400" b="0" i="0" u="none" strike="noStrike" kern="0" cap="none" spc="0" normalizeH="0" baseline="0" noProof="0" dirty="0">
                <a:ln>
                  <a:noFill/>
                </a:ln>
                <a:solidFill>
                  <a:srgbClr val="000000"/>
                </a:solidFill>
                <a:effectLst/>
                <a:uLnTx/>
                <a:uFillTx/>
                <a:latin typeface="+mj-lt"/>
                <a:cs typeface="Segoe UI Semilight" panose="020B0402040204020203" pitchFamily="34" charset="0"/>
              </a:rPr>
              <a:t> Server 2012</a:t>
            </a:r>
            <a:r>
              <a:rPr kumimoji="0" lang="en-US" sz="1400" b="0" i="0" u="none" strike="noStrike" kern="0" cap="none" spc="0" normalizeH="0" noProof="0" dirty="0">
                <a:ln>
                  <a:noFill/>
                </a:ln>
                <a:solidFill>
                  <a:srgbClr val="000000"/>
                </a:solidFill>
                <a:effectLst/>
                <a:uLnTx/>
                <a:uFillTx/>
                <a:latin typeface="+mj-lt"/>
                <a:cs typeface="Segoe UI Semilight" panose="020B0402040204020203" pitchFamily="34" charset="0"/>
              </a:rPr>
              <a:t> </a:t>
            </a:r>
            <a:r>
              <a:rPr kumimoji="0" lang="en-US" sz="1400" b="0" i="0" u="none" strike="noStrike" kern="0" cap="none" spc="0" normalizeH="0" baseline="0" noProof="0" dirty="0">
                <a:ln>
                  <a:noFill/>
                </a:ln>
                <a:solidFill>
                  <a:srgbClr val="000000"/>
                </a:solidFill>
                <a:effectLst/>
                <a:uLnTx/>
                <a:uFillTx/>
                <a:latin typeface="+mj-lt"/>
                <a:cs typeface="Segoe UI Semilight" panose="020B0402040204020203" pitchFamily="34" charset="0"/>
              </a:rPr>
              <a:t>upcoming end of life events.</a:t>
            </a:r>
          </a:p>
          <a:p>
            <a:pPr marL="0" marR="0" lvl="0" indent="0" defTabSz="932742"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505050">
                  <a:lumMod val="50000"/>
                </a:srgbClr>
              </a:solidFill>
              <a:effectLst/>
              <a:uLnTx/>
              <a:uFillTx/>
              <a:latin typeface="+mj-lt"/>
            </a:endParaRPr>
          </a:p>
        </p:txBody>
      </p:sp>
      <p:pic>
        <p:nvPicPr>
          <p:cNvPr id="11" name="Picture 10"/>
          <p:cNvPicPr>
            <a:picLocks noChangeAspect="1"/>
          </p:cNvPicPr>
          <p:nvPr/>
        </p:nvPicPr>
        <p:blipFill>
          <a:blip r:embed="rId3"/>
          <a:stretch>
            <a:fillRect/>
          </a:stretch>
        </p:blipFill>
        <p:spPr>
          <a:xfrm>
            <a:off x="428023" y="4682047"/>
            <a:ext cx="11143644" cy="1470179"/>
          </a:xfrm>
          <a:prstGeom prst="rect">
            <a:avLst/>
          </a:prstGeom>
        </p:spPr>
      </p:pic>
      <p:sp>
        <p:nvSpPr>
          <p:cNvPr id="12" name="Rectangle 11"/>
          <p:cNvSpPr/>
          <p:nvPr/>
        </p:nvSpPr>
        <p:spPr>
          <a:xfrm>
            <a:off x="410267" y="4269616"/>
            <a:ext cx="1818126" cy="307777"/>
          </a:xfrm>
          <a:prstGeom prst="rect">
            <a:avLst/>
          </a:prstGeom>
        </p:spPr>
        <p:txBody>
          <a:bodyPr wrap="none">
            <a:spAutoFit/>
          </a:bodyPr>
          <a:lstStyle/>
          <a:p>
            <a:pPr defTabSz="932742"/>
            <a:r>
              <a:rPr lang="en-US" sz="1400" b="1" u="sng" dirty="0">
                <a:solidFill>
                  <a:srgbClr val="000000"/>
                </a:solidFill>
                <a:latin typeface="+mj-lt"/>
                <a:cs typeface="Segoe UI Semilight"/>
              </a:rPr>
              <a:t>Application Listing:</a:t>
            </a:r>
          </a:p>
        </p:txBody>
      </p:sp>
    </p:spTree>
    <p:extLst>
      <p:ext uri="{BB962C8B-B14F-4D97-AF65-F5344CB8AC3E}">
        <p14:creationId xmlns:p14="http://schemas.microsoft.com/office/powerpoint/2010/main" val="1477936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81037" y="2047740"/>
            <a:ext cx="6425654" cy="1381260"/>
          </a:xfrm>
        </p:spPr>
        <p:txBody>
          <a:bodyPr>
            <a:noAutofit/>
          </a:bodyPr>
          <a:lstStyle/>
          <a:p>
            <a:r>
              <a:rPr lang="en-US" sz="4400" b="1" dirty="0">
                <a:solidFill>
                  <a:schemeClr val="accent1">
                    <a:lumMod val="50000"/>
                  </a:schemeClr>
                </a:solidFill>
                <a:latin typeface="Segoe UI" panose="020B0502040204020203" pitchFamily="34" charset="0"/>
                <a:ea typeface="Segoe UI" panose="020B0502040204020203" pitchFamily="34" charset="0"/>
                <a:cs typeface="Segoe UI" panose="020B0502040204020203" pitchFamily="34" charset="0"/>
              </a:rPr>
              <a:t>Migration process</a:t>
            </a:r>
          </a:p>
        </p:txBody>
      </p:sp>
      <p:sp>
        <p:nvSpPr>
          <p:cNvPr id="2" name="Text Placeholder 1">
            <a:extLst>
              <a:ext uri="{FF2B5EF4-FFF2-40B4-BE49-F238E27FC236}">
                <a16:creationId xmlns:a16="http://schemas.microsoft.com/office/drawing/2014/main" id="{8E409F4D-C245-4C67-98B1-2C7AEECB071A}"/>
              </a:ext>
            </a:extLst>
          </p:cNvPr>
          <p:cNvSpPr>
            <a:spLocks noGrp="1"/>
          </p:cNvSpPr>
          <p:nvPr>
            <p:ph type="body" sz="quarter" idx="15"/>
          </p:nvPr>
        </p:nvSpPr>
        <p:spPr>
          <a:xfrm>
            <a:off x="481037" y="4459052"/>
            <a:ext cx="5413394" cy="792781"/>
          </a:xfrm>
        </p:spPr>
        <p:txBody>
          <a:bodyPr>
            <a:normAutofit lnSpcReduction="10000"/>
          </a:bodyPr>
          <a:lstStyle/>
          <a:p>
            <a:pPr marL="0" indent="0">
              <a:lnSpc>
                <a:spcPct val="114000"/>
              </a:lnSpc>
              <a:buNone/>
            </a:pPr>
            <a:r>
              <a:rPr lang="en-US" sz="2000" dirty="0">
                <a:latin typeface="Segoe UI" panose="020B0502040204020203" pitchFamily="34" charset="0"/>
                <a:ea typeface="Segoe UI" panose="020B0502040204020203" pitchFamily="34" charset="0"/>
                <a:cs typeface="Segoe UI" panose="020B0502040204020203" pitchFamily="34" charset="0"/>
              </a:rPr>
              <a:t>An </a:t>
            </a:r>
            <a:r>
              <a:rPr lang="en-US" sz="2000" dirty="0" err="1">
                <a:latin typeface="Segoe UI" panose="020B0502040204020203" pitchFamily="34" charset="0"/>
                <a:ea typeface="Segoe UI" panose="020B0502040204020203" pitchFamily="34" charset="0"/>
                <a:cs typeface="Segoe UI" panose="020B0502040204020203" pitchFamily="34" charset="0"/>
              </a:rPr>
              <a:t>Quoc</a:t>
            </a:r>
            <a:r>
              <a:rPr lang="en-US" sz="2000" dirty="0">
                <a:latin typeface="Segoe UI" panose="020B0502040204020203" pitchFamily="34" charset="0"/>
                <a:ea typeface="Segoe UI" panose="020B0502040204020203" pitchFamily="34" charset="0"/>
                <a:cs typeface="Segoe UI" panose="020B0502040204020203" pitchFamily="34" charset="0"/>
              </a:rPr>
              <a:t> </a:t>
            </a:r>
            <a:r>
              <a:rPr lang="en-US" sz="2000" dirty="0" err="1">
                <a:latin typeface="Segoe UI" panose="020B0502040204020203" pitchFamily="34" charset="0"/>
                <a:ea typeface="Segoe UI" panose="020B0502040204020203" pitchFamily="34" charset="0"/>
                <a:cs typeface="Segoe UI" panose="020B0502040204020203" pitchFamily="34" charset="0"/>
              </a:rPr>
              <a:t>Huy</a:t>
            </a:r>
            <a:endParaRPr lang="en-US" sz="2000" dirty="0">
              <a:latin typeface="Segoe UI" panose="020B0502040204020203" pitchFamily="34" charset="0"/>
              <a:ea typeface="Segoe UI" panose="020B0502040204020203" pitchFamily="34" charset="0"/>
              <a:cs typeface="Segoe UI" panose="020B0502040204020203" pitchFamily="34" charset="0"/>
            </a:endParaRPr>
          </a:p>
          <a:p>
            <a:pPr marL="0" indent="0">
              <a:lnSpc>
                <a:spcPct val="114000"/>
              </a:lnSpc>
              <a:buNone/>
            </a:pPr>
            <a:r>
              <a:rPr lang="en-US" sz="1600" b="1" dirty="0">
                <a:latin typeface="Segoe UI" panose="020B0502040204020203" pitchFamily="34" charset="0"/>
                <a:ea typeface="Segoe UI" panose="020B0502040204020203" pitchFamily="34" charset="0"/>
                <a:cs typeface="Segoe UI" panose="020B0502040204020203" pitchFamily="34" charset="0"/>
              </a:rPr>
              <a:t>Microsoft certified trainer</a:t>
            </a:r>
          </a:p>
        </p:txBody>
      </p:sp>
      <p:sp>
        <p:nvSpPr>
          <p:cNvPr id="3" name="TextBox 2"/>
          <p:cNvSpPr txBox="1"/>
          <p:nvPr/>
        </p:nvSpPr>
        <p:spPr>
          <a:xfrm>
            <a:off x="308980" y="1364476"/>
            <a:ext cx="3384884" cy="683264"/>
          </a:xfrm>
          <a:prstGeom prst="rect">
            <a:avLst/>
          </a:prstGeom>
          <a:noFill/>
        </p:spPr>
        <p:txBody>
          <a:bodyPr wrap="square" lIns="182880" tIns="146304" rIns="182880" bIns="146304" rtlCol="0">
            <a:spAutoFit/>
          </a:bodyPr>
          <a:lstStyle/>
          <a:p>
            <a:pPr>
              <a:lnSpc>
                <a:spcPct val="90000"/>
              </a:lnSpc>
              <a:spcAft>
                <a:spcPts val="600"/>
              </a:spcAft>
            </a:pPr>
            <a:r>
              <a:rPr lang="en-US" sz="2800" b="1" dirty="0">
                <a:solidFill>
                  <a:schemeClr val="accent1">
                    <a:lumMod val="50000"/>
                  </a:schemeClr>
                </a:solidFill>
                <a:latin typeface="Segoe UI" panose="020B0502040204020203" pitchFamily="34" charset="0"/>
                <a:ea typeface="Segoe UI" panose="020B0502040204020203" pitchFamily="34" charset="0"/>
                <a:cs typeface="Segoe UI" panose="020B0502040204020203" pitchFamily="34" charset="0"/>
              </a:rPr>
              <a:t>Module 3</a:t>
            </a:r>
          </a:p>
        </p:txBody>
      </p:sp>
    </p:spTree>
    <p:extLst>
      <p:ext uri="{BB962C8B-B14F-4D97-AF65-F5344CB8AC3E}">
        <p14:creationId xmlns:p14="http://schemas.microsoft.com/office/powerpoint/2010/main" val="1225700711"/>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358252" y="134414"/>
            <a:ext cx="11341268" cy="680196"/>
          </a:xfrm>
        </p:spPr>
        <p:txBody>
          <a:bodyPr/>
          <a:lstStyle/>
          <a:p>
            <a:r>
              <a:rPr lang="en-US" sz="3600" b="1" dirty="0">
                <a:solidFill>
                  <a:schemeClr val="accent1">
                    <a:lumMod val="50000"/>
                  </a:schemeClr>
                </a:solidFill>
                <a:latin typeface="Segoe UI" panose="020B0502040204020203" pitchFamily="34" charset="0"/>
                <a:ea typeface="Segoe UI" panose="020B0502040204020203" pitchFamily="34" charset="0"/>
                <a:cs typeface="Segoe UI" panose="020B0502040204020203" pitchFamily="34" charset="0"/>
              </a:rPr>
              <a:t>Migration</a:t>
            </a:r>
            <a:endParaRPr lang="en-US" sz="3600" b="1" dirty="0">
              <a:solidFill>
                <a:schemeClr val="accent1">
                  <a:lumMod val="50000"/>
                </a:schemeClr>
              </a:solidFill>
              <a:latin typeface="Segoe UI" panose="020B0502040204020203" pitchFamily="34" charset="0"/>
              <a:ea typeface="Segoe UI" panose="020B0502040204020203" pitchFamily="34" charset="0"/>
            </a:endParaRPr>
          </a:p>
        </p:txBody>
      </p:sp>
      <p:sp>
        <p:nvSpPr>
          <p:cNvPr id="7" name="TextBox 6">
            <a:extLst>
              <a:ext uri="{FF2B5EF4-FFF2-40B4-BE49-F238E27FC236}">
                <a16:creationId xmlns:a16="http://schemas.microsoft.com/office/drawing/2014/main" id="{1C099488-628A-20E9-F8EB-89E75ABD287F}"/>
              </a:ext>
            </a:extLst>
          </p:cNvPr>
          <p:cNvSpPr txBox="1"/>
          <p:nvPr/>
        </p:nvSpPr>
        <p:spPr>
          <a:xfrm>
            <a:off x="455788" y="2206675"/>
            <a:ext cx="7656576" cy="954107"/>
          </a:xfrm>
          <a:prstGeom prst="rect">
            <a:avLst/>
          </a:prstGeom>
          <a:noFill/>
        </p:spPr>
        <p:txBody>
          <a:bodyPr wrap="square">
            <a:spAutoFit/>
          </a:bodyPr>
          <a:lstStyle/>
          <a:p>
            <a:r>
              <a:rPr lang="en-US" sz="2800" b="1" dirty="0"/>
              <a:t>Microsoft Azure Immersion Workshop:  </a:t>
            </a:r>
          </a:p>
          <a:p>
            <a:r>
              <a:rPr lang="en-US" sz="2800" b="1" dirty="0"/>
              <a:t>Infrastructure Migration</a:t>
            </a:r>
          </a:p>
        </p:txBody>
      </p:sp>
    </p:spTree>
    <p:extLst>
      <p:ext uri="{BB962C8B-B14F-4D97-AF65-F5344CB8AC3E}">
        <p14:creationId xmlns:p14="http://schemas.microsoft.com/office/powerpoint/2010/main" val="3940447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81037" y="2047740"/>
            <a:ext cx="6425654" cy="1381260"/>
          </a:xfrm>
        </p:spPr>
        <p:txBody>
          <a:bodyPr>
            <a:noAutofit/>
          </a:bodyPr>
          <a:lstStyle/>
          <a:p>
            <a:r>
              <a:rPr lang="en-US" sz="4400" b="1" dirty="0">
                <a:solidFill>
                  <a:schemeClr val="accent1">
                    <a:lumMod val="50000"/>
                  </a:schemeClr>
                </a:solidFill>
                <a:latin typeface="Segoe UI" panose="020B0502040204020203" pitchFamily="34" charset="0"/>
                <a:ea typeface="Segoe UI" panose="020B0502040204020203" pitchFamily="34" charset="0"/>
              </a:rPr>
              <a:t>Migration Lab </a:t>
            </a:r>
            <a:endParaRPr lang="en-US" sz="4400" b="1" dirty="0">
              <a:solidFill>
                <a:schemeClr val="accent1">
                  <a:lumMod val="50000"/>
                </a:schemeClr>
              </a:solidFill>
              <a:latin typeface="Segoe UI" panose="020B0502040204020203" pitchFamily="34" charset="0"/>
              <a:ea typeface="Segoe UI" panose="020B0502040204020203" pitchFamily="34" charset="0"/>
              <a:cs typeface="Segoe UI" panose="020B0502040204020203" pitchFamily="34" charset="0"/>
            </a:endParaRPr>
          </a:p>
        </p:txBody>
      </p:sp>
      <p:sp>
        <p:nvSpPr>
          <p:cNvPr id="2" name="Text Placeholder 1">
            <a:extLst>
              <a:ext uri="{FF2B5EF4-FFF2-40B4-BE49-F238E27FC236}">
                <a16:creationId xmlns:a16="http://schemas.microsoft.com/office/drawing/2014/main" id="{8E409F4D-C245-4C67-98B1-2C7AEECB071A}"/>
              </a:ext>
            </a:extLst>
          </p:cNvPr>
          <p:cNvSpPr>
            <a:spLocks noGrp="1"/>
          </p:cNvSpPr>
          <p:nvPr>
            <p:ph type="body" sz="quarter" idx="15"/>
          </p:nvPr>
        </p:nvSpPr>
        <p:spPr>
          <a:xfrm>
            <a:off x="481037" y="4459052"/>
            <a:ext cx="5413394" cy="792781"/>
          </a:xfrm>
        </p:spPr>
        <p:txBody>
          <a:bodyPr>
            <a:normAutofit lnSpcReduction="10000"/>
          </a:bodyPr>
          <a:lstStyle/>
          <a:p>
            <a:pPr marL="0" indent="0">
              <a:lnSpc>
                <a:spcPct val="114000"/>
              </a:lnSpc>
              <a:buNone/>
            </a:pPr>
            <a:r>
              <a:rPr lang="en-US" sz="2000" dirty="0">
                <a:latin typeface="Segoe UI" panose="020B0502040204020203" pitchFamily="34" charset="0"/>
                <a:ea typeface="Segoe UI" panose="020B0502040204020203" pitchFamily="34" charset="0"/>
                <a:cs typeface="Segoe UI" panose="020B0502040204020203" pitchFamily="34" charset="0"/>
              </a:rPr>
              <a:t>An </a:t>
            </a:r>
            <a:r>
              <a:rPr lang="en-US" sz="2000" dirty="0" err="1">
                <a:latin typeface="Segoe UI" panose="020B0502040204020203" pitchFamily="34" charset="0"/>
                <a:ea typeface="Segoe UI" panose="020B0502040204020203" pitchFamily="34" charset="0"/>
                <a:cs typeface="Segoe UI" panose="020B0502040204020203" pitchFamily="34" charset="0"/>
              </a:rPr>
              <a:t>Quoc</a:t>
            </a:r>
            <a:r>
              <a:rPr lang="en-US" sz="2000" dirty="0">
                <a:latin typeface="Segoe UI" panose="020B0502040204020203" pitchFamily="34" charset="0"/>
                <a:ea typeface="Segoe UI" panose="020B0502040204020203" pitchFamily="34" charset="0"/>
                <a:cs typeface="Segoe UI" panose="020B0502040204020203" pitchFamily="34" charset="0"/>
              </a:rPr>
              <a:t> </a:t>
            </a:r>
            <a:r>
              <a:rPr lang="en-US" sz="2000" dirty="0" err="1">
                <a:latin typeface="Segoe UI" panose="020B0502040204020203" pitchFamily="34" charset="0"/>
                <a:ea typeface="Segoe UI" panose="020B0502040204020203" pitchFamily="34" charset="0"/>
                <a:cs typeface="Segoe UI" panose="020B0502040204020203" pitchFamily="34" charset="0"/>
              </a:rPr>
              <a:t>Huy</a:t>
            </a:r>
            <a:endParaRPr lang="en-US" sz="2000" dirty="0">
              <a:latin typeface="Segoe UI" panose="020B0502040204020203" pitchFamily="34" charset="0"/>
              <a:ea typeface="Segoe UI" panose="020B0502040204020203" pitchFamily="34" charset="0"/>
              <a:cs typeface="Segoe UI" panose="020B0502040204020203" pitchFamily="34" charset="0"/>
            </a:endParaRPr>
          </a:p>
          <a:p>
            <a:pPr marL="0" indent="0">
              <a:lnSpc>
                <a:spcPct val="114000"/>
              </a:lnSpc>
              <a:buNone/>
            </a:pPr>
            <a:r>
              <a:rPr lang="en-US" sz="1600" b="1" dirty="0">
                <a:latin typeface="Segoe UI" panose="020B0502040204020203" pitchFamily="34" charset="0"/>
                <a:ea typeface="Segoe UI" panose="020B0502040204020203" pitchFamily="34" charset="0"/>
                <a:cs typeface="Segoe UI" panose="020B0502040204020203" pitchFamily="34" charset="0"/>
              </a:rPr>
              <a:t>Microsoft certified trainer</a:t>
            </a:r>
          </a:p>
        </p:txBody>
      </p:sp>
      <p:sp>
        <p:nvSpPr>
          <p:cNvPr id="3" name="TextBox 2"/>
          <p:cNvSpPr txBox="1"/>
          <p:nvPr/>
        </p:nvSpPr>
        <p:spPr>
          <a:xfrm>
            <a:off x="308980" y="1364476"/>
            <a:ext cx="3384884" cy="683264"/>
          </a:xfrm>
          <a:prstGeom prst="rect">
            <a:avLst/>
          </a:prstGeom>
          <a:noFill/>
        </p:spPr>
        <p:txBody>
          <a:bodyPr wrap="square" lIns="182880" tIns="146304" rIns="182880" bIns="146304" rtlCol="0">
            <a:spAutoFit/>
          </a:bodyPr>
          <a:lstStyle/>
          <a:p>
            <a:pPr>
              <a:lnSpc>
                <a:spcPct val="90000"/>
              </a:lnSpc>
              <a:spcAft>
                <a:spcPts val="600"/>
              </a:spcAft>
            </a:pPr>
            <a:r>
              <a:rPr lang="en-US" sz="2800" b="1" dirty="0">
                <a:solidFill>
                  <a:schemeClr val="accent1">
                    <a:lumMod val="50000"/>
                  </a:schemeClr>
                </a:solidFill>
                <a:latin typeface="Segoe UI" panose="020B0502040204020203" pitchFamily="34" charset="0"/>
                <a:ea typeface="Segoe UI" panose="020B0502040204020203" pitchFamily="34" charset="0"/>
                <a:cs typeface="Segoe UI" panose="020B0502040204020203" pitchFamily="34" charset="0"/>
              </a:rPr>
              <a:t>Module 4</a:t>
            </a:r>
          </a:p>
        </p:txBody>
      </p:sp>
    </p:spTree>
    <p:extLst>
      <p:ext uri="{BB962C8B-B14F-4D97-AF65-F5344CB8AC3E}">
        <p14:creationId xmlns:p14="http://schemas.microsoft.com/office/powerpoint/2010/main" val="3840467705"/>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358252" y="134414"/>
            <a:ext cx="11341268" cy="680196"/>
          </a:xfrm>
        </p:spPr>
        <p:txBody>
          <a:bodyPr/>
          <a:lstStyle/>
          <a:p>
            <a:r>
              <a:rPr lang="en-US" sz="3600" b="1" dirty="0">
                <a:solidFill>
                  <a:schemeClr val="accent1">
                    <a:lumMod val="50000"/>
                  </a:schemeClr>
                </a:solidFill>
                <a:latin typeface="Segoe UI" panose="020B0502040204020203" pitchFamily="34" charset="0"/>
                <a:ea typeface="Segoe UI" panose="020B0502040204020203" pitchFamily="34" charset="0"/>
              </a:rPr>
              <a:t>Migration Lab</a:t>
            </a:r>
          </a:p>
        </p:txBody>
      </p:sp>
      <p:sp>
        <p:nvSpPr>
          <p:cNvPr id="5" name="TextBox 4">
            <a:extLst>
              <a:ext uri="{FF2B5EF4-FFF2-40B4-BE49-F238E27FC236}">
                <a16:creationId xmlns:a16="http://schemas.microsoft.com/office/drawing/2014/main" id="{7FB4FCEE-1816-0C86-D259-F176459B20AC}"/>
              </a:ext>
            </a:extLst>
          </p:cNvPr>
          <p:cNvSpPr txBox="1"/>
          <p:nvPr/>
        </p:nvSpPr>
        <p:spPr>
          <a:xfrm>
            <a:off x="471488" y="2537383"/>
            <a:ext cx="7282927" cy="1754326"/>
          </a:xfrm>
          <a:prstGeom prst="rect">
            <a:avLst/>
          </a:prstGeom>
          <a:noFill/>
        </p:spPr>
        <p:txBody>
          <a:bodyPr wrap="square">
            <a:spAutoFit/>
          </a:bodyPr>
          <a:lstStyle/>
          <a:p>
            <a:r>
              <a:rPr lang="en-US" sz="3600" dirty="0"/>
              <a:t>https://github.com/microsoft/MCW-Line-of-business-application-migration</a:t>
            </a:r>
          </a:p>
        </p:txBody>
      </p:sp>
    </p:spTree>
    <p:extLst>
      <p:ext uri="{BB962C8B-B14F-4D97-AF65-F5344CB8AC3E}">
        <p14:creationId xmlns:p14="http://schemas.microsoft.com/office/powerpoint/2010/main" val="9065759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625493-FCF3-4310-89AD-8D2366C7C3E5}"/>
              </a:ext>
            </a:extLst>
          </p:cNvPr>
          <p:cNvSpPr>
            <a:spLocks noGrp="1"/>
          </p:cNvSpPr>
          <p:nvPr>
            <p:ph type="title"/>
          </p:nvPr>
        </p:nvSpPr>
        <p:spPr>
          <a:xfrm>
            <a:off x="418643" y="479830"/>
            <a:ext cx="11341268" cy="680196"/>
          </a:xfrm>
        </p:spPr>
        <p:txBody>
          <a:bodyPr/>
          <a:lstStyle/>
          <a:p>
            <a:r>
              <a:rPr lang="en-US" sz="3600" b="1" dirty="0">
                <a:solidFill>
                  <a:schemeClr val="accent1">
                    <a:lumMod val="50000"/>
                  </a:schemeClr>
                </a:solidFill>
                <a:latin typeface="Segoe UI" panose="020B0502040204020203" pitchFamily="34" charset="0"/>
                <a:ea typeface="Segoe UI" panose="020B0502040204020203" pitchFamily="34" charset="0"/>
                <a:cs typeface="Segoe UI" panose="020B0502040204020203" pitchFamily="34" charset="0"/>
              </a:rPr>
              <a:t>Hello! Student Introductions</a:t>
            </a:r>
          </a:p>
        </p:txBody>
      </p:sp>
      <p:sp>
        <p:nvSpPr>
          <p:cNvPr id="3" name="Text Placeholder 2">
            <a:extLst>
              <a:ext uri="{FF2B5EF4-FFF2-40B4-BE49-F238E27FC236}">
                <a16:creationId xmlns:a16="http://schemas.microsoft.com/office/drawing/2014/main" id="{82791BD5-DD42-4211-AC55-9AE143C30DA2}"/>
              </a:ext>
            </a:extLst>
          </p:cNvPr>
          <p:cNvSpPr>
            <a:spLocks noGrp="1"/>
          </p:cNvSpPr>
          <p:nvPr>
            <p:ph sz="quarter" idx="10"/>
          </p:nvPr>
        </p:nvSpPr>
        <p:spPr>
          <a:xfrm>
            <a:off x="694317" y="1943100"/>
            <a:ext cx="5394960" cy="3754874"/>
          </a:xfrm>
        </p:spPr>
        <p:txBody>
          <a:bodyPr/>
          <a:lstStyle/>
          <a:p>
            <a:r>
              <a:rPr lang="en-US" sz="2600" dirty="0">
                <a:latin typeface="Segoe UI" panose="020B0502040204020203" pitchFamily="34" charset="0"/>
                <a:ea typeface="Segoe UI" panose="020B0502040204020203" pitchFamily="34" charset="0"/>
                <a:cs typeface="Segoe UI" panose="020B0502040204020203" pitchFamily="34" charset="0"/>
              </a:rPr>
              <a:t>Let’s get acquainted:</a:t>
            </a:r>
          </a:p>
          <a:p>
            <a:pPr marL="457200" indent="-457200">
              <a:buFont typeface="Arial" panose="020B0604020202020204" pitchFamily="34" charset="0"/>
              <a:buChar char="•"/>
            </a:pPr>
            <a:r>
              <a:rPr lang="en-US" sz="2600" dirty="0">
                <a:latin typeface="Segoe UI" panose="020B0502040204020203" pitchFamily="34" charset="0"/>
                <a:ea typeface="Segoe UI" panose="020B0502040204020203" pitchFamily="34" charset="0"/>
                <a:cs typeface="Segoe UI" panose="020B0502040204020203" pitchFamily="34" charset="0"/>
              </a:rPr>
              <a:t>Your name</a:t>
            </a:r>
          </a:p>
          <a:p>
            <a:pPr marL="457200" indent="-457200">
              <a:buFont typeface="Arial" panose="020B0604020202020204" pitchFamily="34" charset="0"/>
              <a:buChar char="•"/>
            </a:pPr>
            <a:r>
              <a:rPr lang="en-US" sz="2600" dirty="0">
                <a:latin typeface="Segoe UI" panose="020B0502040204020203" pitchFamily="34" charset="0"/>
                <a:ea typeface="Segoe UI" panose="020B0502040204020203" pitchFamily="34" charset="0"/>
                <a:cs typeface="Segoe UI" panose="020B0502040204020203" pitchFamily="34" charset="0"/>
              </a:rPr>
              <a:t>Company affiliation</a:t>
            </a:r>
          </a:p>
          <a:p>
            <a:pPr marL="457200" indent="-457200">
              <a:buFont typeface="Arial" panose="020B0604020202020204" pitchFamily="34" charset="0"/>
              <a:buChar char="•"/>
            </a:pPr>
            <a:r>
              <a:rPr lang="en-US" sz="2600" dirty="0">
                <a:latin typeface="Segoe UI" panose="020B0502040204020203" pitchFamily="34" charset="0"/>
                <a:ea typeface="Segoe UI" panose="020B0502040204020203" pitchFamily="34" charset="0"/>
                <a:cs typeface="Segoe UI" panose="020B0502040204020203" pitchFamily="34" charset="0"/>
              </a:rPr>
              <a:t>Title/function</a:t>
            </a:r>
          </a:p>
          <a:p>
            <a:pPr marL="457200" indent="-457200">
              <a:buFont typeface="Arial" panose="020B0604020202020204" pitchFamily="34" charset="0"/>
              <a:buChar char="•"/>
            </a:pPr>
            <a:r>
              <a:rPr lang="en-US" sz="2600" dirty="0">
                <a:latin typeface="Segoe UI" panose="020B0502040204020203" pitchFamily="34" charset="0"/>
                <a:ea typeface="Segoe UI" panose="020B0502040204020203" pitchFamily="34" charset="0"/>
                <a:cs typeface="Segoe UI" panose="020B0502040204020203" pitchFamily="34" charset="0"/>
              </a:rPr>
              <a:t>Experience</a:t>
            </a:r>
          </a:p>
          <a:p>
            <a:pPr marL="457200" indent="-457200">
              <a:buFont typeface="Arial" panose="020B0604020202020204" pitchFamily="34" charset="0"/>
              <a:buChar char="•"/>
            </a:pPr>
            <a:r>
              <a:rPr lang="en-US" sz="2600" dirty="0">
                <a:latin typeface="Segoe UI" panose="020B0502040204020203" pitchFamily="34" charset="0"/>
                <a:ea typeface="Segoe UI" panose="020B0502040204020203" pitchFamily="34" charset="0"/>
                <a:cs typeface="Segoe UI" panose="020B0502040204020203" pitchFamily="34" charset="0"/>
              </a:rPr>
              <a:t>Your expectations for the course</a:t>
            </a:r>
          </a:p>
          <a:p>
            <a:endParaRPr lang="en-US" sz="2600" dirty="0">
              <a:latin typeface="Segoe UI" panose="020B0502040204020203" pitchFamily="34" charset="0"/>
              <a:ea typeface="Segoe UI" panose="020B0502040204020203" pitchFamily="34" charset="0"/>
              <a:cs typeface="Segoe UI" panose="020B0502040204020203" pitchFamily="34" charset="0"/>
            </a:endParaRPr>
          </a:p>
        </p:txBody>
      </p:sp>
      <p:pic>
        <p:nvPicPr>
          <p:cNvPr id="10" name="Picture 9" descr="Hello badge.">
            <a:extLst>
              <a:ext uri="{FF2B5EF4-FFF2-40B4-BE49-F238E27FC236}">
                <a16:creationId xmlns:a16="http://schemas.microsoft.com/office/drawing/2014/main" id="{1BEB5A76-C667-4BD5-BA7C-04A1CD08CAB8}"/>
              </a:ext>
            </a:extLst>
          </p:cNvPr>
          <p:cNvPicPr>
            <a:picLocks noChangeAspect="1"/>
          </p:cNvPicPr>
          <p:nvPr/>
        </p:nvPicPr>
        <p:blipFill>
          <a:blip r:embed="rId2"/>
          <a:stretch>
            <a:fillRect/>
          </a:stretch>
        </p:blipFill>
        <p:spPr>
          <a:xfrm>
            <a:off x="8173402" y="2720340"/>
            <a:ext cx="2276475" cy="1485900"/>
          </a:xfrm>
          <a:prstGeom prst="rect">
            <a:avLst/>
          </a:prstGeom>
        </p:spPr>
      </p:pic>
    </p:spTree>
    <p:extLst>
      <p:ext uri="{BB962C8B-B14F-4D97-AF65-F5344CB8AC3E}">
        <p14:creationId xmlns:p14="http://schemas.microsoft.com/office/powerpoint/2010/main" val="2268078552"/>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C229A46-CE91-B647-99D5-62C80EBF066B}"/>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2926651849"/>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Lightning - Free Images for Google Slides">
            <a:extLst>
              <a:ext uri="{FF2B5EF4-FFF2-40B4-BE49-F238E27FC236}">
                <a16:creationId xmlns:a16="http://schemas.microsoft.com/office/drawing/2014/main" id="{B5A812ED-8558-59ED-9801-A9BD43E8D0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0418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306382" y="2572126"/>
            <a:ext cx="2114846" cy="1650738"/>
          </a:xfrm>
        </p:spPr>
        <p:txBody>
          <a:bodyPr>
            <a:noAutofit/>
          </a:bodyPr>
          <a:lstStyle/>
          <a:p>
            <a:pPr>
              <a:lnSpc>
                <a:spcPct val="100000"/>
              </a:lnSpc>
            </a:pPr>
            <a:r>
              <a:rPr lang="en-US" sz="4000" b="1" dirty="0">
                <a:latin typeface="Segoe UI" panose="020B0502040204020203" pitchFamily="34" charset="0"/>
                <a:ea typeface="Segoe UI" panose="020B0502040204020203" pitchFamily="34" charset="0"/>
                <a:cs typeface="Segoe UI" panose="020B0502040204020203" pitchFamily="34" charset="0"/>
              </a:rPr>
              <a:t>Course Agenda</a:t>
            </a:r>
          </a:p>
        </p:txBody>
      </p:sp>
      <p:graphicFrame>
        <p:nvGraphicFramePr>
          <p:cNvPr id="8" name="Table 8">
            <a:extLst>
              <a:ext uri="{FF2B5EF4-FFF2-40B4-BE49-F238E27FC236}">
                <a16:creationId xmlns:a16="http://schemas.microsoft.com/office/drawing/2014/main" id="{8B2F1288-01AD-49EA-A5AB-78D86FC6AF45}"/>
              </a:ext>
            </a:extLst>
          </p:cNvPr>
          <p:cNvGraphicFramePr>
            <a:graphicFrameLocks noGrp="1"/>
          </p:cNvGraphicFramePr>
          <p:nvPr>
            <p:extLst>
              <p:ext uri="{D42A27DB-BD31-4B8C-83A1-F6EECF244321}">
                <p14:modId xmlns:p14="http://schemas.microsoft.com/office/powerpoint/2010/main" val="3918187006"/>
              </p:ext>
            </p:extLst>
          </p:nvPr>
        </p:nvGraphicFramePr>
        <p:xfrm>
          <a:off x="3252134" y="2035621"/>
          <a:ext cx="7538842" cy="2723748"/>
        </p:xfrm>
        <a:graphic>
          <a:graphicData uri="http://schemas.openxmlformats.org/drawingml/2006/table">
            <a:tbl>
              <a:tblPr firstRow="1" bandRow="1">
                <a:tableStyleId>{5C22544A-7EE6-4342-B048-85BDC9FD1C3A}</a:tableStyleId>
              </a:tblPr>
              <a:tblGrid>
                <a:gridCol w="7538842">
                  <a:extLst>
                    <a:ext uri="{9D8B030D-6E8A-4147-A177-3AD203B41FA5}">
                      <a16:colId xmlns:a16="http://schemas.microsoft.com/office/drawing/2014/main" val="929034746"/>
                    </a:ext>
                  </a:extLst>
                </a:gridCol>
              </a:tblGrid>
              <a:tr h="680937">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2000" b="1" dirty="0">
                          <a:solidFill>
                            <a:srgbClr val="002060"/>
                          </a:solidFill>
                          <a:latin typeface="Segoe UI" panose="020B0502040204020203" pitchFamily="34" charset="0"/>
                          <a:ea typeface="Segoe UI" panose="020B0502040204020203" pitchFamily="34" charset="0"/>
                          <a:cs typeface="Segoe UI" panose="020B0502040204020203" pitchFamily="34" charset="0"/>
                        </a:rPr>
                        <a:t>01 – Course introduction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75608571"/>
                  </a:ext>
                </a:extLst>
              </a:tr>
              <a:tr h="680937">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2000" b="1" kern="1200" dirty="0">
                          <a:solidFill>
                            <a:srgbClr val="002060"/>
                          </a:solidFill>
                          <a:latin typeface="Segoe UI" panose="020B0502040204020203" pitchFamily="34" charset="0"/>
                          <a:ea typeface="Segoe UI" panose="020B0502040204020203" pitchFamily="34" charset="0"/>
                          <a:cs typeface="Segoe UI" panose="020B0502040204020203" pitchFamily="34" charset="0"/>
                        </a:rPr>
                        <a:t>02 – Assessment process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7732341"/>
                  </a:ext>
                </a:extLst>
              </a:tr>
              <a:tr h="680937">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2000" b="1" kern="1200" dirty="0">
                          <a:solidFill>
                            <a:srgbClr val="002060"/>
                          </a:solidFill>
                          <a:latin typeface="Segoe UI" panose="020B0502040204020203" pitchFamily="34" charset="0"/>
                          <a:ea typeface="Segoe UI" panose="020B0502040204020203" pitchFamily="34" charset="0"/>
                          <a:cs typeface="Segoe UI" panose="020B0502040204020203" pitchFamily="34" charset="0"/>
                        </a:rPr>
                        <a:t>03 – Migration process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23064497"/>
                  </a:ext>
                </a:extLst>
              </a:tr>
              <a:tr h="680937">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2000" b="1" kern="1200" dirty="0">
                          <a:solidFill>
                            <a:srgbClr val="002060"/>
                          </a:solidFill>
                          <a:latin typeface="Segoe UI" panose="020B0502040204020203" pitchFamily="34" charset="0"/>
                          <a:ea typeface="Segoe UI" panose="020B0502040204020203" pitchFamily="34" charset="0"/>
                          <a:cs typeface="Segoe UI" panose="020B0502040204020203" pitchFamily="34" charset="0"/>
                        </a:rPr>
                        <a:t>04 – Migration Lab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82639432"/>
                  </a:ext>
                </a:extLst>
              </a:tr>
            </a:tbl>
          </a:graphicData>
        </a:graphic>
      </p:graphicFrame>
    </p:spTree>
    <p:extLst>
      <p:ext uri="{BB962C8B-B14F-4D97-AF65-F5344CB8AC3E}">
        <p14:creationId xmlns:p14="http://schemas.microsoft.com/office/powerpoint/2010/main" val="2526892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2387" y="2256742"/>
            <a:ext cx="5428936" cy="1458916"/>
          </a:xfrm>
        </p:spPr>
        <p:txBody>
          <a:bodyPr>
            <a:noAutofit/>
          </a:bodyPr>
          <a:lstStyle/>
          <a:p>
            <a:br>
              <a:rPr lang="en-US" sz="4400" b="1" dirty="0">
                <a:solidFill>
                  <a:schemeClr val="accent1">
                    <a:lumMod val="50000"/>
                  </a:schemeClr>
                </a:solidFill>
                <a:latin typeface="Segoe UI" panose="020B0502040204020203" pitchFamily="34" charset="0"/>
                <a:ea typeface="Segoe UI" panose="020B0502040204020203" pitchFamily="34" charset="0"/>
                <a:cs typeface="Segoe UI" panose="020B0502040204020203" pitchFamily="34" charset="0"/>
              </a:rPr>
            </a:br>
            <a:r>
              <a:rPr lang="en-US" sz="4400" b="1" dirty="0">
                <a:solidFill>
                  <a:schemeClr val="accent1">
                    <a:lumMod val="50000"/>
                  </a:schemeClr>
                </a:solidFill>
                <a:latin typeface="Segoe UI" panose="020B0502040204020203" pitchFamily="34" charset="0"/>
                <a:ea typeface="Segoe UI" panose="020B0502040204020203" pitchFamily="34" charset="0"/>
                <a:cs typeface="Segoe UI" panose="020B0502040204020203" pitchFamily="34" charset="0"/>
              </a:rPr>
              <a:t>Course introduction</a:t>
            </a:r>
          </a:p>
        </p:txBody>
      </p:sp>
      <p:sp>
        <p:nvSpPr>
          <p:cNvPr id="2" name="Text Placeholder 1">
            <a:extLst>
              <a:ext uri="{FF2B5EF4-FFF2-40B4-BE49-F238E27FC236}">
                <a16:creationId xmlns:a16="http://schemas.microsoft.com/office/drawing/2014/main" id="{8E409F4D-C245-4C67-98B1-2C7AEECB071A}"/>
              </a:ext>
            </a:extLst>
          </p:cNvPr>
          <p:cNvSpPr>
            <a:spLocks noGrp="1"/>
          </p:cNvSpPr>
          <p:nvPr>
            <p:ph type="body" sz="quarter" idx="15"/>
          </p:nvPr>
        </p:nvSpPr>
        <p:spPr>
          <a:xfrm>
            <a:off x="617929" y="4373458"/>
            <a:ext cx="5413394" cy="816249"/>
          </a:xfrm>
        </p:spPr>
        <p:txBody>
          <a:bodyPr>
            <a:normAutofit lnSpcReduction="10000"/>
          </a:bodyPr>
          <a:lstStyle/>
          <a:p>
            <a:pPr marL="0" indent="0">
              <a:lnSpc>
                <a:spcPct val="114000"/>
              </a:lnSpc>
              <a:buNone/>
            </a:pPr>
            <a:r>
              <a:rPr lang="en-US" dirty="0">
                <a:latin typeface="+mn-lt"/>
                <a:cs typeface="Arial" panose="020B0604020202020204" pitchFamily="34" charset="0"/>
              </a:rPr>
              <a:t>An </a:t>
            </a:r>
            <a:r>
              <a:rPr lang="en-US" dirty="0" err="1">
                <a:latin typeface="+mn-lt"/>
                <a:cs typeface="Arial" panose="020B0604020202020204" pitchFamily="34" charset="0"/>
              </a:rPr>
              <a:t>Quoc</a:t>
            </a:r>
            <a:r>
              <a:rPr lang="en-US" dirty="0">
                <a:latin typeface="+mn-lt"/>
                <a:cs typeface="Arial" panose="020B0604020202020204" pitchFamily="34" charset="0"/>
              </a:rPr>
              <a:t> </a:t>
            </a:r>
            <a:r>
              <a:rPr lang="en-US" dirty="0" err="1">
                <a:latin typeface="+mn-lt"/>
                <a:cs typeface="Arial" panose="020B0604020202020204" pitchFamily="34" charset="0"/>
              </a:rPr>
              <a:t>Huy</a:t>
            </a:r>
            <a:endParaRPr lang="en-US" dirty="0">
              <a:latin typeface="+mn-lt"/>
              <a:cs typeface="Arial" panose="020B0604020202020204" pitchFamily="34" charset="0"/>
            </a:endParaRPr>
          </a:p>
          <a:p>
            <a:pPr marL="0" indent="0">
              <a:lnSpc>
                <a:spcPct val="114000"/>
              </a:lnSpc>
              <a:buNone/>
            </a:pPr>
            <a:r>
              <a:rPr lang="en-US" b="1" dirty="0">
                <a:latin typeface="+mn-lt"/>
                <a:cs typeface="Arial" panose="020B0604020202020204" pitchFamily="34" charset="0"/>
              </a:rPr>
              <a:t>Microsoft certified trainer</a:t>
            </a:r>
          </a:p>
        </p:txBody>
      </p:sp>
      <p:sp>
        <p:nvSpPr>
          <p:cNvPr id="3" name="TextBox 2"/>
          <p:cNvSpPr txBox="1"/>
          <p:nvPr/>
        </p:nvSpPr>
        <p:spPr>
          <a:xfrm>
            <a:off x="468224" y="1573477"/>
            <a:ext cx="3513221" cy="683264"/>
          </a:xfrm>
          <a:prstGeom prst="rect">
            <a:avLst/>
          </a:prstGeom>
          <a:noFill/>
        </p:spPr>
        <p:txBody>
          <a:bodyPr wrap="square" lIns="182880" tIns="146304" rIns="182880" bIns="146304" rtlCol="0">
            <a:spAutoFit/>
          </a:bodyPr>
          <a:lstStyle/>
          <a:p>
            <a:pPr>
              <a:lnSpc>
                <a:spcPct val="90000"/>
              </a:lnSpc>
              <a:spcAft>
                <a:spcPts val="600"/>
              </a:spcAft>
            </a:pPr>
            <a:r>
              <a:rPr lang="en-US" sz="2800" b="1" dirty="0">
                <a:solidFill>
                  <a:schemeClr val="accent1">
                    <a:lumMod val="50000"/>
                  </a:schemeClr>
                </a:solidFill>
                <a:latin typeface="Segoe UI" panose="020B0502040204020203" pitchFamily="34" charset="0"/>
                <a:ea typeface="Segoe UI" panose="020B0502040204020203" pitchFamily="34" charset="0"/>
                <a:cs typeface="Segoe UI" panose="020B0502040204020203" pitchFamily="34" charset="0"/>
              </a:rPr>
              <a:t>Module 1</a:t>
            </a:r>
          </a:p>
        </p:txBody>
      </p:sp>
    </p:spTree>
    <p:extLst>
      <p:ext uri="{BB962C8B-B14F-4D97-AF65-F5344CB8AC3E}">
        <p14:creationId xmlns:p14="http://schemas.microsoft.com/office/powerpoint/2010/main" val="1304694904"/>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358252" y="134414"/>
            <a:ext cx="11341268" cy="680196"/>
          </a:xfrm>
        </p:spPr>
        <p:txBody>
          <a:bodyPr/>
          <a:lstStyle/>
          <a:p>
            <a:r>
              <a:rPr lang="en-US" sz="3600" b="1" dirty="0">
                <a:solidFill>
                  <a:schemeClr val="accent1">
                    <a:lumMod val="50000"/>
                  </a:schemeClr>
                </a:solidFill>
                <a:latin typeface="Segoe UI" panose="020B0502040204020203" pitchFamily="34" charset="0"/>
                <a:ea typeface="Segoe UI" panose="020B0502040204020203" pitchFamily="34" charset="0"/>
              </a:rPr>
              <a:t>Azure Migration &amp; Modernization Assessment</a:t>
            </a:r>
          </a:p>
        </p:txBody>
      </p:sp>
      <p:sp>
        <p:nvSpPr>
          <p:cNvPr id="3" name="Rectangle 2"/>
          <p:cNvSpPr/>
          <p:nvPr/>
        </p:nvSpPr>
        <p:spPr>
          <a:xfrm>
            <a:off x="358252" y="939030"/>
            <a:ext cx="11005246" cy="4801314"/>
          </a:xfrm>
          <a:prstGeom prst="rect">
            <a:avLst/>
          </a:prstGeom>
        </p:spPr>
        <p:txBody>
          <a:bodyPr wrap="square">
            <a:spAutoFit/>
          </a:bodyPr>
          <a:lstStyle/>
          <a:p>
            <a:pPr marL="285750" indent="-285750">
              <a:buFont typeface="Arial" panose="020B0604020202020204" pitchFamily="34" charset="0"/>
              <a:buChar char="•"/>
            </a:pPr>
            <a:endParaRPr lang="en-US" dirty="0"/>
          </a:p>
          <a:p>
            <a:r>
              <a:rPr lang="en-US" b="1" dirty="0"/>
              <a:t>Course introduction:</a:t>
            </a:r>
          </a:p>
          <a:p>
            <a:pPr marL="285750" indent="-285750">
              <a:buFont typeface="Arial" panose="020B0604020202020204" pitchFamily="34" charset="0"/>
              <a:buChar char="•"/>
            </a:pPr>
            <a:r>
              <a:rPr lang="en-US" dirty="0"/>
              <a:t>The course provides knowledge, assessment and migration process to Azure </a:t>
            </a:r>
            <a:r>
              <a:rPr lang="en-US" dirty="0" err="1"/>
              <a:t>rehost</a:t>
            </a:r>
            <a:r>
              <a:rPr lang="en-US" dirty="0"/>
              <a:t> (Lift and Shift)</a:t>
            </a:r>
          </a:p>
          <a:p>
            <a:pPr marL="285750" indent="-285750">
              <a:buFont typeface="Arial" panose="020B0604020202020204" pitchFamily="34" charset="0"/>
              <a:buChar char="•"/>
            </a:pPr>
            <a:r>
              <a:rPr lang="en-US" dirty="0"/>
              <a:t>Provide tools and templates to work on Assessment and migration projects</a:t>
            </a:r>
          </a:p>
          <a:p>
            <a:r>
              <a:rPr lang="en-US" b="1" dirty="0"/>
              <a:t>Target:</a:t>
            </a:r>
          </a:p>
          <a:p>
            <a:pPr marL="285750" indent="-285750">
              <a:buFont typeface="Arial" panose="020B0604020202020204" pitchFamily="34" charset="0"/>
              <a:buChar char="•"/>
            </a:pPr>
            <a:r>
              <a:rPr lang="en-US" dirty="0"/>
              <a:t>After the course, students can participate in an assessment and migration project from on-premises to Azure.</a:t>
            </a:r>
          </a:p>
          <a:p>
            <a:pPr marL="285750" indent="-285750">
              <a:buFont typeface="Arial" panose="020B0604020202020204" pitchFamily="34" charset="0"/>
              <a:buChar char="•"/>
            </a:pPr>
            <a:r>
              <a:rPr lang="en-US" dirty="0"/>
              <a:t>Understand assessment and migration methodology</a:t>
            </a:r>
          </a:p>
          <a:p>
            <a:r>
              <a:rPr lang="en-US" b="1" dirty="0"/>
              <a:t>Outcome:</a:t>
            </a:r>
          </a:p>
          <a:p>
            <a:pPr marL="285750" indent="-285750">
              <a:buFont typeface="Arial" panose="020B0604020202020204" pitchFamily="34" charset="0"/>
              <a:buChar char="•"/>
            </a:pPr>
            <a:r>
              <a:rPr lang="en-US" dirty="0"/>
              <a:t>By the end of this workshop, students will be ready to participate in projects on Assessment, and Migration</a:t>
            </a:r>
          </a:p>
          <a:p>
            <a:r>
              <a:rPr lang="en-US" b="1" dirty="0"/>
              <a:t>Prerequisites:</a:t>
            </a:r>
          </a:p>
          <a:p>
            <a:pPr marL="285750" indent="-285750">
              <a:buFont typeface="Arial" panose="020B0604020202020204" pitchFamily="34" charset="0"/>
              <a:buChar char="•"/>
            </a:pPr>
            <a:r>
              <a:rPr lang="en-US" dirty="0"/>
              <a:t>Azure fundamental (Az-900)</a:t>
            </a:r>
          </a:p>
          <a:p>
            <a:pPr marL="285750" indent="-285750">
              <a:buFont typeface="Arial" panose="020B0604020202020204" pitchFamily="34" charset="0"/>
              <a:buChar char="•"/>
            </a:pPr>
            <a:r>
              <a:rPr lang="en-US" dirty="0"/>
              <a:t>Recommended experience: 1+ years hands-on experience Azure</a:t>
            </a:r>
          </a:p>
          <a:p>
            <a:r>
              <a:rPr lang="en-US" b="1" dirty="0"/>
              <a:t>Content:</a:t>
            </a:r>
          </a:p>
          <a:p>
            <a:pPr marL="285750" indent="-285750">
              <a:buFont typeface="Arial" panose="020B0604020202020204" pitchFamily="34" charset="0"/>
              <a:buChar char="•"/>
            </a:pPr>
            <a:r>
              <a:rPr lang="en-US" dirty="0"/>
              <a:t>Concepts, Principles, Methodology, Tools, Templates.</a:t>
            </a:r>
          </a:p>
          <a:p>
            <a:pPr marL="285750" indent="-285750">
              <a:buFont typeface="Arial" panose="020B0604020202020204" pitchFamily="34" charset="0"/>
              <a:buChar char="•"/>
            </a:pPr>
            <a:r>
              <a:rPr lang="en-US" dirty="0"/>
              <a:t>Case study</a:t>
            </a:r>
          </a:p>
          <a:p>
            <a:pPr marL="285750" indent="-285750">
              <a:buFont typeface="Arial" panose="020B0604020202020204" pitchFamily="34" charset="0"/>
              <a:buChar char="•"/>
            </a:pPr>
            <a:r>
              <a:rPr lang="en-US" dirty="0"/>
              <a:t>Migration Lab</a:t>
            </a:r>
          </a:p>
          <a:p>
            <a:endParaRPr lang="en-US" dirty="0"/>
          </a:p>
        </p:txBody>
      </p:sp>
    </p:spTree>
    <p:extLst>
      <p:ext uri="{BB962C8B-B14F-4D97-AF65-F5344CB8AC3E}">
        <p14:creationId xmlns:p14="http://schemas.microsoft.com/office/powerpoint/2010/main" val="1438843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358252" y="134414"/>
            <a:ext cx="11341268" cy="680196"/>
          </a:xfrm>
        </p:spPr>
        <p:txBody>
          <a:bodyPr/>
          <a:lstStyle/>
          <a:p>
            <a:r>
              <a:rPr lang="en-US" sz="3600" b="1" dirty="0">
                <a:solidFill>
                  <a:schemeClr val="accent1">
                    <a:lumMod val="50000"/>
                  </a:schemeClr>
                </a:solidFill>
                <a:latin typeface="Segoe UI" panose="020B0502040204020203" pitchFamily="34" charset="0"/>
                <a:ea typeface="Segoe UI" panose="020B0502040204020203" pitchFamily="34" charset="0"/>
              </a:rPr>
              <a:t>Challenges</a:t>
            </a:r>
          </a:p>
        </p:txBody>
      </p:sp>
      <p:grpSp>
        <p:nvGrpSpPr>
          <p:cNvPr id="4" name="Group 3">
            <a:extLst>
              <a:ext uri="{FF2B5EF4-FFF2-40B4-BE49-F238E27FC236}">
                <a16:creationId xmlns:a16="http://schemas.microsoft.com/office/drawing/2014/main" id="{0FF21E25-8962-4CD9-B01F-DC376A3DC973}"/>
              </a:ext>
            </a:extLst>
          </p:cNvPr>
          <p:cNvGrpSpPr/>
          <p:nvPr/>
        </p:nvGrpSpPr>
        <p:grpSpPr>
          <a:xfrm>
            <a:off x="355734" y="815823"/>
            <a:ext cx="11494240" cy="5171137"/>
            <a:chOff x="374324" y="1234833"/>
            <a:chExt cx="11494240" cy="5171137"/>
          </a:xfrm>
        </p:grpSpPr>
        <p:graphicFrame>
          <p:nvGraphicFramePr>
            <p:cNvPr id="5" name="Diagram 4">
              <a:extLst>
                <a:ext uri="{FF2B5EF4-FFF2-40B4-BE49-F238E27FC236}">
                  <a16:creationId xmlns:a16="http://schemas.microsoft.com/office/drawing/2014/main" id="{FE8579C0-4491-44E7-B557-D790A9B4C34C}"/>
                </a:ext>
              </a:extLst>
            </p:cNvPr>
            <p:cNvGraphicFramePr/>
            <p:nvPr/>
          </p:nvGraphicFramePr>
          <p:xfrm>
            <a:off x="2209755" y="1234833"/>
            <a:ext cx="7756706" cy="51711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extBox 5">
              <a:extLst>
                <a:ext uri="{FF2B5EF4-FFF2-40B4-BE49-F238E27FC236}">
                  <a16:creationId xmlns:a16="http://schemas.microsoft.com/office/drawing/2014/main" id="{17C188C5-27F3-4196-AA00-0F05AFD562C9}"/>
                </a:ext>
              </a:extLst>
            </p:cNvPr>
            <p:cNvSpPr txBox="1"/>
            <p:nvPr/>
          </p:nvSpPr>
          <p:spPr>
            <a:xfrm>
              <a:off x="6843418" y="1508608"/>
              <a:ext cx="3794162" cy="692497"/>
            </a:xfrm>
            <a:prstGeom prst="rect">
              <a:avLst/>
            </a:prstGeom>
            <a:noFill/>
          </p:spPr>
          <p:txBody>
            <a:bodyPr wrap="square" rtlCol="0">
              <a:spAutoFit/>
            </a:bodyPr>
            <a:lstStyle/>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300" b="0" i="0" u="none" strike="noStrike" kern="0" cap="none" spc="0" normalizeH="0" baseline="0" noProof="0" dirty="0">
                  <a:ln>
                    <a:noFill/>
                  </a:ln>
                  <a:solidFill>
                    <a:srgbClr val="171616"/>
                  </a:solidFill>
                  <a:effectLst/>
                  <a:uLnTx/>
                  <a:uFillTx/>
                  <a:latin typeface="Segoe UI" panose="020B0502040204020203" pitchFamily="34" charset="0"/>
                  <a:ea typeface="Segoe UI" panose="020B0502040204020203" pitchFamily="34" charset="0"/>
                  <a:cs typeface="Segoe UI" panose="020B0502040204020203" pitchFamily="34" charset="0"/>
                </a:rPr>
                <a:t>Ineffective management of cloud expenditure</a:t>
              </a: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300" b="0" i="0" u="none" strike="noStrike" kern="0" cap="none" spc="0" normalizeH="0" baseline="0" noProof="0" dirty="0">
                  <a:ln>
                    <a:noFill/>
                  </a:ln>
                  <a:solidFill>
                    <a:srgbClr val="171616"/>
                  </a:solidFill>
                  <a:effectLst/>
                  <a:uLnTx/>
                  <a:uFillTx/>
                  <a:latin typeface="Segoe UI" panose="020B0502040204020203" pitchFamily="34" charset="0"/>
                  <a:ea typeface="Segoe UI" panose="020B0502040204020203" pitchFamily="34" charset="0"/>
                  <a:cs typeface="Segoe UI" panose="020B0502040204020203" pitchFamily="34" charset="0"/>
                </a:rPr>
                <a:t>No method of cost optimization</a:t>
              </a: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300" b="0" i="0" u="none" strike="noStrike" kern="0" cap="none" spc="0" normalizeH="0" baseline="0" noProof="0" dirty="0">
                  <a:ln>
                    <a:noFill/>
                  </a:ln>
                  <a:solidFill>
                    <a:srgbClr val="171616"/>
                  </a:solidFill>
                  <a:effectLst/>
                  <a:uLnTx/>
                  <a:uFillTx/>
                  <a:latin typeface="Segoe UI" panose="020B0502040204020203" pitchFamily="34" charset="0"/>
                  <a:ea typeface="Segoe UI" panose="020B0502040204020203" pitchFamily="34" charset="0"/>
                  <a:cs typeface="Segoe UI" panose="020B0502040204020203" pitchFamily="34" charset="0"/>
                </a:rPr>
                <a:t>Difficulties in budget forecasting</a:t>
              </a:r>
            </a:p>
          </p:txBody>
        </p:sp>
        <p:sp>
          <p:nvSpPr>
            <p:cNvPr id="7" name="TextBox 6">
              <a:extLst>
                <a:ext uri="{FF2B5EF4-FFF2-40B4-BE49-F238E27FC236}">
                  <a16:creationId xmlns:a16="http://schemas.microsoft.com/office/drawing/2014/main" id="{6114641F-E549-4943-8197-C300D2776EBF}"/>
                </a:ext>
              </a:extLst>
            </p:cNvPr>
            <p:cNvSpPr txBox="1"/>
            <p:nvPr/>
          </p:nvSpPr>
          <p:spPr>
            <a:xfrm>
              <a:off x="8855698" y="3010875"/>
              <a:ext cx="3012866" cy="1292662"/>
            </a:xfrm>
            <a:prstGeom prst="rect">
              <a:avLst/>
            </a:prstGeom>
            <a:noFill/>
          </p:spPr>
          <p:txBody>
            <a:bodyPr wrap="square" rtlCol="0">
              <a:spAutoFit/>
            </a:bodyPr>
            <a:lstStyle/>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300" b="0" i="0" u="none" strike="noStrike" kern="0" cap="none" spc="0" normalizeH="0" baseline="0" noProof="0" dirty="0">
                  <a:ln>
                    <a:noFill/>
                  </a:ln>
                  <a:solidFill>
                    <a:srgbClr val="171616"/>
                  </a:solidFill>
                  <a:effectLst/>
                  <a:uLnTx/>
                  <a:uFillTx/>
                  <a:latin typeface="Segoe UI" panose="020B0502040204020203" pitchFamily="34" charset="0"/>
                  <a:ea typeface="Segoe UI" panose="020B0502040204020203" pitchFamily="34" charset="0"/>
                  <a:cs typeface="Segoe UI" panose="020B0502040204020203" pitchFamily="34" charset="0"/>
                </a:rPr>
                <a:t>Detecting and preventing intrusions</a:t>
              </a: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300" b="0" i="0" u="none" strike="noStrike" kern="0" cap="none" spc="0" normalizeH="0" baseline="0" noProof="0" dirty="0">
                  <a:ln>
                    <a:noFill/>
                  </a:ln>
                  <a:solidFill>
                    <a:srgbClr val="171616"/>
                  </a:solidFill>
                  <a:effectLst/>
                  <a:uLnTx/>
                  <a:uFillTx/>
                  <a:latin typeface="Segoe UI" panose="020B0502040204020203" pitchFamily="34" charset="0"/>
                  <a:ea typeface="Segoe UI" panose="020B0502040204020203" pitchFamily="34" charset="0"/>
                  <a:cs typeface="Segoe UI" panose="020B0502040204020203" pitchFamily="34" charset="0"/>
                </a:rPr>
                <a:t>Ongoing updates, monitoring and management</a:t>
              </a: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300" b="0" i="0" u="none" strike="noStrike" kern="0" cap="none" spc="0" normalizeH="0" baseline="0" noProof="0" dirty="0">
                  <a:ln>
                    <a:noFill/>
                  </a:ln>
                  <a:solidFill>
                    <a:srgbClr val="171616"/>
                  </a:solidFill>
                  <a:effectLst/>
                  <a:uLnTx/>
                  <a:uFillTx/>
                  <a:latin typeface="Segoe UI" panose="020B0502040204020203" pitchFamily="34" charset="0"/>
                  <a:ea typeface="Segoe UI" panose="020B0502040204020203" pitchFamily="34" charset="0"/>
                  <a:cs typeface="Segoe UI" panose="020B0502040204020203" pitchFamily="34" charset="0"/>
                </a:rPr>
                <a:t>Overwhelmed of too many complex compliance requirements </a:t>
              </a:r>
            </a:p>
          </p:txBody>
        </p:sp>
        <p:sp>
          <p:nvSpPr>
            <p:cNvPr id="8" name="TextBox 7">
              <a:extLst>
                <a:ext uri="{FF2B5EF4-FFF2-40B4-BE49-F238E27FC236}">
                  <a16:creationId xmlns:a16="http://schemas.microsoft.com/office/drawing/2014/main" id="{3B36BEE5-C56A-4545-B496-14C2F9670404}"/>
                </a:ext>
              </a:extLst>
            </p:cNvPr>
            <p:cNvSpPr txBox="1"/>
            <p:nvPr/>
          </p:nvSpPr>
          <p:spPr>
            <a:xfrm>
              <a:off x="926301" y="5050672"/>
              <a:ext cx="3044810" cy="1292662"/>
            </a:xfrm>
            <a:prstGeom prst="rect">
              <a:avLst/>
            </a:prstGeom>
            <a:noFill/>
          </p:spPr>
          <p:txBody>
            <a:bodyPr wrap="square" rtlCol="0">
              <a:spAutoFit/>
            </a:bodyPr>
            <a:lstStyle/>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300" b="0" i="0" u="none" strike="noStrike" kern="0" cap="none" spc="0" normalizeH="0" baseline="0" noProof="0" dirty="0">
                  <a:ln>
                    <a:noFill/>
                  </a:ln>
                  <a:solidFill>
                    <a:srgbClr val="171616"/>
                  </a:solidFill>
                  <a:effectLst/>
                  <a:uLnTx/>
                  <a:uFillTx/>
                  <a:latin typeface="Segoe UI" panose="020B0502040204020203" pitchFamily="34" charset="0"/>
                  <a:ea typeface="Segoe UI" panose="020B0502040204020203" pitchFamily="34" charset="0"/>
                  <a:cs typeface="Segoe UI" panose="020B0502040204020203" pitchFamily="34" charset="0"/>
                </a:rPr>
                <a:t>Shortage of highly-skilled engineers</a:t>
              </a: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300" b="0" i="0" u="none" strike="noStrike" kern="0" cap="none" spc="0" normalizeH="0" baseline="0" noProof="0" dirty="0">
                  <a:ln>
                    <a:noFill/>
                  </a:ln>
                  <a:solidFill>
                    <a:srgbClr val="171616"/>
                  </a:solidFill>
                  <a:effectLst/>
                  <a:uLnTx/>
                  <a:uFillTx/>
                  <a:latin typeface="Segoe UI" panose="020B0502040204020203" pitchFamily="34" charset="0"/>
                  <a:ea typeface="Segoe UI" panose="020B0502040204020203" pitchFamily="34" charset="0"/>
                  <a:cs typeface="Segoe UI" panose="020B0502040204020203" pitchFamily="34" charset="0"/>
                </a:rPr>
                <a:t>Lack of skills &amp; expertise to satisfy the breath of technologies needed</a:t>
              </a: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300" b="0" i="0" u="none" strike="noStrike" kern="0" cap="none" spc="0" normalizeH="0" baseline="0" noProof="0" dirty="0">
                  <a:ln>
                    <a:noFill/>
                  </a:ln>
                  <a:solidFill>
                    <a:srgbClr val="171616"/>
                  </a:solidFill>
                  <a:effectLst/>
                  <a:uLnTx/>
                  <a:uFillTx/>
                  <a:latin typeface="Segoe UI" panose="020B0502040204020203" pitchFamily="34" charset="0"/>
                  <a:ea typeface="Segoe UI" panose="020B0502040204020203" pitchFamily="34" charset="0"/>
                  <a:cs typeface="Segoe UI" panose="020B0502040204020203" pitchFamily="34" charset="0"/>
                </a:rPr>
                <a:t>Hard to keep up with fast-changing technologies</a:t>
              </a:r>
            </a:p>
          </p:txBody>
        </p:sp>
        <p:sp>
          <p:nvSpPr>
            <p:cNvPr id="9" name="TextBox 8">
              <a:extLst>
                <a:ext uri="{FF2B5EF4-FFF2-40B4-BE49-F238E27FC236}">
                  <a16:creationId xmlns:a16="http://schemas.microsoft.com/office/drawing/2014/main" id="{5C81F4AC-3E60-4F81-839E-1C5F3D6D2288}"/>
                </a:ext>
              </a:extLst>
            </p:cNvPr>
            <p:cNvSpPr txBox="1"/>
            <p:nvPr/>
          </p:nvSpPr>
          <p:spPr>
            <a:xfrm>
              <a:off x="8094402" y="5205639"/>
              <a:ext cx="3494612" cy="1092607"/>
            </a:xfrm>
            <a:prstGeom prst="rect">
              <a:avLst/>
            </a:prstGeom>
            <a:noFill/>
          </p:spPr>
          <p:txBody>
            <a:bodyPr wrap="square" rtlCol="0">
              <a:spAutoFit/>
            </a:bodyPr>
            <a:lstStyle/>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300" b="0" i="0" u="none" strike="noStrike" kern="0" cap="none" spc="0" normalizeH="0" baseline="0" noProof="0" dirty="0">
                  <a:ln>
                    <a:noFill/>
                  </a:ln>
                  <a:solidFill>
                    <a:srgbClr val="171616"/>
                  </a:solidFill>
                  <a:effectLst/>
                  <a:uLnTx/>
                  <a:uFillTx/>
                  <a:latin typeface="Segoe UI" panose="020B0502040204020203" pitchFamily="34" charset="0"/>
                  <a:ea typeface="Segoe UI" panose="020B0502040204020203" pitchFamily="34" charset="0"/>
                  <a:cs typeface="Segoe UI" panose="020B0502040204020203" pitchFamily="34" charset="0"/>
                </a:rPr>
                <a:t>Lack of resources involvement to ensure business continuity 24/7</a:t>
              </a: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300" b="0" i="0" u="none" strike="noStrike" kern="0" cap="none" spc="0" normalizeH="0" baseline="0" noProof="0" dirty="0">
                  <a:ln>
                    <a:noFill/>
                  </a:ln>
                  <a:solidFill>
                    <a:srgbClr val="171616"/>
                  </a:solidFill>
                  <a:effectLst/>
                  <a:uLnTx/>
                  <a:uFillTx/>
                  <a:latin typeface="Segoe UI" panose="020B0502040204020203" pitchFamily="34" charset="0"/>
                  <a:ea typeface="Segoe UI" panose="020B0502040204020203" pitchFamily="34" charset="0"/>
                  <a:cs typeface="Segoe UI" panose="020B0502040204020203" pitchFamily="34" charset="0"/>
                </a:rPr>
                <a:t>Insufficient tools and technology to prevent painful downtime</a:t>
              </a: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300" b="0" i="0" u="none" strike="noStrike" kern="0" cap="none" spc="0" normalizeH="0" baseline="0" noProof="0" dirty="0">
                  <a:ln>
                    <a:noFill/>
                  </a:ln>
                  <a:solidFill>
                    <a:srgbClr val="171616"/>
                  </a:solidFill>
                  <a:effectLst/>
                  <a:uLnTx/>
                  <a:uFillTx/>
                  <a:latin typeface="Segoe UI" panose="020B0502040204020203" pitchFamily="34" charset="0"/>
                  <a:ea typeface="Segoe UI" panose="020B0502040204020203" pitchFamily="34" charset="0"/>
                  <a:cs typeface="Segoe UI" panose="020B0502040204020203" pitchFamily="34" charset="0"/>
                </a:rPr>
                <a:t>Lack of routine testing</a:t>
              </a:r>
            </a:p>
          </p:txBody>
        </p:sp>
        <p:sp>
          <p:nvSpPr>
            <p:cNvPr id="10" name="TextBox 9">
              <a:extLst>
                <a:ext uri="{FF2B5EF4-FFF2-40B4-BE49-F238E27FC236}">
                  <a16:creationId xmlns:a16="http://schemas.microsoft.com/office/drawing/2014/main" id="{C967F43A-F122-4D90-B6EC-E8B98B52BF48}"/>
                </a:ext>
              </a:extLst>
            </p:cNvPr>
            <p:cNvSpPr txBox="1"/>
            <p:nvPr/>
          </p:nvSpPr>
          <p:spPr>
            <a:xfrm>
              <a:off x="374324" y="2564599"/>
              <a:ext cx="3163904" cy="1092607"/>
            </a:xfrm>
            <a:prstGeom prst="rect">
              <a:avLst/>
            </a:prstGeom>
            <a:noFill/>
          </p:spPr>
          <p:txBody>
            <a:bodyPr wrap="square" rtlCol="0">
              <a:spAutoFit/>
            </a:bodyPr>
            <a:lstStyle/>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300" b="0" i="0" u="none" strike="noStrike" kern="0" cap="none" spc="0" normalizeH="0" baseline="0" noProof="0" dirty="0">
                  <a:ln>
                    <a:noFill/>
                  </a:ln>
                  <a:solidFill>
                    <a:srgbClr val="171616"/>
                  </a:solidFill>
                  <a:effectLst/>
                  <a:uLnTx/>
                  <a:uFillTx/>
                  <a:latin typeface="Segoe UI" panose="020B0502040204020203" pitchFamily="34" charset="0"/>
                  <a:ea typeface="Segoe UI" panose="020B0502040204020203" pitchFamily="34" charset="0"/>
                  <a:cs typeface="Segoe UI" panose="020B0502040204020203" pitchFamily="34" charset="0"/>
                </a:rPr>
                <a:t>Lack of reference or high-level advisory to help with critical enhancement or strategic revolution</a:t>
              </a: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300" b="0" i="0" u="none" strike="noStrike" kern="0" cap="none" spc="0" normalizeH="0" baseline="0" noProof="0" dirty="0">
                  <a:ln>
                    <a:noFill/>
                  </a:ln>
                  <a:solidFill>
                    <a:srgbClr val="171616"/>
                  </a:solidFill>
                  <a:effectLst/>
                  <a:uLnTx/>
                  <a:uFillTx/>
                  <a:latin typeface="Segoe UI" panose="020B0502040204020203" pitchFamily="34" charset="0"/>
                  <a:ea typeface="Segoe UI" panose="020B0502040204020203" pitchFamily="34" charset="0"/>
                  <a:cs typeface="Segoe UI" panose="020B0502040204020203" pitchFamily="34" charset="0"/>
                </a:rPr>
                <a:t>Lack of strategies &amp; methodologies to handle critical issues</a:t>
              </a:r>
            </a:p>
          </p:txBody>
        </p:sp>
      </p:grpSp>
    </p:spTree>
    <p:extLst>
      <p:ext uri="{BB962C8B-B14F-4D97-AF65-F5344CB8AC3E}">
        <p14:creationId xmlns:p14="http://schemas.microsoft.com/office/powerpoint/2010/main" val="4150552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358252" y="134414"/>
            <a:ext cx="11341268" cy="680196"/>
          </a:xfrm>
        </p:spPr>
        <p:txBody>
          <a:bodyPr>
            <a:normAutofit/>
          </a:bodyPr>
          <a:lstStyle/>
          <a:p>
            <a:r>
              <a:rPr lang="en-US" sz="3600" b="1" dirty="0">
                <a:solidFill>
                  <a:schemeClr val="accent1">
                    <a:lumMod val="50000"/>
                  </a:schemeClr>
                </a:solidFill>
                <a:latin typeface="Segoe UI" panose="020B0502040204020203" pitchFamily="34" charset="0"/>
                <a:ea typeface="Segoe UI" panose="020B0502040204020203" pitchFamily="34" charset="0"/>
              </a:rPr>
              <a:t>Journey to Cloud</a:t>
            </a:r>
          </a:p>
        </p:txBody>
      </p:sp>
      <p:grpSp>
        <p:nvGrpSpPr>
          <p:cNvPr id="33" name="Group 32">
            <a:extLst>
              <a:ext uri="{FF2B5EF4-FFF2-40B4-BE49-F238E27FC236}">
                <a16:creationId xmlns:a16="http://schemas.microsoft.com/office/drawing/2014/main" id="{C00F2D80-156C-42C7-8AA1-5C4535B37912}"/>
              </a:ext>
            </a:extLst>
          </p:cNvPr>
          <p:cNvGrpSpPr/>
          <p:nvPr/>
        </p:nvGrpSpPr>
        <p:grpSpPr>
          <a:xfrm>
            <a:off x="566038" y="996608"/>
            <a:ext cx="11046477" cy="5247124"/>
            <a:chOff x="132587" y="742187"/>
            <a:chExt cx="11919713" cy="5661915"/>
          </a:xfrm>
        </p:grpSpPr>
        <p:grpSp>
          <p:nvGrpSpPr>
            <p:cNvPr id="34" name="object 4">
              <a:extLst>
                <a:ext uri="{FF2B5EF4-FFF2-40B4-BE49-F238E27FC236}">
                  <a16:creationId xmlns:a16="http://schemas.microsoft.com/office/drawing/2014/main" id="{6F3CE635-C31E-4A84-A58B-10E0C3D21122}"/>
                </a:ext>
              </a:extLst>
            </p:cNvPr>
            <p:cNvGrpSpPr/>
            <p:nvPr/>
          </p:nvGrpSpPr>
          <p:grpSpPr>
            <a:xfrm>
              <a:off x="1760220" y="781812"/>
              <a:ext cx="10292080" cy="5622290"/>
              <a:chOff x="1760220" y="781812"/>
              <a:chExt cx="10292080" cy="5622290"/>
            </a:xfrm>
          </p:grpSpPr>
          <p:sp>
            <p:nvSpPr>
              <p:cNvPr id="74" name="object 5">
                <a:extLst>
                  <a:ext uri="{FF2B5EF4-FFF2-40B4-BE49-F238E27FC236}">
                    <a16:creationId xmlns:a16="http://schemas.microsoft.com/office/drawing/2014/main" id="{5BF36327-8BAC-4B61-BD58-39CEDBAA24A2}"/>
                  </a:ext>
                </a:extLst>
              </p:cNvPr>
              <p:cNvSpPr/>
              <p:nvPr/>
            </p:nvSpPr>
            <p:spPr>
              <a:xfrm>
                <a:off x="1760220" y="783336"/>
                <a:ext cx="10292080" cy="5621020"/>
              </a:xfrm>
              <a:custGeom>
                <a:avLst/>
                <a:gdLst/>
                <a:ahLst/>
                <a:cxnLst/>
                <a:rect l="l" t="t" r="r" b="b"/>
                <a:pathLst>
                  <a:path w="10292080" h="5621020">
                    <a:moveTo>
                      <a:pt x="10291572" y="0"/>
                    </a:moveTo>
                    <a:lnTo>
                      <a:pt x="0" y="0"/>
                    </a:lnTo>
                    <a:lnTo>
                      <a:pt x="0" y="5620512"/>
                    </a:lnTo>
                    <a:lnTo>
                      <a:pt x="10291572" y="5620512"/>
                    </a:lnTo>
                    <a:lnTo>
                      <a:pt x="10291572" y="0"/>
                    </a:lnTo>
                    <a:close/>
                  </a:path>
                </a:pathLst>
              </a:custGeom>
              <a:solidFill>
                <a:srgbClr val="0068C7">
                  <a:alpha val="12940"/>
                </a:srgbClr>
              </a:solidFill>
            </p:spPr>
            <p:txBody>
              <a:bodyPr wrap="square" lIns="0" tIns="0" rIns="0" bIns="0" rtlCol="0"/>
              <a:lstStyle/>
              <a:p>
                <a:pPr defTabSz="914400">
                  <a:defRPr/>
                </a:pPr>
                <a:endParaRPr sz="1400" kern="0">
                  <a:solidFill>
                    <a:prstClr val="black"/>
                  </a:solidFill>
                  <a:latin typeface="Arial" panose="020B0604020202020204" pitchFamily="34" charset="0"/>
                  <a:cs typeface="Arial" panose="020B0604020202020204" pitchFamily="34" charset="0"/>
                </a:endParaRPr>
              </a:p>
            </p:txBody>
          </p:sp>
          <p:sp>
            <p:nvSpPr>
              <p:cNvPr id="75" name="object 6">
                <a:extLst>
                  <a:ext uri="{FF2B5EF4-FFF2-40B4-BE49-F238E27FC236}">
                    <a16:creationId xmlns:a16="http://schemas.microsoft.com/office/drawing/2014/main" id="{907CB078-59B6-4D54-88A0-D23CCA0454EC}"/>
                  </a:ext>
                </a:extLst>
              </p:cNvPr>
              <p:cNvSpPr/>
              <p:nvPr/>
            </p:nvSpPr>
            <p:spPr>
              <a:xfrm>
                <a:off x="1767840" y="781812"/>
                <a:ext cx="2931160" cy="5621020"/>
              </a:xfrm>
              <a:custGeom>
                <a:avLst/>
                <a:gdLst/>
                <a:ahLst/>
                <a:cxnLst/>
                <a:rect l="l" t="t" r="r" b="b"/>
                <a:pathLst>
                  <a:path w="2931160" h="5621020">
                    <a:moveTo>
                      <a:pt x="2930652" y="0"/>
                    </a:moveTo>
                    <a:lnTo>
                      <a:pt x="0" y="0"/>
                    </a:lnTo>
                    <a:lnTo>
                      <a:pt x="0" y="5620512"/>
                    </a:lnTo>
                    <a:lnTo>
                      <a:pt x="2930652" y="5620512"/>
                    </a:lnTo>
                    <a:lnTo>
                      <a:pt x="2930652" y="0"/>
                    </a:lnTo>
                    <a:close/>
                  </a:path>
                </a:pathLst>
              </a:custGeom>
              <a:solidFill>
                <a:srgbClr val="006FD5">
                  <a:alpha val="14901"/>
                </a:srgbClr>
              </a:solidFill>
            </p:spPr>
            <p:txBody>
              <a:bodyPr wrap="square" lIns="0" tIns="0" rIns="0" bIns="0" rtlCol="0"/>
              <a:lstStyle/>
              <a:p>
                <a:pPr defTabSz="914400">
                  <a:defRPr/>
                </a:pPr>
                <a:endParaRPr sz="1400" kern="0">
                  <a:solidFill>
                    <a:prstClr val="black"/>
                  </a:solidFill>
                  <a:latin typeface="Arial" panose="020B0604020202020204" pitchFamily="34" charset="0"/>
                  <a:cs typeface="Arial" panose="020B0604020202020204" pitchFamily="34" charset="0"/>
                </a:endParaRPr>
              </a:p>
            </p:txBody>
          </p:sp>
        </p:grpSp>
        <p:sp>
          <p:nvSpPr>
            <p:cNvPr id="35" name="object 7">
              <a:extLst>
                <a:ext uri="{FF2B5EF4-FFF2-40B4-BE49-F238E27FC236}">
                  <a16:creationId xmlns:a16="http://schemas.microsoft.com/office/drawing/2014/main" id="{57CD4BCA-B084-4BAB-B6F7-6671274DB98F}"/>
                </a:ext>
              </a:extLst>
            </p:cNvPr>
            <p:cNvSpPr txBox="1"/>
            <p:nvPr/>
          </p:nvSpPr>
          <p:spPr>
            <a:xfrm>
              <a:off x="1793239" y="3548974"/>
              <a:ext cx="1485900" cy="772148"/>
            </a:xfrm>
            <a:prstGeom prst="rect">
              <a:avLst/>
            </a:prstGeom>
          </p:spPr>
          <p:txBody>
            <a:bodyPr vert="horz" wrap="square" lIns="0" tIns="30480" rIns="0" bIns="0" rtlCol="0">
              <a:spAutoFit/>
            </a:bodyPr>
            <a:lstStyle/>
            <a:p>
              <a:pPr marL="184785" indent="-172720" defTabSz="914400">
                <a:spcBef>
                  <a:spcPts val="240"/>
                </a:spcBef>
                <a:buFontTx/>
                <a:buChar char="•"/>
                <a:tabLst>
                  <a:tab pos="185420" algn="l"/>
                </a:tabLst>
              </a:pPr>
              <a:r>
                <a:rPr sz="1050">
                  <a:solidFill>
                    <a:srgbClr val="505050"/>
                  </a:solidFill>
                  <a:latin typeface="Arial" panose="020B0604020202020204" pitchFamily="34" charset="0"/>
                  <a:cs typeface="Arial" panose="020B0604020202020204" pitchFamily="34" charset="0"/>
                </a:rPr>
                <a:t>Reduce</a:t>
              </a:r>
              <a:r>
                <a:rPr sz="1050" spc="-70">
                  <a:solidFill>
                    <a:srgbClr val="505050"/>
                  </a:solidFill>
                  <a:latin typeface="Arial" panose="020B0604020202020204" pitchFamily="34" charset="0"/>
                  <a:cs typeface="Arial" panose="020B0604020202020204" pitchFamily="34" charset="0"/>
                </a:rPr>
                <a:t> </a:t>
              </a:r>
              <a:r>
                <a:rPr sz="1050">
                  <a:solidFill>
                    <a:srgbClr val="505050"/>
                  </a:solidFill>
                  <a:latin typeface="Arial" panose="020B0604020202020204" pitchFamily="34" charset="0"/>
                  <a:cs typeface="Arial" panose="020B0604020202020204" pitchFamily="34" charset="0"/>
                </a:rPr>
                <a:t>Capex</a:t>
              </a:r>
              <a:endParaRPr sz="1050">
                <a:solidFill>
                  <a:prstClr val="black"/>
                </a:solidFill>
                <a:latin typeface="Arial" panose="020B0604020202020204" pitchFamily="34" charset="0"/>
                <a:cs typeface="Arial" panose="020B0604020202020204" pitchFamily="34" charset="0"/>
              </a:endParaRPr>
            </a:p>
            <a:p>
              <a:pPr marL="184785" indent="-172720" defTabSz="914400">
                <a:spcBef>
                  <a:spcPts val="145"/>
                </a:spcBef>
                <a:buFontTx/>
                <a:buChar char="•"/>
                <a:tabLst>
                  <a:tab pos="185420" algn="l"/>
                </a:tabLst>
              </a:pPr>
              <a:r>
                <a:rPr sz="1050" spc="-5">
                  <a:solidFill>
                    <a:srgbClr val="505050"/>
                  </a:solidFill>
                  <a:latin typeface="Arial" panose="020B0604020202020204" pitchFamily="34" charset="0"/>
                  <a:cs typeface="Arial" panose="020B0604020202020204" pitchFamily="34" charset="0"/>
                </a:rPr>
                <a:t>Free</a:t>
              </a:r>
              <a:r>
                <a:rPr sz="1050" spc="-25">
                  <a:solidFill>
                    <a:srgbClr val="505050"/>
                  </a:solidFill>
                  <a:latin typeface="Arial" panose="020B0604020202020204" pitchFamily="34" charset="0"/>
                  <a:cs typeface="Arial" panose="020B0604020202020204" pitchFamily="34" charset="0"/>
                </a:rPr>
                <a:t> </a:t>
              </a:r>
              <a:r>
                <a:rPr sz="1050">
                  <a:solidFill>
                    <a:srgbClr val="505050"/>
                  </a:solidFill>
                  <a:latin typeface="Arial" panose="020B0604020202020204" pitchFamily="34" charset="0"/>
                  <a:cs typeface="Arial" panose="020B0604020202020204" pitchFamily="34" charset="0"/>
                </a:rPr>
                <a:t>up</a:t>
              </a:r>
              <a:r>
                <a:rPr sz="1050" spc="-20">
                  <a:solidFill>
                    <a:srgbClr val="505050"/>
                  </a:solidFill>
                  <a:latin typeface="Arial" panose="020B0604020202020204" pitchFamily="34" charset="0"/>
                  <a:cs typeface="Arial" panose="020B0604020202020204" pitchFamily="34" charset="0"/>
                </a:rPr>
                <a:t> </a:t>
              </a:r>
              <a:r>
                <a:rPr sz="1050" spc="-5">
                  <a:solidFill>
                    <a:srgbClr val="505050"/>
                  </a:solidFill>
                  <a:latin typeface="Arial" panose="020B0604020202020204" pitchFamily="34" charset="0"/>
                  <a:cs typeface="Arial" panose="020B0604020202020204" pitchFamily="34" charset="0"/>
                </a:rPr>
                <a:t>datacenter</a:t>
              </a:r>
              <a:endParaRPr sz="1050">
                <a:solidFill>
                  <a:prstClr val="black"/>
                </a:solidFill>
                <a:latin typeface="Arial" panose="020B0604020202020204" pitchFamily="34" charset="0"/>
                <a:cs typeface="Arial" panose="020B0604020202020204" pitchFamily="34" charset="0"/>
              </a:endParaRPr>
            </a:p>
            <a:p>
              <a:pPr marL="184785" defTabSz="914400">
                <a:spcBef>
                  <a:spcPts val="135"/>
                </a:spcBef>
              </a:pPr>
              <a:r>
                <a:rPr sz="1050" spc="-5">
                  <a:solidFill>
                    <a:srgbClr val="505050"/>
                  </a:solidFill>
                  <a:latin typeface="Arial" panose="020B0604020202020204" pitchFamily="34" charset="0"/>
                  <a:cs typeface="Arial" panose="020B0604020202020204" pitchFamily="34" charset="0"/>
                </a:rPr>
                <a:t>space</a:t>
              </a:r>
              <a:endParaRPr sz="1050">
                <a:solidFill>
                  <a:prstClr val="black"/>
                </a:solidFill>
                <a:latin typeface="Arial" panose="020B0604020202020204" pitchFamily="34" charset="0"/>
                <a:cs typeface="Arial" panose="020B0604020202020204" pitchFamily="34" charset="0"/>
              </a:endParaRPr>
            </a:p>
            <a:p>
              <a:pPr marL="184785" indent="-172720" defTabSz="914400">
                <a:spcBef>
                  <a:spcPts val="140"/>
                </a:spcBef>
                <a:buFontTx/>
                <a:buChar char="•"/>
                <a:tabLst>
                  <a:tab pos="185420" algn="l"/>
                </a:tabLst>
              </a:pPr>
              <a:r>
                <a:rPr sz="1050">
                  <a:solidFill>
                    <a:srgbClr val="505050"/>
                  </a:solidFill>
                  <a:latin typeface="Arial" panose="020B0604020202020204" pitchFamily="34" charset="0"/>
                  <a:cs typeface="Arial" panose="020B0604020202020204" pitchFamily="34" charset="0"/>
                </a:rPr>
                <a:t>Quick</a:t>
              </a:r>
              <a:r>
                <a:rPr sz="1050" spc="-45">
                  <a:solidFill>
                    <a:srgbClr val="505050"/>
                  </a:solidFill>
                  <a:latin typeface="Arial" panose="020B0604020202020204" pitchFamily="34" charset="0"/>
                  <a:cs typeface="Arial" panose="020B0604020202020204" pitchFamily="34" charset="0"/>
                </a:rPr>
                <a:t> </a:t>
              </a:r>
              <a:r>
                <a:rPr sz="1050">
                  <a:solidFill>
                    <a:srgbClr val="505050"/>
                  </a:solidFill>
                  <a:latin typeface="Arial" panose="020B0604020202020204" pitchFamily="34" charset="0"/>
                  <a:cs typeface="Arial" panose="020B0604020202020204" pitchFamily="34" charset="0"/>
                </a:rPr>
                <a:t>cloud</a:t>
              </a:r>
              <a:r>
                <a:rPr sz="1050" spc="-45">
                  <a:solidFill>
                    <a:srgbClr val="505050"/>
                  </a:solidFill>
                  <a:latin typeface="Arial" panose="020B0604020202020204" pitchFamily="34" charset="0"/>
                  <a:cs typeface="Arial" panose="020B0604020202020204" pitchFamily="34" charset="0"/>
                </a:rPr>
                <a:t> </a:t>
              </a:r>
              <a:r>
                <a:rPr sz="1050">
                  <a:solidFill>
                    <a:srgbClr val="505050"/>
                  </a:solidFill>
                  <a:latin typeface="Arial" panose="020B0604020202020204" pitchFamily="34" charset="0"/>
                  <a:cs typeface="Arial" panose="020B0604020202020204" pitchFamily="34" charset="0"/>
                </a:rPr>
                <a:t>ROI</a:t>
              </a:r>
              <a:endParaRPr sz="1050">
                <a:solidFill>
                  <a:prstClr val="black"/>
                </a:solidFill>
                <a:latin typeface="Arial" panose="020B0604020202020204" pitchFamily="34" charset="0"/>
                <a:cs typeface="Arial" panose="020B0604020202020204" pitchFamily="34" charset="0"/>
              </a:endParaRPr>
            </a:p>
          </p:txBody>
        </p:sp>
        <p:sp>
          <p:nvSpPr>
            <p:cNvPr id="36" name="object 8">
              <a:extLst>
                <a:ext uri="{FF2B5EF4-FFF2-40B4-BE49-F238E27FC236}">
                  <a16:creationId xmlns:a16="http://schemas.microsoft.com/office/drawing/2014/main" id="{C8B22832-EB75-40D7-B693-EF01EA69AD31}"/>
                </a:ext>
              </a:extLst>
            </p:cNvPr>
            <p:cNvSpPr txBox="1"/>
            <p:nvPr/>
          </p:nvSpPr>
          <p:spPr>
            <a:xfrm>
              <a:off x="2444623" y="4703826"/>
              <a:ext cx="442595" cy="212410"/>
            </a:xfrm>
            <a:prstGeom prst="rect">
              <a:avLst/>
            </a:prstGeom>
          </p:spPr>
          <p:txBody>
            <a:bodyPr vert="horz" wrap="square" lIns="0" tIns="12065" rIns="0" bIns="0" rtlCol="0">
              <a:spAutoFit/>
            </a:bodyPr>
            <a:lstStyle/>
            <a:p>
              <a:pPr marL="12700" defTabSz="914400">
                <a:spcBef>
                  <a:spcPts val="95"/>
                </a:spcBef>
              </a:pPr>
              <a:r>
                <a:rPr sz="1200" b="1" spc="-5">
                  <a:solidFill>
                    <a:srgbClr val="0F2D44"/>
                  </a:solidFill>
                  <a:latin typeface="Arial" panose="020B0604020202020204" pitchFamily="34" charset="0"/>
                  <a:cs typeface="Arial" panose="020B0604020202020204" pitchFamily="34" charset="0"/>
                </a:rPr>
                <a:t>IaaS</a:t>
              </a:r>
              <a:endParaRPr sz="1200">
                <a:solidFill>
                  <a:prstClr val="black"/>
                </a:solidFill>
                <a:latin typeface="Arial" panose="020B0604020202020204" pitchFamily="34" charset="0"/>
                <a:cs typeface="Arial" panose="020B0604020202020204" pitchFamily="34" charset="0"/>
              </a:endParaRPr>
            </a:p>
          </p:txBody>
        </p:sp>
        <p:sp>
          <p:nvSpPr>
            <p:cNvPr id="37" name="object 9">
              <a:extLst>
                <a:ext uri="{FF2B5EF4-FFF2-40B4-BE49-F238E27FC236}">
                  <a16:creationId xmlns:a16="http://schemas.microsoft.com/office/drawing/2014/main" id="{28884D5B-4B00-44AB-B547-0DEB7C77A15E}"/>
                </a:ext>
              </a:extLst>
            </p:cNvPr>
            <p:cNvSpPr txBox="1"/>
            <p:nvPr/>
          </p:nvSpPr>
          <p:spPr>
            <a:xfrm>
              <a:off x="3687317" y="2831414"/>
              <a:ext cx="1680210" cy="196496"/>
            </a:xfrm>
            <a:prstGeom prst="rect">
              <a:avLst/>
            </a:prstGeom>
          </p:spPr>
          <p:txBody>
            <a:bodyPr vert="horz" wrap="square" lIns="0" tIns="12700" rIns="0" bIns="0" rtlCol="0">
              <a:spAutoFit/>
            </a:bodyPr>
            <a:lstStyle/>
            <a:p>
              <a:pPr marL="12700" defTabSz="914400">
                <a:spcBef>
                  <a:spcPts val="100"/>
                </a:spcBef>
              </a:pPr>
              <a:r>
                <a:rPr sz="1100" spc="-5">
                  <a:solidFill>
                    <a:srgbClr val="0F2D44"/>
                  </a:solidFill>
                  <a:latin typeface="Arial" panose="020B0604020202020204" pitchFamily="34" charset="0"/>
                  <a:cs typeface="Arial" panose="020B0604020202020204" pitchFamily="34" charset="0"/>
                </a:rPr>
                <a:t>Minimally</a:t>
              </a:r>
              <a:r>
                <a:rPr sz="1100" spc="-10">
                  <a:solidFill>
                    <a:srgbClr val="0F2D44"/>
                  </a:solidFill>
                  <a:latin typeface="Arial" panose="020B0604020202020204" pitchFamily="34" charset="0"/>
                  <a:cs typeface="Arial" panose="020B0604020202020204" pitchFamily="34" charset="0"/>
                </a:rPr>
                <a:t> </a:t>
              </a:r>
              <a:r>
                <a:rPr sz="1100" spc="-5">
                  <a:solidFill>
                    <a:srgbClr val="0F2D44"/>
                  </a:solidFill>
                  <a:latin typeface="Arial" panose="020B0604020202020204" pitchFamily="34" charset="0"/>
                  <a:cs typeface="Arial" panose="020B0604020202020204" pitchFamily="34" charset="0"/>
                </a:rPr>
                <a:t>alter </a:t>
              </a:r>
              <a:r>
                <a:rPr sz="1100">
                  <a:solidFill>
                    <a:srgbClr val="0F2D44"/>
                  </a:solidFill>
                  <a:latin typeface="Arial" panose="020B0604020202020204" pitchFamily="34" charset="0"/>
                  <a:cs typeface="Arial" panose="020B0604020202020204" pitchFamily="34" charset="0"/>
                </a:rPr>
                <a:t>to</a:t>
              </a:r>
              <a:r>
                <a:rPr sz="1100" spc="-20">
                  <a:solidFill>
                    <a:srgbClr val="0F2D44"/>
                  </a:solidFill>
                  <a:latin typeface="Arial" panose="020B0604020202020204" pitchFamily="34" charset="0"/>
                  <a:cs typeface="Arial" panose="020B0604020202020204" pitchFamily="34" charset="0"/>
                </a:rPr>
                <a:t> </a:t>
              </a:r>
              <a:r>
                <a:rPr sz="1100">
                  <a:solidFill>
                    <a:srgbClr val="0F2D44"/>
                  </a:solidFill>
                  <a:latin typeface="Arial" panose="020B0604020202020204" pitchFamily="34" charset="0"/>
                  <a:cs typeface="Arial" panose="020B0604020202020204" pitchFamily="34" charset="0"/>
                </a:rPr>
                <a:t>take</a:t>
              </a:r>
              <a:endParaRPr sz="1100">
                <a:solidFill>
                  <a:prstClr val="black"/>
                </a:solidFill>
                <a:latin typeface="Arial" panose="020B0604020202020204" pitchFamily="34" charset="0"/>
                <a:cs typeface="Arial" panose="020B0604020202020204" pitchFamily="34" charset="0"/>
              </a:endParaRPr>
            </a:p>
          </p:txBody>
        </p:sp>
        <p:sp>
          <p:nvSpPr>
            <p:cNvPr id="38" name="object 10">
              <a:extLst>
                <a:ext uri="{FF2B5EF4-FFF2-40B4-BE49-F238E27FC236}">
                  <a16:creationId xmlns:a16="http://schemas.microsoft.com/office/drawing/2014/main" id="{3BF94FD9-F413-4CCA-A1FC-4D7FAB021640}"/>
                </a:ext>
              </a:extLst>
            </p:cNvPr>
            <p:cNvSpPr txBox="1"/>
            <p:nvPr/>
          </p:nvSpPr>
          <p:spPr>
            <a:xfrm>
              <a:off x="3554730" y="3022473"/>
              <a:ext cx="1823085" cy="195805"/>
            </a:xfrm>
            <a:prstGeom prst="rect">
              <a:avLst/>
            </a:prstGeom>
          </p:spPr>
          <p:txBody>
            <a:bodyPr vert="horz" wrap="square" lIns="0" tIns="12065" rIns="0" bIns="0" rtlCol="0">
              <a:spAutoFit/>
            </a:bodyPr>
            <a:lstStyle/>
            <a:p>
              <a:pPr marL="12700" defTabSz="914400">
                <a:spcBef>
                  <a:spcPts val="95"/>
                </a:spcBef>
              </a:pPr>
              <a:r>
                <a:rPr sz="1100" spc="-5">
                  <a:solidFill>
                    <a:srgbClr val="0F2D44"/>
                  </a:solidFill>
                  <a:latin typeface="Arial" panose="020B0604020202020204" pitchFamily="34" charset="0"/>
                  <a:cs typeface="Arial" panose="020B0604020202020204" pitchFamily="34" charset="0"/>
                </a:rPr>
                <a:t>be</a:t>
              </a:r>
              <a:r>
                <a:rPr lang="en-US" sz="1100" spc="-5">
                  <a:solidFill>
                    <a:srgbClr val="0F2D44"/>
                  </a:solidFill>
                  <a:latin typeface="Arial" panose="020B0604020202020204" pitchFamily="34" charset="0"/>
                  <a:cs typeface="Arial" panose="020B0604020202020204" pitchFamily="34" charset="0"/>
                </a:rPr>
                <a:t>tte</a:t>
              </a:r>
              <a:r>
                <a:rPr sz="1100" spc="-5">
                  <a:solidFill>
                    <a:srgbClr val="0F2D44"/>
                  </a:solidFill>
                  <a:latin typeface="Arial" panose="020B0604020202020204" pitchFamily="34" charset="0"/>
                  <a:cs typeface="Arial" panose="020B0604020202020204" pitchFamily="34" charset="0"/>
                </a:rPr>
                <a:t>r</a:t>
              </a:r>
              <a:r>
                <a:rPr sz="1100">
                  <a:solidFill>
                    <a:srgbClr val="0F2D44"/>
                  </a:solidFill>
                  <a:latin typeface="Arial" panose="020B0604020202020204" pitchFamily="34" charset="0"/>
                  <a:cs typeface="Arial" panose="020B0604020202020204" pitchFamily="34" charset="0"/>
                </a:rPr>
                <a:t> </a:t>
              </a:r>
              <a:r>
                <a:rPr sz="1100" spc="-5">
                  <a:solidFill>
                    <a:srgbClr val="0F2D44"/>
                  </a:solidFill>
                  <a:latin typeface="Arial" panose="020B0604020202020204" pitchFamily="34" charset="0"/>
                  <a:cs typeface="Arial" panose="020B0604020202020204" pitchFamily="34" charset="0"/>
                </a:rPr>
                <a:t>advantage</a:t>
              </a:r>
              <a:r>
                <a:rPr sz="1100" spc="35">
                  <a:solidFill>
                    <a:srgbClr val="0F2D44"/>
                  </a:solidFill>
                  <a:latin typeface="Arial" panose="020B0604020202020204" pitchFamily="34" charset="0"/>
                  <a:cs typeface="Arial" panose="020B0604020202020204" pitchFamily="34" charset="0"/>
                </a:rPr>
                <a:t> </a:t>
              </a:r>
              <a:r>
                <a:rPr sz="1100" spc="-5">
                  <a:solidFill>
                    <a:srgbClr val="0F2D44"/>
                  </a:solidFill>
                  <a:latin typeface="Arial" panose="020B0604020202020204" pitchFamily="34" charset="0"/>
                  <a:cs typeface="Arial" panose="020B0604020202020204" pitchFamily="34" charset="0"/>
                </a:rPr>
                <a:t>of cloud</a:t>
              </a:r>
              <a:endParaRPr sz="1100">
                <a:solidFill>
                  <a:prstClr val="black"/>
                </a:solidFill>
                <a:latin typeface="Arial" panose="020B0604020202020204" pitchFamily="34" charset="0"/>
                <a:cs typeface="Arial" panose="020B0604020202020204" pitchFamily="34" charset="0"/>
              </a:endParaRPr>
            </a:p>
          </p:txBody>
        </p:sp>
        <p:sp>
          <p:nvSpPr>
            <p:cNvPr id="39" name="object 11">
              <a:extLst>
                <a:ext uri="{FF2B5EF4-FFF2-40B4-BE49-F238E27FC236}">
                  <a16:creationId xmlns:a16="http://schemas.microsoft.com/office/drawing/2014/main" id="{95DF695C-4D9D-4ED5-B4FD-EAC7630C1CBE}"/>
                </a:ext>
              </a:extLst>
            </p:cNvPr>
            <p:cNvSpPr txBox="1"/>
            <p:nvPr/>
          </p:nvSpPr>
          <p:spPr>
            <a:xfrm>
              <a:off x="3482465" y="3548974"/>
              <a:ext cx="1798955" cy="583954"/>
            </a:xfrm>
            <a:prstGeom prst="rect">
              <a:avLst/>
            </a:prstGeom>
          </p:spPr>
          <p:txBody>
            <a:bodyPr vert="horz" wrap="square" lIns="0" tIns="30480" rIns="0" bIns="0" rtlCol="0">
              <a:spAutoFit/>
            </a:bodyPr>
            <a:lstStyle/>
            <a:p>
              <a:pPr marL="184785" indent="-172720" defTabSz="914400">
                <a:spcBef>
                  <a:spcPts val="240"/>
                </a:spcBef>
                <a:buFontTx/>
                <a:buChar char="•"/>
                <a:tabLst>
                  <a:tab pos="185420" algn="l"/>
                </a:tabLst>
              </a:pPr>
              <a:r>
                <a:rPr sz="1050">
                  <a:solidFill>
                    <a:srgbClr val="505050"/>
                  </a:solidFill>
                  <a:latin typeface="Arial" panose="020B0604020202020204" pitchFamily="34" charset="0"/>
                  <a:cs typeface="Arial" panose="020B0604020202020204" pitchFamily="34" charset="0"/>
                </a:rPr>
                <a:t>Faster,</a:t>
              </a:r>
              <a:r>
                <a:rPr sz="1050" spc="-15">
                  <a:solidFill>
                    <a:srgbClr val="505050"/>
                  </a:solidFill>
                  <a:latin typeface="Arial" panose="020B0604020202020204" pitchFamily="34" charset="0"/>
                  <a:cs typeface="Arial" panose="020B0604020202020204" pitchFamily="34" charset="0"/>
                </a:rPr>
                <a:t> </a:t>
              </a:r>
              <a:r>
                <a:rPr sz="1050" spc="-5">
                  <a:solidFill>
                    <a:srgbClr val="505050"/>
                  </a:solidFill>
                  <a:latin typeface="Arial" panose="020B0604020202020204" pitchFamily="34" charset="0"/>
                  <a:cs typeface="Arial" panose="020B0604020202020204" pitchFamily="34" charset="0"/>
                </a:rPr>
                <a:t>smaller</a:t>
              </a:r>
              <a:r>
                <a:rPr sz="1050" spc="-30">
                  <a:solidFill>
                    <a:srgbClr val="505050"/>
                  </a:solidFill>
                  <a:latin typeface="Arial" panose="020B0604020202020204" pitchFamily="34" charset="0"/>
                  <a:cs typeface="Arial" panose="020B0604020202020204" pitchFamily="34" charset="0"/>
                </a:rPr>
                <a:t> </a:t>
              </a:r>
              <a:r>
                <a:rPr sz="1050" spc="-5">
                  <a:solidFill>
                    <a:srgbClr val="505050"/>
                  </a:solidFill>
                  <a:latin typeface="Arial" panose="020B0604020202020204" pitchFamily="34" charset="0"/>
                  <a:cs typeface="Arial" panose="020B0604020202020204" pitchFamily="34" charset="0"/>
                </a:rPr>
                <a:t>updates</a:t>
              </a:r>
              <a:endParaRPr sz="1050">
                <a:solidFill>
                  <a:prstClr val="black"/>
                </a:solidFill>
                <a:latin typeface="Arial" panose="020B0604020202020204" pitchFamily="34" charset="0"/>
                <a:cs typeface="Arial" panose="020B0604020202020204" pitchFamily="34" charset="0"/>
              </a:endParaRPr>
            </a:p>
            <a:p>
              <a:pPr marL="184785" indent="-172720" defTabSz="914400">
                <a:spcBef>
                  <a:spcPts val="145"/>
                </a:spcBef>
                <a:buFontTx/>
                <a:buChar char="•"/>
                <a:tabLst>
                  <a:tab pos="185420" algn="l"/>
                </a:tabLst>
              </a:pPr>
              <a:r>
                <a:rPr sz="1050">
                  <a:solidFill>
                    <a:srgbClr val="505050"/>
                  </a:solidFill>
                  <a:latin typeface="Arial" panose="020B0604020202020204" pitchFamily="34" charset="0"/>
                  <a:cs typeface="Arial" panose="020B0604020202020204" pitchFamily="34" charset="0"/>
                </a:rPr>
                <a:t>Code</a:t>
              </a:r>
              <a:r>
                <a:rPr sz="1050" spc="-60">
                  <a:solidFill>
                    <a:srgbClr val="505050"/>
                  </a:solidFill>
                  <a:latin typeface="Arial" panose="020B0604020202020204" pitchFamily="34" charset="0"/>
                  <a:cs typeface="Arial" panose="020B0604020202020204" pitchFamily="34" charset="0"/>
                </a:rPr>
                <a:t> </a:t>
              </a:r>
              <a:r>
                <a:rPr sz="1050">
                  <a:solidFill>
                    <a:srgbClr val="505050"/>
                  </a:solidFill>
                  <a:latin typeface="Arial" panose="020B0604020202020204" pitchFamily="34" charset="0"/>
                  <a:cs typeface="Arial" panose="020B0604020202020204" pitchFamily="34" charset="0"/>
                </a:rPr>
                <a:t>portability</a:t>
              </a:r>
              <a:endParaRPr sz="1050">
                <a:solidFill>
                  <a:prstClr val="black"/>
                </a:solidFill>
                <a:latin typeface="Arial" panose="020B0604020202020204" pitchFamily="34" charset="0"/>
                <a:cs typeface="Arial" panose="020B0604020202020204" pitchFamily="34" charset="0"/>
              </a:endParaRPr>
            </a:p>
            <a:p>
              <a:pPr marL="184785" indent="-172720" defTabSz="914400">
                <a:spcBef>
                  <a:spcPts val="135"/>
                </a:spcBef>
                <a:buFontTx/>
                <a:buChar char="•"/>
                <a:tabLst>
                  <a:tab pos="185420" algn="l"/>
                </a:tabLst>
              </a:pPr>
              <a:r>
                <a:rPr sz="1050">
                  <a:solidFill>
                    <a:srgbClr val="505050"/>
                  </a:solidFill>
                  <a:latin typeface="Arial" panose="020B0604020202020204" pitchFamily="34" charset="0"/>
                  <a:cs typeface="Arial" panose="020B0604020202020204" pitchFamily="34" charset="0"/>
                </a:rPr>
                <a:t>Greater</a:t>
              </a:r>
              <a:r>
                <a:rPr sz="1050" spc="-55">
                  <a:solidFill>
                    <a:srgbClr val="505050"/>
                  </a:solidFill>
                  <a:latin typeface="Arial" panose="020B0604020202020204" pitchFamily="34" charset="0"/>
                  <a:cs typeface="Arial" panose="020B0604020202020204" pitchFamily="34" charset="0"/>
                </a:rPr>
                <a:t> </a:t>
              </a:r>
              <a:r>
                <a:rPr sz="1050">
                  <a:solidFill>
                    <a:srgbClr val="505050"/>
                  </a:solidFill>
                  <a:latin typeface="Arial" panose="020B0604020202020204" pitchFamily="34" charset="0"/>
                  <a:cs typeface="Arial" panose="020B0604020202020204" pitchFamily="34" charset="0"/>
                </a:rPr>
                <a:t>cloud</a:t>
              </a:r>
              <a:r>
                <a:rPr sz="1050" spc="-60">
                  <a:solidFill>
                    <a:srgbClr val="505050"/>
                  </a:solidFill>
                  <a:latin typeface="Arial" panose="020B0604020202020204" pitchFamily="34" charset="0"/>
                  <a:cs typeface="Arial" panose="020B0604020202020204" pitchFamily="34" charset="0"/>
                </a:rPr>
                <a:t> </a:t>
              </a:r>
              <a:r>
                <a:rPr sz="1050">
                  <a:solidFill>
                    <a:srgbClr val="505050"/>
                  </a:solidFill>
                  <a:latin typeface="Arial" panose="020B0604020202020204" pitchFamily="34" charset="0"/>
                  <a:cs typeface="Arial" panose="020B0604020202020204" pitchFamily="34" charset="0"/>
                </a:rPr>
                <a:t>efficiency</a:t>
              </a:r>
              <a:endParaRPr sz="1050">
                <a:solidFill>
                  <a:prstClr val="black"/>
                </a:solidFill>
                <a:latin typeface="Arial" panose="020B0604020202020204" pitchFamily="34" charset="0"/>
                <a:cs typeface="Arial" panose="020B0604020202020204" pitchFamily="34" charset="0"/>
              </a:endParaRPr>
            </a:p>
          </p:txBody>
        </p:sp>
        <p:sp>
          <p:nvSpPr>
            <p:cNvPr id="40" name="object 12">
              <a:extLst>
                <a:ext uri="{FF2B5EF4-FFF2-40B4-BE49-F238E27FC236}">
                  <a16:creationId xmlns:a16="http://schemas.microsoft.com/office/drawing/2014/main" id="{8BA07BDC-3F3E-4B90-A055-34DDCC86A4C7}"/>
                </a:ext>
              </a:extLst>
            </p:cNvPr>
            <p:cNvSpPr txBox="1"/>
            <p:nvPr/>
          </p:nvSpPr>
          <p:spPr>
            <a:xfrm>
              <a:off x="3654678" y="4169155"/>
              <a:ext cx="1658620" cy="188194"/>
            </a:xfrm>
            <a:prstGeom prst="rect">
              <a:avLst/>
            </a:prstGeom>
          </p:spPr>
          <p:txBody>
            <a:bodyPr vert="horz" wrap="square" lIns="0" tIns="12700" rIns="0" bIns="0" rtlCol="0">
              <a:spAutoFit/>
            </a:bodyPr>
            <a:lstStyle/>
            <a:p>
              <a:pPr marL="12700" defTabSz="914400">
                <a:spcBef>
                  <a:spcPts val="100"/>
                </a:spcBef>
              </a:pPr>
              <a:r>
                <a:rPr sz="1050" spc="-5">
                  <a:solidFill>
                    <a:srgbClr val="505050"/>
                  </a:solidFill>
                  <a:latin typeface="Arial" panose="020B0604020202020204" pitchFamily="34" charset="0"/>
                  <a:cs typeface="Arial" panose="020B0604020202020204" pitchFamily="34" charset="0"/>
                </a:rPr>
                <a:t>(resources,</a:t>
              </a:r>
              <a:r>
                <a:rPr sz="1050" spc="-25">
                  <a:solidFill>
                    <a:srgbClr val="505050"/>
                  </a:solidFill>
                  <a:latin typeface="Arial" panose="020B0604020202020204" pitchFamily="34" charset="0"/>
                  <a:cs typeface="Arial" panose="020B0604020202020204" pitchFamily="34" charset="0"/>
                </a:rPr>
                <a:t> </a:t>
              </a:r>
              <a:r>
                <a:rPr sz="1050" spc="-5">
                  <a:solidFill>
                    <a:srgbClr val="505050"/>
                  </a:solidFill>
                  <a:latin typeface="Arial" panose="020B0604020202020204" pitchFamily="34" charset="0"/>
                  <a:cs typeface="Arial" panose="020B0604020202020204" pitchFamily="34" charset="0"/>
                </a:rPr>
                <a:t>speed,</a:t>
              </a:r>
              <a:r>
                <a:rPr sz="1050" spc="-40">
                  <a:solidFill>
                    <a:srgbClr val="505050"/>
                  </a:solidFill>
                  <a:latin typeface="Arial" panose="020B0604020202020204" pitchFamily="34" charset="0"/>
                  <a:cs typeface="Arial" panose="020B0604020202020204" pitchFamily="34" charset="0"/>
                </a:rPr>
                <a:t> </a:t>
              </a:r>
              <a:r>
                <a:rPr sz="1050">
                  <a:solidFill>
                    <a:srgbClr val="505050"/>
                  </a:solidFill>
                  <a:latin typeface="Arial" panose="020B0604020202020204" pitchFamily="34" charset="0"/>
                  <a:cs typeface="Arial" panose="020B0604020202020204" pitchFamily="34" charset="0"/>
                </a:rPr>
                <a:t>cost)</a:t>
              </a:r>
              <a:endParaRPr sz="1050">
                <a:solidFill>
                  <a:prstClr val="black"/>
                </a:solidFill>
                <a:latin typeface="Arial" panose="020B0604020202020204" pitchFamily="34" charset="0"/>
                <a:cs typeface="Arial" panose="020B0604020202020204" pitchFamily="34" charset="0"/>
              </a:endParaRPr>
            </a:p>
          </p:txBody>
        </p:sp>
        <p:sp>
          <p:nvSpPr>
            <p:cNvPr id="41" name="object 13">
              <a:extLst>
                <a:ext uri="{FF2B5EF4-FFF2-40B4-BE49-F238E27FC236}">
                  <a16:creationId xmlns:a16="http://schemas.microsoft.com/office/drawing/2014/main" id="{AAA7A5A0-7651-413D-B71C-5B391BCBEBC1}"/>
                </a:ext>
              </a:extLst>
            </p:cNvPr>
            <p:cNvSpPr txBox="1"/>
            <p:nvPr/>
          </p:nvSpPr>
          <p:spPr>
            <a:xfrm>
              <a:off x="3852798" y="4703826"/>
              <a:ext cx="1082675" cy="212410"/>
            </a:xfrm>
            <a:prstGeom prst="rect">
              <a:avLst/>
            </a:prstGeom>
          </p:spPr>
          <p:txBody>
            <a:bodyPr vert="horz" wrap="square" lIns="0" tIns="12065" rIns="0" bIns="0" rtlCol="0">
              <a:spAutoFit/>
            </a:bodyPr>
            <a:lstStyle/>
            <a:p>
              <a:pPr marL="12700" defTabSz="914400">
                <a:spcBef>
                  <a:spcPts val="95"/>
                </a:spcBef>
              </a:pPr>
              <a:r>
                <a:rPr sz="1200" b="1" spc="-5">
                  <a:solidFill>
                    <a:srgbClr val="0F2D44"/>
                  </a:solidFill>
                  <a:latin typeface="Arial" panose="020B0604020202020204" pitchFamily="34" charset="0"/>
                  <a:cs typeface="Arial" panose="020B0604020202020204" pitchFamily="34" charset="0"/>
                </a:rPr>
                <a:t>Co</a:t>
              </a:r>
              <a:r>
                <a:rPr sz="1200" b="1" spc="-15">
                  <a:solidFill>
                    <a:srgbClr val="0F2D44"/>
                  </a:solidFill>
                  <a:latin typeface="Arial" panose="020B0604020202020204" pitchFamily="34" charset="0"/>
                  <a:cs typeface="Arial" panose="020B0604020202020204" pitchFamily="34" charset="0"/>
                </a:rPr>
                <a:t>n</a:t>
              </a:r>
              <a:r>
                <a:rPr sz="1200" b="1" spc="-5">
                  <a:solidFill>
                    <a:srgbClr val="0F2D44"/>
                  </a:solidFill>
                  <a:latin typeface="Arial" panose="020B0604020202020204" pitchFamily="34" charset="0"/>
                  <a:cs typeface="Arial" panose="020B0604020202020204" pitchFamily="34" charset="0"/>
                </a:rPr>
                <a:t>tai</a:t>
              </a:r>
              <a:r>
                <a:rPr sz="1200" b="1" spc="-15">
                  <a:solidFill>
                    <a:srgbClr val="0F2D44"/>
                  </a:solidFill>
                  <a:latin typeface="Arial" panose="020B0604020202020204" pitchFamily="34" charset="0"/>
                  <a:cs typeface="Arial" panose="020B0604020202020204" pitchFamily="34" charset="0"/>
                </a:rPr>
                <a:t>n</a:t>
              </a:r>
              <a:r>
                <a:rPr sz="1200" b="1" spc="-5">
                  <a:solidFill>
                    <a:srgbClr val="0F2D44"/>
                  </a:solidFill>
                  <a:latin typeface="Arial" panose="020B0604020202020204" pitchFamily="34" charset="0"/>
                  <a:cs typeface="Arial" panose="020B0604020202020204" pitchFamily="34" charset="0"/>
                </a:rPr>
                <a:t>ers</a:t>
              </a:r>
              <a:endParaRPr sz="1200">
                <a:solidFill>
                  <a:prstClr val="black"/>
                </a:solidFill>
                <a:latin typeface="Arial" panose="020B0604020202020204" pitchFamily="34" charset="0"/>
                <a:cs typeface="Arial" panose="020B0604020202020204" pitchFamily="34" charset="0"/>
              </a:endParaRPr>
            </a:p>
          </p:txBody>
        </p:sp>
        <p:sp>
          <p:nvSpPr>
            <p:cNvPr id="42" name="object 14">
              <a:extLst>
                <a:ext uri="{FF2B5EF4-FFF2-40B4-BE49-F238E27FC236}">
                  <a16:creationId xmlns:a16="http://schemas.microsoft.com/office/drawing/2014/main" id="{9E03E6B8-B90E-44DD-9C55-D303D6904DC5}"/>
                </a:ext>
              </a:extLst>
            </p:cNvPr>
            <p:cNvSpPr txBox="1"/>
            <p:nvPr/>
          </p:nvSpPr>
          <p:spPr>
            <a:xfrm>
              <a:off x="4133215" y="4946141"/>
              <a:ext cx="521334" cy="411674"/>
            </a:xfrm>
            <a:prstGeom prst="rect">
              <a:avLst/>
            </a:prstGeom>
          </p:spPr>
          <p:txBody>
            <a:bodyPr vert="horz" wrap="square" lIns="0" tIns="12065" rIns="0" bIns="0" rtlCol="0">
              <a:spAutoFit/>
            </a:bodyPr>
            <a:lstStyle/>
            <a:p>
              <a:pPr marL="52069" marR="5080" indent="-40005" defTabSz="914400">
                <a:spcBef>
                  <a:spcPts val="95"/>
                </a:spcBef>
              </a:pPr>
              <a:r>
                <a:rPr sz="1200" b="1" spc="-5">
                  <a:solidFill>
                    <a:srgbClr val="0F2D44"/>
                  </a:solidFill>
                  <a:latin typeface="Arial" panose="020B0604020202020204" pitchFamily="34" charset="0"/>
                  <a:cs typeface="Arial" panose="020B0604020202020204" pitchFamily="34" charset="0"/>
                </a:rPr>
                <a:t>PaaS  IaaS</a:t>
              </a:r>
              <a:endParaRPr sz="1200">
                <a:solidFill>
                  <a:prstClr val="black"/>
                </a:solidFill>
                <a:latin typeface="Arial" panose="020B0604020202020204" pitchFamily="34" charset="0"/>
                <a:cs typeface="Arial" panose="020B0604020202020204" pitchFamily="34" charset="0"/>
              </a:endParaRPr>
            </a:p>
          </p:txBody>
        </p:sp>
        <p:sp>
          <p:nvSpPr>
            <p:cNvPr id="43" name="object 15">
              <a:extLst>
                <a:ext uri="{FF2B5EF4-FFF2-40B4-BE49-F238E27FC236}">
                  <a16:creationId xmlns:a16="http://schemas.microsoft.com/office/drawing/2014/main" id="{16043353-75D0-404C-88A9-0DFFD0D20CDE}"/>
                </a:ext>
              </a:extLst>
            </p:cNvPr>
            <p:cNvSpPr txBox="1"/>
            <p:nvPr/>
          </p:nvSpPr>
          <p:spPr>
            <a:xfrm>
              <a:off x="1851151" y="5637377"/>
              <a:ext cx="9720580" cy="587690"/>
            </a:xfrm>
            <a:prstGeom prst="rect">
              <a:avLst/>
            </a:prstGeom>
          </p:spPr>
          <p:txBody>
            <a:bodyPr vert="horz" wrap="square" lIns="0" tIns="30480" rIns="0" bIns="0" rtlCol="0">
              <a:spAutoFit/>
            </a:bodyPr>
            <a:lstStyle/>
            <a:p>
              <a:pPr marL="12700" defTabSz="914400">
                <a:spcBef>
                  <a:spcPts val="240"/>
                </a:spcBef>
                <a:tabLst>
                  <a:tab pos="2411095" algn="l"/>
                </a:tabLst>
              </a:pPr>
              <a:r>
                <a:rPr sz="1050" b="1">
                  <a:solidFill>
                    <a:srgbClr val="505050"/>
                  </a:solidFill>
                  <a:latin typeface="Arial" panose="020B0604020202020204" pitchFamily="34" charset="0"/>
                  <a:cs typeface="Arial" panose="020B0604020202020204" pitchFamily="34" charset="0"/>
                </a:rPr>
                <a:t>IaaS: </a:t>
              </a:r>
              <a:r>
                <a:rPr sz="1050" spc="-20">
                  <a:solidFill>
                    <a:srgbClr val="505050"/>
                  </a:solidFill>
                  <a:latin typeface="Arial" panose="020B0604020202020204" pitchFamily="34" charset="0"/>
                  <a:cs typeface="Arial" panose="020B0604020202020204" pitchFamily="34" charset="0"/>
                </a:rPr>
                <a:t>435%</a:t>
              </a:r>
              <a:r>
                <a:rPr sz="1050" spc="-55">
                  <a:solidFill>
                    <a:srgbClr val="505050"/>
                  </a:solidFill>
                  <a:latin typeface="Arial" panose="020B0604020202020204" pitchFamily="34" charset="0"/>
                  <a:cs typeface="Arial" panose="020B0604020202020204" pitchFamily="34" charset="0"/>
                </a:rPr>
                <a:t> </a:t>
              </a:r>
              <a:r>
                <a:rPr sz="1050" spc="-20">
                  <a:solidFill>
                    <a:srgbClr val="505050"/>
                  </a:solidFill>
                  <a:latin typeface="Arial" panose="020B0604020202020204" pitchFamily="34" charset="0"/>
                  <a:cs typeface="Arial" panose="020B0604020202020204" pitchFamily="34" charset="0"/>
                </a:rPr>
                <a:t>ROI,</a:t>
              </a:r>
              <a:r>
                <a:rPr sz="1050" spc="-15">
                  <a:solidFill>
                    <a:srgbClr val="505050"/>
                  </a:solidFill>
                  <a:latin typeface="Arial" panose="020B0604020202020204" pitchFamily="34" charset="0"/>
                  <a:cs typeface="Arial" panose="020B0604020202020204" pitchFamily="34" charset="0"/>
                </a:rPr>
                <a:t> 73%</a:t>
              </a:r>
              <a:r>
                <a:rPr sz="1050" spc="-50">
                  <a:solidFill>
                    <a:srgbClr val="505050"/>
                  </a:solidFill>
                  <a:latin typeface="Arial" panose="020B0604020202020204" pitchFamily="34" charset="0"/>
                  <a:cs typeface="Arial" panose="020B0604020202020204" pitchFamily="34" charset="0"/>
                </a:rPr>
                <a:t> </a:t>
              </a:r>
              <a:r>
                <a:rPr sz="1050" spc="-25">
                  <a:solidFill>
                    <a:srgbClr val="505050"/>
                  </a:solidFill>
                  <a:latin typeface="Arial" panose="020B0604020202020204" pitchFamily="34" charset="0"/>
                  <a:cs typeface="Arial" panose="020B0604020202020204" pitchFamily="34" charset="0"/>
                </a:rPr>
                <a:t>reduction</a:t>
              </a:r>
              <a:r>
                <a:rPr sz="1050" spc="-5">
                  <a:solidFill>
                    <a:srgbClr val="505050"/>
                  </a:solidFill>
                  <a:latin typeface="Arial" panose="020B0604020202020204" pitchFamily="34" charset="0"/>
                  <a:cs typeface="Arial" panose="020B0604020202020204" pitchFamily="34" charset="0"/>
                </a:rPr>
                <a:t> </a:t>
              </a:r>
              <a:r>
                <a:rPr sz="1050" spc="-25">
                  <a:solidFill>
                    <a:srgbClr val="505050"/>
                  </a:solidFill>
                  <a:latin typeface="Arial" panose="020B0604020202020204" pitchFamily="34" charset="0"/>
                  <a:cs typeface="Arial" panose="020B0604020202020204" pitchFamily="34" charset="0"/>
                </a:rPr>
                <a:t>in	</a:t>
              </a:r>
              <a:r>
                <a:rPr sz="1050" b="1" spc="-5">
                  <a:solidFill>
                    <a:srgbClr val="505050"/>
                  </a:solidFill>
                  <a:latin typeface="Arial" panose="020B0604020202020204" pitchFamily="34" charset="0"/>
                  <a:cs typeface="Arial" panose="020B0604020202020204" pitchFamily="34" charset="0"/>
                </a:rPr>
                <a:t>PaaS:</a:t>
              </a:r>
              <a:r>
                <a:rPr sz="1050" b="1" spc="-20">
                  <a:solidFill>
                    <a:srgbClr val="505050"/>
                  </a:solidFill>
                  <a:latin typeface="Arial" panose="020B0604020202020204" pitchFamily="34" charset="0"/>
                  <a:cs typeface="Arial" panose="020B0604020202020204" pitchFamily="34" charset="0"/>
                </a:rPr>
                <a:t> </a:t>
              </a:r>
              <a:r>
                <a:rPr sz="1050" spc="-5">
                  <a:solidFill>
                    <a:srgbClr val="505050"/>
                  </a:solidFill>
                  <a:latin typeface="Arial" panose="020B0604020202020204" pitchFamily="34" charset="0"/>
                  <a:cs typeface="Arial" panose="020B0604020202020204" pitchFamily="34" charset="0"/>
                </a:rPr>
                <a:t>466%</a:t>
              </a:r>
              <a:r>
                <a:rPr sz="1050" spc="-30">
                  <a:solidFill>
                    <a:srgbClr val="505050"/>
                  </a:solidFill>
                  <a:latin typeface="Arial" panose="020B0604020202020204" pitchFamily="34" charset="0"/>
                  <a:cs typeface="Arial" panose="020B0604020202020204" pitchFamily="34" charset="0"/>
                </a:rPr>
                <a:t> </a:t>
              </a:r>
              <a:r>
                <a:rPr sz="1050">
                  <a:solidFill>
                    <a:srgbClr val="505050"/>
                  </a:solidFill>
                  <a:latin typeface="Arial" panose="020B0604020202020204" pitchFamily="34" charset="0"/>
                  <a:cs typeface="Arial" panose="020B0604020202020204" pitchFamily="34" charset="0"/>
                </a:rPr>
                <a:t>ROI,</a:t>
              </a:r>
              <a:r>
                <a:rPr sz="1050" spc="20">
                  <a:solidFill>
                    <a:srgbClr val="505050"/>
                  </a:solidFill>
                  <a:latin typeface="Arial" panose="020B0604020202020204" pitchFamily="34" charset="0"/>
                  <a:cs typeface="Arial" panose="020B0604020202020204" pitchFamily="34" charset="0"/>
                </a:rPr>
                <a:t> </a:t>
              </a:r>
              <a:r>
                <a:rPr sz="1050" spc="-5">
                  <a:solidFill>
                    <a:srgbClr val="505050"/>
                  </a:solidFill>
                  <a:latin typeface="Arial" panose="020B0604020202020204" pitchFamily="34" charset="0"/>
                  <a:cs typeface="Arial" panose="020B0604020202020204" pitchFamily="34" charset="0"/>
                </a:rPr>
                <a:t>80%</a:t>
              </a:r>
              <a:r>
                <a:rPr sz="1050" spc="-20">
                  <a:solidFill>
                    <a:srgbClr val="505050"/>
                  </a:solidFill>
                  <a:latin typeface="Arial" panose="020B0604020202020204" pitchFamily="34" charset="0"/>
                  <a:cs typeface="Arial" panose="020B0604020202020204" pitchFamily="34" charset="0"/>
                </a:rPr>
                <a:t> </a:t>
              </a:r>
              <a:r>
                <a:rPr sz="1050">
                  <a:solidFill>
                    <a:srgbClr val="505050"/>
                  </a:solidFill>
                  <a:latin typeface="Arial" panose="020B0604020202020204" pitchFamily="34" charset="0"/>
                  <a:cs typeface="Arial" panose="020B0604020202020204" pitchFamily="34" charset="0"/>
                </a:rPr>
                <a:t>time</a:t>
              </a:r>
              <a:r>
                <a:rPr sz="1050" spc="-5">
                  <a:solidFill>
                    <a:srgbClr val="505050"/>
                  </a:solidFill>
                  <a:latin typeface="Arial" panose="020B0604020202020204" pitchFamily="34" charset="0"/>
                  <a:cs typeface="Arial" panose="020B0604020202020204" pitchFamily="34" charset="0"/>
                </a:rPr>
                <a:t> saved, </a:t>
              </a:r>
              <a:r>
                <a:rPr sz="1050">
                  <a:solidFill>
                    <a:srgbClr val="505050"/>
                  </a:solidFill>
                  <a:latin typeface="Arial" panose="020B0604020202020204" pitchFamily="34" charset="0"/>
                  <a:cs typeface="Arial" panose="020B0604020202020204" pitchFamily="34" charset="0"/>
                </a:rPr>
                <a:t>5.91M</a:t>
              </a:r>
              <a:r>
                <a:rPr sz="1050" spc="-20">
                  <a:solidFill>
                    <a:srgbClr val="505050"/>
                  </a:solidFill>
                  <a:latin typeface="Arial" panose="020B0604020202020204" pitchFamily="34" charset="0"/>
                  <a:cs typeface="Arial" panose="020B0604020202020204" pitchFamily="34" charset="0"/>
                </a:rPr>
                <a:t> </a:t>
              </a:r>
              <a:r>
                <a:rPr sz="1050">
                  <a:solidFill>
                    <a:srgbClr val="505050"/>
                  </a:solidFill>
                  <a:latin typeface="Arial" panose="020B0604020202020204" pitchFamily="34" charset="0"/>
                  <a:cs typeface="Arial" panose="020B0604020202020204" pitchFamily="34" charset="0"/>
                </a:rPr>
                <a:t>NPV,</a:t>
              </a:r>
              <a:r>
                <a:rPr sz="1050" spc="-5">
                  <a:solidFill>
                    <a:srgbClr val="505050"/>
                  </a:solidFill>
                  <a:latin typeface="Arial" panose="020B0604020202020204" pitchFamily="34" charset="0"/>
                  <a:cs typeface="Arial" panose="020B0604020202020204" pitchFamily="34" charset="0"/>
                </a:rPr>
                <a:t> 50%</a:t>
              </a:r>
              <a:r>
                <a:rPr sz="1050" spc="-20">
                  <a:solidFill>
                    <a:srgbClr val="505050"/>
                  </a:solidFill>
                  <a:latin typeface="Arial" panose="020B0604020202020204" pitchFamily="34" charset="0"/>
                  <a:cs typeface="Arial" panose="020B0604020202020204" pitchFamily="34" charset="0"/>
                </a:rPr>
                <a:t> </a:t>
              </a:r>
              <a:r>
                <a:rPr sz="1050">
                  <a:solidFill>
                    <a:srgbClr val="505050"/>
                  </a:solidFill>
                  <a:latin typeface="Arial" panose="020B0604020202020204" pitchFamily="34" charset="0"/>
                  <a:cs typeface="Arial" panose="020B0604020202020204" pitchFamily="34" charset="0"/>
                </a:rPr>
                <a:t>faster</a:t>
              </a:r>
              <a:r>
                <a:rPr sz="1050" spc="-20">
                  <a:solidFill>
                    <a:srgbClr val="505050"/>
                  </a:solidFill>
                  <a:latin typeface="Arial" panose="020B0604020202020204" pitchFamily="34" charset="0"/>
                  <a:cs typeface="Arial" panose="020B0604020202020204" pitchFamily="34" charset="0"/>
                </a:rPr>
                <a:t> </a:t>
              </a:r>
              <a:r>
                <a:rPr sz="1050" spc="-5">
                  <a:solidFill>
                    <a:srgbClr val="505050"/>
                  </a:solidFill>
                  <a:latin typeface="Arial" panose="020B0604020202020204" pitchFamily="34" charset="0"/>
                  <a:cs typeface="Arial" panose="020B0604020202020204" pitchFamily="34" charset="0"/>
                </a:rPr>
                <a:t>deployments.</a:t>
              </a:r>
              <a:endParaRPr sz="1050">
                <a:solidFill>
                  <a:prstClr val="black"/>
                </a:solidFill>
                <a:latin typeface="Arial" panose="020B0604020202020204" pitchFamily="34" charset="0"/>
                <a:cs typeface="Arial" panose="020B0604020202020204" pitchFamily="34" charset="0"/>
              </a:endParaRPr>
            </a:p>
            <a:p>
              <a:pPr marL="12700" marR="5080" defTabSz="914400">
                <a:lnSpc>
                  <a:spcPct val="109200"/>
                </a:lnSpc>
                <a:spcBef>
                  <a:spcPts val="15"/>
                </a:spcBef>
                <a:tabLst>
                  <a:tab pos="2411095" algn="l"/>
                </a:tabLst>
              </a:pPr>
              <a:r>
                <a:rPr sz="1050" spc="-40">
                  <a:solidFill>
                    <a:srgbClr val="505050"/>
                  </a:solidFill>
                  <a:latin typeface="Arial" panose="020B0604020202020204" pitchFamily="34" charset="0"/>
                  <a:cs typeface="Arial" panose="020B0604020202020204" pitchFamily="34" charset="0"/>
                </a:rPr>
                <a:t>datacenter</a:t>
              </a:r>
              <a:r>
                <a:rPr sz="1050" spc="-105">
                  <a:solidFill>
                    <a:srgbClr val="505050"/>
                  </a:solidFill>
                  <a:latin typeface="Arial" panose="020B0604020202020204" pitchFamily="34" charset="0"/>
                  <a:cs typeface="Arial" panose="020B0604020202020204" pitchFamily="34" charset="0"/>
                </a:rPr>
                <a:t> </a:t>
              </a:r>
              <a:r>
                <a:rPr sz="1050" spc="-35">
                  <a:solidFill>
                    <a:srgbClr val="505050"/>
                  </a:solidFill>
                  <a:latin typeface="Arial" panose="020B0604020202020204" pitchFamily="34" charset="0"/>
                  <a:cs typeface="Arial" panose="020B0604020202020204" pitchFamily="34" charset="0"/>
                </a:rPr>
                <a:t>footprint</a:t>
              </a:r>
              <a:r>
                <a:rPr sz="1050" spc="-110">
                  <a:solidFill>
                    <a:srgbClr val="505050"/>
                  </a:solidFill>
                  <a:latin typeface="Arial" panose="020B0604020202020204" pitchFamily="34" charset="0"/>
                  <a:cs typeface="Arial" panose="020B0604020202020204" pitchFamily="34" charset="0"/>
                </a:rPr>
                <a:t> </a:t>
              </a:r>
              <a:r>
                <a:rPr sz="1050" spc="-25">
                  <a:solidFill>
                    <a:srgbClr val="505050"/>
                  </a:solidFill>
                  <a:latin typeface="Arial" panose="020B0604020202020204" pitchFamily="34" charset="0"/>
                  <a:cs typeface="Arial" panose="020B0604020202020204" pitchFamily="34" charset="0"/>
                </a:rPr>
                <a:t>and</a:t>
              </a:r>
              <a:r>
                <a:rPr sz="1050" spc="-100">
                  <a:solidFill>
                    <a:srgbClr val="505050"/>
                  </a:solidFill>
                  <a:latin typeface="Arial" panose="020B0604020202020204" pitchFamily="34" charset="0"/>
                  <a:cs typeface="Arial" panose="020B0604020202020204" pitchFamily="34" charset="0"/>
                </a:rPr>
                <a:t> </a:t>
              </a:r>
              <a:r>
                <a:rPr sz="1050" spc="-25">
                  <a:solidFill>
                    <a:srgbClr val="505050"/>
                  </a:solidFill>
                  <a:latin typeface="Arial" panose="020B0604020202020204" pitchFamily="34" charset="0"/>
                  <a:cs typeface="Arial" panose="020B0604020202020204" pitchFamily="34" charset="0"/>
                </a:rPr>
                <a:t>83%	</a:t>
              </a:r>
              <a:r>
                <a:rPr sz="1050" b="1" spc="-5">
                  <a:solidFill>
                    <a:srgbClr val="505050"/>
                  </a:solidFill>
                  <a:latin typeface="Arial" panose="020B0604020202020204" pitchFamily="34" charset="0"/>
                  <a:cs typeface="Arial" panose="020B0604020202020204" pitchFamily="34" charset="0"/>
                </a:rPr>
                <a:t>Container: </a:t>
              </a:r>
              <a:r>
                <a:rPr sz="1050" spc="-5">
                  <a:solidFill>
                    <a:srgbClr val="505050"/>
                  </a:solidFill>
                  <a:latin typeface="Arial" panose="020B0604020202020204" pitchFamily="34" charset="0"/>
                  <a:cs typeface="Arial" panose="020B0604020202020204" pitchFamily="34" charset="0"/>
                </a:rPr>
                <a:t>13x </a:t>
              </a:r>
              <a:r>
                <a:rPr sz="1050">
                  <a:solidFill>
                    <a:srgbClr val="505050"/>
                  </a:solidFill>
                  <a:latin typeface="Arial" panose="020B0604020202020204" pitchFamily="34" charset="0"/>
                  <a:cs typeface="Arial" panose="020B0604020202020204" pitchFamily="34" charset="0"/>
                </a:rPr>
                <a:t>more </a:t>
              </a:r>
              <a:r>
                <a:rPr sz="1050" spc="-5">
                  <a:solidFill>
                    <a:srgbClr val="505050"/>
                  </a:solidFill>
                  <a:latin typeface="Arial" panose="020B0604020202020204" pitchFamily="34" charset="0"/>
                  <a:cs typeface="Arial" panose="020B0604020202020204" pitchFamily="34" charset="0"/>
                </a:rPr>
                <a:t>releases, 10x </a:t>
              </a:r>
              <a:r>
                <a:rPr sz="1050">
                  <a:solidFill>
                    <a:srgbClr val="505050"/>
                  </a:solidFill>
                  <a:latin typeface="Arial" panose="020B0604020202020204" pitchFamily="34" charset="0"/>
                  <a:cs typeface="Arial" panose="020B0604020202020204" pitchFamily="34" charset="0"/>
                </a:rPr>
                <a:t>cost </a:t>
              </a:r>
              <a:r>
                <a:rPr sz="1050" spc="-5">
                  <a:solidFill>
                    <a:srgbClr val="505050"/>
                  </a:solidFill>
                  <a:latin typeface="Arial" panose="020B0604020202020204" pitchFamily="34" charset="0"/>
                  <a:cs typeface="Arial" panose="020B0604020202020204" pitchFamily="34" charset="0"/>
                </a:rPr>
                <a:t>reduction, 65% </a:t>
              </a:r>
              <a:r>
                <a:rPr sz="1050">
                  <a:solidFill>
                    <a:srgbClr val="505050"/>
                  </a:solidFill>
                  <a:latin typeface="Arial" panose="020B0604020202020204" pitchFamily="34" charset="0"/>
                  <a:cs typeface="Arial" panose="020B0604020202020204" pitchFamily="34" charset="0"/>
                </a:rPr>
                <a:t>faster </a:t>
              </a:r>
              <a:r>
                <a:rPr sz="1050" spc="-5">
                  <a:solidFill>
                    <a:srgbClr val="505050"/>
                  </a:solidFill>
                  <a:latin typeface="Arial" panose="020B0604020202020204" pitchFamily="34" charset="0"/>
                  <a:cs typeface="Arial" panose="020B0604020202020204" pitchFamily="34" charset="0"/>
                </a:rPr>
                <a:t>developer onboarding, 62% </a:t>
              </a:r>
              <a:r>
                <a:rPr sz="1050">
                  <a:solidFill>
                    <a:srgbClr val="505050"/>
                  </a:solidFill>
                  <a:latin typeface="Arial" panose="020B0604020202020204" pitchFamily="34" charset="0"/>
                  <a:cs typeface="Arial" panose="020B0604020202020204" pitchFamily="34" charset="0"/>
                </a:rPr>
                <a:t>better </a:t>
              </a:r>
              <a:r>
                <a:rPr sz="1050" spc="-5">
                  <a:solidFill>
                    <a:srgbClr val="505050"/>
                  </a:solidFill>
                  <a:latin typeface="Arial" panose="020B0604020202020204" pitchFamily="34" charset="0"/>
                  <a:cs typeface="Arial" panose="020B0604020202020204" pitchFamily="34" charset="0"/>
                </a:rPr>
                <a:t>availability. </a:t>
              </a:r>
              <a:r>
                <a:rPr sz="1050" spc="-320">
                  <a:solidFill>
                    <a:srgbClr val="505050"/>
                  </a:solidFill>
                  <a:latin typeface="Arial" panose="020B0604020202020204" pitchFamily="34" charset="0"/>
                  <a:cs typeface="Arial" panose="020B0604020202020204" pitchFamily="34" charset="0"/>
                </a:rPr>
                <a:t> </a:t>
              </a:r>
              <a:r>
                <a:rPr sz="1050" spc="-5">
                  <a:solidFill>
                    <a:srgbClr val="505050"/>
                  </a:solidFill>
                  <a:latin typeface="Arial" panose="020B0604020202020204" pitchFamily="34" charset="0"/>
                  <a:cs typeface="Arial" panose="020B0604020202020204" pitchFamily="34" charset="0"/>
                </a:rPr>
                <a:t>reduced</a:t>
              </a:r>
              <a:r>
                <a:rPr sz="1050" spc="-50">
                  <a:solidFill>
                    <a:srgbClr val="505050"/>
                  </a:solidFill>
                  <a:latin typeface="Arial" panose="020B0604020202020204" pitchFamily="34" charset="0"/>
                  <a:cs typeface="Arial" panose="020B0604020202020204" pitchFamily="34" charset="0"/>
                </a:rPr>
                <a:t> </a:t>
              </a:r>
              <a:r>
                <a:rPr sz="1050">
                  <a:solidFill>
                    <a:srgbClr val="505050"/>
                  </a:solidFill>
                  <a:latin typeface="Arial" panose="020B0604020202020204" pitchFamily="34" charset="0"/>
                  <a:cs typeface="Arial" panose="020B0604020202020204" pitchFamily="34" charset="0"/>
                </a:rPr>
                <a:t>IT</a:t>
              </a:r>
              <a:r>
                <a:rPr sz="1050" spc="10">
                  <a:solidFill>
                    <a:srgbClr val="505050"/>
                  </a:solidFill>
                  <a:latin typeface="Arial" panose="020B0604020202020204" pitchFamily="34" charset="0"/>
                  <a:cs typeface="Arial" panose="020B0604020202020204" pitchFamily="34" charset="0"/>
                </a:rPr>
                <a:t> </a:t>
              </a:r>
              <a:r>
                <a:rPr sz="1050" spc="-5">
                  <a:solidFill>
                    <a:srgbClr val="505050"/>
                  </a:solidFill>
                  <a:latin typeface="Arial" panose="020B0604020202020204" pitchFamily="34" charset="0"/>
                  <a:cs typeface="Arial" panose="020B0604020202020204" pitchFamily="34" charset="0"/>
                </a:rPr>
                <a:t>outsourcing</a:t>
              </a:r>
              <a:r>
                <a:rPr sz="1050" spc="-45">
                  <a:solidFill>
                    <a:srgbClr val="505050"/>
                  </a:solidFill>
                  <a:latin typeface="Arial" panose="020B0604020202020204" pitchFamily="34" charset="0"/>
                  <a:cs typeface="Arial" panose="020B0604020202020204" pitchFamily="34" charset="0"/>
                </a:rPr>
                <a:t> </a:t>
              </a:r>
              <a:r>
                <a:rPr sz="1050">
                  <a:solidFill>
                    <a:srgbClr val="505050"/>
                  </a:solidFill>
                  <a:latin typeface="Arial" panose="020B0604020202020204" pitchFamily="34" charset="0"/>
                  <a:cs typeface="Arial" panose="020B0604020202020204" pitchFamily="34" charset="0"/>
                </a:rPr>
                <a:t>cost.</a:t>
              </a:r>
              <a:endParaRPr sz="1050">
                <a:solidFill>
                  <a:prstClr val="black"/>
                </a:solidFill>
                <a:latin typeface="Arial" panose="020B0604020202020204" pitchFamily="34" charset="0"/>
                <a:cs typeface="Arial" panose="020B0604020202020204" pitchFamily="34" charset="0"/>
              </a:endParaRPr>
            </a:p>
          </p:txBody>
        </p:sp>
        <p:sp>
          <p:nvSpPr>
            <p:cNvPr id="44" name="object 16">
              <a:extLst>
                <a:ext uri="{FF2B5EF4-FFF2-40B4-BE49-F238E27FC236}">
                  <a16:creationId xmlns:a16="http://schemas.microsoft.com/office/drawing/2014/main" id="{74093645-B4A0-4650-BF22-9AA3F7343863}"/>
                </a:ext>
              </a:extLst>
            </p:cNvPr>
            <p:cNvSpPr txBox="1"/>
            <p:nvPr/>
          </p:nvSpPr>
          <p:spPr>
            <a:xfrm>
              <a:off x="6774560" y="4703826"/>
              <a:ext cx="1148715" cy="611630"/>
            </a:xfrm>
            <a:prstGeom prst="rect">
              <a:avLst/>
            </a:prstGeom>
          </p:spPr>
          <p:txBody>
            <a:bodyPr vert="horz" wrap="square" lIns="0" tIns="12700" rIns="0" bIns="0" rtlCol="0">
              <a:spAutoFit/>
            </a:bodyPr>
            <a:lstStyle/>
            <a:p>
              <a:pPr marL="12065" marR="5080" indent="635" algn="ctr" defTabSz="914400">
                <a:lnSpc>
                  <a:spcPct val="99700"/>
                </a:lnSpc>
                <a:spcBef>
                  <a:spcPts val="100"/>
                </a:spcBef>
              </a:pPr>
              <a:r>
                <a:rPr sz="1200" b="1" spc="-5">
                  <a:solidFill>
                    <a:srgbClr val="0F2D44"/>
                  </a:solidFill>
                  <a:latin typeface="Arial" panose="020B0604020202020204" pitchFamily="34" charset="0"/>
                  <a:cs typeface="Arial" panose="020B0604020202020204" pitchFamily="34" charset="0"/>
                </a:rPr>
                <a:t>PaaS </a:t>
              </a:r>
              <a:r>
                <a:rPr sz="1200" b="1">
                  <a:solidFill>
                    <a:srgbClr val="0F2D44"/>
                  </a:solidFill>
                  <a:latin typeface="Arial" panose="020B0604020202020204" pitchFamily="34" charset="0"/>
                  <a:cs typeface="Arial" panose="020B0604020202020204" pitchFamily="34" charset="0"/>
                </a:rPr>
                <a:t> </a:t>
              </a:r>
              <a:r>
                <a:rPr sz="1200" b="1" spc="-10">
                  <a:solidFill>
                    <a:srgbClr val="0F2D44"/>
                  </a:solidFill>
                  <a:latin typeface="Arial" panose="020B0604020202020204" pitchFamily="34" charset="0"/>
                  <a:cs typeface="Arial" panose="020B0604020202020204" pitchFamily="34" charset="0"/>
                </a:rPr>
                <a:t>Serverless </a:t>
              </a:r>
              <a:r>
                <a:rPr sz="1200" b="1" spc="-5">
                  <a:solidFill>
                    <a:srgbClr val="0F2D44"/>
                  </a:solidFill>
                  <a:latin typeface="Arial" panose="020B0604020202020204" pitchFamily="34" charset="0"/>
                  <a:cs typeface="Arial" panose="020B0604020202020204" pitchFamily="34" charset="0"/>
                </a:rPr>
                <a:t> M*</a:t>
              </a:r>
              <a:r>
                <a:rPr sz="1200" b="1" spc="-10">
                  <a:solidFill>
                    <a:srgbClr val="0F2D44"/>
                  </a:solidFill>
                  <a:latin typeface="Arial" panose="020B0604020202020204" pitchFamily="34" charset="0"/>
                  <a:cs typeface="Arial" panose="020B0604020202020204" pitchFamily="34" charset="0"/>
                </a:rPr>
                <a:t>-</a:t>
              </a:r>
              <a:r>
                <a:rPr sz="1200" b="1" spc="-5">
                  <a:solidFill>
                    <a:srgbClr val="0F2D44"/>
                  </a:solidFill>
                  <a:latin typeface="Arial" panose="020B0604020202020204" pitchFamily="34" charset="0"/>
                  <a:cs typeface="Arial" panose="020B0604020202020204" pitchFamily="34" charset="0"/>
                </a:rPr>
                <a:t>ser</a:t>
              </a:r>
              <a:r>
                <a:rPr sz="1200" b="1" spc="-40">
                  <a:solidFill>
                    <a:srgbClr val="0F2D44"/>
                  </a:solidFill>
                  <a:latin typeface="Arial" panose="020B0604020202020204" pitchFamily="34" charset="0"/>
                  <a:cs typeface="Arial" panose="020B0604020202020204" pitchFamily="34" charset="0"/>
                </a:rPr>
                <a:t>v</a:t>
              </a:r>
              <a:r>
                <a:rPr sz="1200" b="1" spc="-5">
                  <a:solidFill>
                    <a:srgbClr val="0F2D44"/>
                  </a:solidFill>
                  <a:latin typeface="Arial" panose="020B0604020202020204" pitchFamily="34" charset="0"/>
                  <a:cs typeface="Arial" panose="020B0604020202020204" pitchFamily="34" charset="0"/>
                </a:rPr>
                <a:t>ices</a:t>
              </a:r>
              <a:endParaRPr sz="1200">
                <a:solidFill>
                  <a:prstClr val="black"/>
                </a:solidFill>
                <a:latin typeface="Arial" panose="020B0604020202020204" pitchFamily="34" charset="0"/>
                <a:cs typeface="Arial" panose="020B0604020202020204" pitchFamily="34" charset="0"/>
              </a:endParaRPr>
            </a:p>
          </p:txBody>
        </p:sp>
        <p:sp>
          <p:nvSpPr>
            <p:cNvPr id="45" name="object 17">
              <a:extLst>
                <a:ext uri="{FF2B5EF4-FFF2-40B4-BE49-F238E27FC236}">
                  <a16:creationId xmlns:a16="http://schemas.microsoft.com/office/drawing/2014/main" id="{85088E89-9862-468F-ADB3-176AAC73D262}"/>
                </a:ext>
              </a:extLst>
            </p:cNvPr>
            <p:cNvSpPr txBox="1"/>
            <p:nvPr/>
          </p:nvSpPr>
          <p:spPr>
            <a:xfrm>
              <a:off x="5439536" y="3548974"/>
              <a:ext cx="1744980" cy="971135"/>
            </a:xfrm>
            <a:prstGeom prst="rect">
              <a:avLst/>
            </a:prstGeom>
          </p:spPr>
          <p:txBody>
            <a:bodyPr vert="horz" wrap="square" lIns="0" tIns="30480" rIns="0" bIns="0" rtlCol="0">
              <a:spAutoFit/>
            </a:bodyPr>
            <a:lstStyle/>
            <a:p>
              <a:pPr marL="184785" indent="-172720" defTabSz="914400">
                <a:spcBef>
                  <a:spcPts val="240"/>
                </a:spcBef>
                <a:buFontTx/>
                <a:buChar char="•"/>
                <a:tabLst>
                  <a:tab pos="185420" algn="l"/>
                </a:tabLst>
              </a:pPr>
              <a:r>
                <a:rPr sz="1050" spc="-5">
                  <a:solidFill>
                    <a:srgbClr val="505050"/>
                  </a:solidFill>
                  <a:latin typeface="Arial" panose="020B0604020202020204" pitchFamily="34" charset="0"/>
                  <a:cs typeface="Arial" panose="020B0604020202020204" pitchFamily="34" charset="0"/>
                </a:rPr>
                <a:t>App</a:t>
              </a:r>
              <a:r>
                <a:rPr sz="1050" spc="-30">
                  <a:solidFill>
                    <a:srgbClr val="505050"/>
                  </a:solidFill>
                  <a:latin typeface="Arial" panose="020B0604020202020204" pitchFamily="34" charset="0"/>
                  <a:cs typeface="Arial" panose="020B0604020202020204" pitchFamily="34" charset="0"/>
                </a:rPr>
                <a:t> </a:t>
              </a:r>
              <a:r>
                <a:rPr sz="1050" spc="-5">
                  <a:solidFill>
                    <a:srgbClr val="505050"/>
                  </a:solidFill>
                  <a:latin typeface="Arial" panose="020B0604020202020204" pitchFamily="34" charset="0"/>
                  <a:cs typeface="Arial" panose="020B0604020202020204" pitchFamily="34" charset="0"/>
                </a:rPr>
                <a:t>scale</a:t>
              </a:r>
              <a:r>
                <a:rPr sz="1050" spc="-15">
                  <a:solidFill>
                    <a:srgbClr val="505050"/>
                  </a:solidFill>
                  <a:latin typeface="Arial" panose="020B0604020202020204" pitchFamily="34" charset="0"/>
                  <a:cs typeface="Arial" panose="020B0604020202020204" pitchFamily="34" charset="0"/>
                </a:rPr>
                <a:t> </a:t>
              </a:r>
              <a:r>
                <a:rPr sz="1050" spc="-5">
                  <a:solidFill>
                    <a:srgbClr val="505050"/>
                  </a:solidFill>
                  <a:latin typeface="Arial" panose="020B0604020202020204" pitchFamily="34" charset="0"/>
                  <a:cs typeface="Arial" panose="020B0604020202020204" pitchFamily="34" charset="0"/>
                </a:rPr>
                <a:t>and</a:t>
              </a:r>
              <a:r>
                <a:rPr sz="1050" spc="-30">
                  <a:solidFill>
                    <a:srgbClr val="505050"/>
                  </a:solidFill>
                  <a:latin typeface="Arial" panose="020B0604020202020204" pitchFamily="34" charset="0"/>
                  <a:cs typeface="Arial" panose="020B0604020202020204" pitchFamily="34" charset="0"/>
                </a:rPr>
                <a:t> </a:t>
              </a:r>
              <a:r>
                <a:rPr sz="1050" spc="-5">
                  <a:solidFill>
                    <a:srgbClr val="505050"/>
                  </a:solidFill>
                  <a:latin typeface="Arial" panose="020B0604020202020204" pitchFamily="34" charset="0"/>
                  <a:cs typeface="Arial" panose="020B0604020202020204" pitchFamily="34" charset="0"/>
                </a:rPr>
                <a:t>agility</a:t>
              </a:r>
              <a:endParaRPr sz="1050">
                <a:solidFill>
                  <a:prstClr val="black"/>
                </a:solidFill>
                <a:latin typeface="Arial" panose="020B0604020202020204" pitchFamily="34" charset="0"/>
                <a:cs typeface="Arial" panose="020B0604020202020204" pitchFamily="34" charset="0"/>
              </a:endParaRPr>
            </a:p>
            <a:p>
              <a:pPr marL="184785" marR="5080" indent="-172720" defTabSz="914400">
                <a:lnSpc>
                  <a:spcPct val="109700"/>
                </a:lnSpc>
                <a:spcBef>
                  <a:spcPts val="5"/>
                </a:spcBef>
                <a:buFontTx/>
                <a:buChar char="•"/>
                <a:tabLst>
                  <a:tab pos="185420" algn="l"/>
                </a:tabLst>
              </a:pPr>
              <a:r>
                <a:rPr sz="1050">
                  <a:solidFill>
                    <a:srgbClr val="505050"/>
                  </a:solidFill>
                  <a:latin typeface="Arial" panose="020B0604020202020204" pitchFamily="34" charset="0"/>
                  <a:cs typeface="Arial" panose="020B0604020202020204" pitchFamily="34" charset="0"/>
                </a:rPr>
                <a:t>Easier</a:t>
              </a:r>
              <a:r>
                <a:rPr sz="1050" spc="-55">
                  <a:solidFill>
                    <a:srgbClr val="505050"/>
                  </a:solidFill>
                  <a:latin typeface="Arial" panose="020B0604020202020204" pitchFamily="34" charset="0"/>
                  <a:cs typeface="Arial" panose="020B0604020202020204" pitchFamily="34" charset="0"/>
                </a:rPr>
                <a:t> </a:t>
              </a:r>
              <a:r>
                <a:rPr sz="1050">
                  <a:solidFill>
                    <a:srgbClr val="505050"/>
                  </a:solidFill>
                  <a:latin typeface="Arial" panose="020B0604020202020204" pitchFamily="34" charset="0"/>
                  <a:cs typeface="Arial" panose="020B0604020202020204" pitchFamily="34" charset="0"/>
                </a:rPr>
                <a:t>adoption</a:t>
              </a:r>
              <a:r>
                <a:rPr sz="1050" spc="-60">
                  <a:solidFill>
                    <a:srgbClr val="505050"/>
                  </a:solidFill>
                  <a:latin typeface="Arial" panose="020B0604020202020204" pitchFamily="34" charset="0"/>
                  <a:cs typeface="Arial" panose="020B0604020202020204" pitchFamily="34" charset="0"/>
                </a:rPr>
                <a:t> </a:t>
              </a:r>
              <a:r>
                <a:rPr sz="1050">
                  <a:solidFill>
                    <a:srgbClr val="505050"/>
                  </a:solidFill>
                  <a:latin typeface="Arial" panose="020B0604020202020204" pitchFamily="34" charset="0"/>
                  <a:cs typeface="Arial" panose="020B0604020202020204" pitchFamily="34" charset="0"/>
                </a:rPr>
                <a:t>of</a:t>
              </a:r>
              <a:r>
                <a:rPr sz="1050" spc="-35">
                  <a:solidFill>
                    <a:srgbClr val="505050"/>
                  </a:solidFill>
                  <a:latin typeface="Arial" panose="020B0604020202020204" pitchFamily="34" charset="0"/>
                  <a:cs typeface="Arial" panose="020B0604020202020204" pitchFamily="34" charset="0"/>
                </a:rPr>
                <a:t> </a:t>
              </a:r>
              <a:r>
                <a:rPr sz="1050">
                  <a:solidFill>
                    <a:srgbClr val="505050"/>
                  </a:solidFill>
                  <a:latin typeface="Arial" panose="020B0604020202020204" pitchFamily="34" charset="0"/>
                  <a:cs typeface="Arial" panose="020B0604020202020204" pitchFamily="34" charset="0"/>
                </a:rPr>
                <a:t>new </a:t>
              </a:r>
              <a:r>
                <a:rPr sz="1050" spc="-320">
                  <a:solidFill>
                    <a:srgbClr val="505050"/>
                  </a:solidFill>
                  <a:latin typeface="Arial" panose="020B0604020202020204" pitchFamily="34" charset="0"/>
                  <a:cs typeface="Arial" panose="020B0604020202020204" pitchFamily="34" charset="0"/>
                </a:rPr>
                <a:t> </a:t>
              </a:r>
              <a:r>
                <a:rPr sz="1050">
                  <a:solidFill>
                    <a:srgbClr val="505050"/>
                  </a:solidFill>
                  <a:latin typeface="Arial" panose="020B0604020202020204" pitchFamily="34" charset="0"/>
                  <a:cs typeface="Arial" panose="020B0604020202020204" pitchFamily="34" charset="0"/>
                </a:rPr>
                <a:t>cloud </a:t>
              </a:r>
              <a:r>
                <a:rPr sz="1050" spc="-5">
                  <a:solidFill>
                    <a:srgbClr val="505050"/>
                  </a:solidFill>
                  <a:latin typeface="Arial" panose="020B0604020202020204" pitchFamily="34" charset="0"/>
                  <a:cs typeface="Arial" panose="020B0604020202020204" pitchFamily="34" charset="0"/>
                </a:rPr>
                <a:t>capabilities/ </a:t>
              </a:r>
              <a:r>
                <a:rPr sz="1050">
                  <a:solidFill>
                    <a:srgbClr val="505050"/>
                  </a:solidFill>
                  <a:latin typeface="Arial" panose="020B0604020202020204" pitchFamily="34" charset="0"/>
                  <a:cs typeface="Arial" panose="020B0604020202020204" pitchFamily="34" charset="0"/>
                </a:rPr>
                <a:t> </a:t>
              </a:r>
              <a:r>
                <a:rPr sz="1050" spc="-5">
                  <a:solidFill>
                    <a:srgbClr val="505050"/>
                  </a:solidFill>
                  <a:latin typeface="Arial" panose="020B0604020202020204" pitchFamily="34" charset="0"/>
                  <a:cs typeface="Arial" panose="020B0604020202020204" pitchFamily="34" charset="0"/>
                </a:rPr>
                <a:t>technologies</a:t>
              </a:r>
              <a:endParaRPr sz="1050">
                <a:solidFill>
                  <a:prstClr val="black"/>
                </a:solidFill>
                <a:latin typeface="Arial" panose="020B0604020202020204" pitchFamily="34" charset="0"/>
                <a:cs typeface="Arial" panose="020B0604020202020204" pitchFamily="34" charset="0"/>
              </a:endParaRPr>
            </a:p>
            <a:p>
              <a:pPr marL="184785" indent="-172720" defTabSz="914400">
                <a:spcBef>
                  <a:spcPts val="145"/>
                </a:spcBef>
                <a:buFontTx/>
                <a:buChar char="•"/>
                <a:tabLst>
                  <a:tab pos="185420" algn="l"/>
                </a:tabLst>
              </a:pPr>
              <a:r>
                <a:rPr sz="1050" spc="-5">
                  <a:solidFill>
                    <a:srgbClr val="505050"/>
                  </a:solidFill>
                  <a:latin typeface="Arial" panose="020B0604020202020204" pitchFamily="34" charset="0"/>
                  <a:cs typeface="Arial" panose="020B0604020202020204" pitchFamily="34" charset="0"/>
                </a:rPr>
                <a:t>Mix</a:t>
              </a:r>
              <a:r>
                <a:rPr sz="1050" spc="-25">
                  <a:solidFill>
                    <a:srgbClr val="505050"/>
                  </a:solidFill>
                  <a:latin typeface="Arial" panose="020B0604020202020204" pitchFamily="34" charset="0"/>
                  <a:cs typeface="Arial" panose="020B0604020202020204" pitchFamily="34" charset="0"/>
                </a:rPr>
                <a:t> </a:t>
              </a:r>
              <a:r>
                <a:rPr sz="1050" spc="-5">
                  <a:solidFill>
                    <a:srgbClr val="505050"/>
                  </a:solidFill>
                  <a:latin typeface="Arial" panose="020B0604020202020204" pitchFamily="34" charset="0"/>
                  <a:cs typeface="Arial" panose="020B0604020202020204" pitchFamily="34" charset="0"/>
                </a:rPr>
                <a:t>technology</a:t>
              </a:r>
              <a:r>
                <a:rPr sz="1050" spc="-35">
                  <a:solidFill>
                    <a:srgbClr val="505050"/>
                  </a:solidFill>
                  <a:latin typeface="Arial" panose="020B0604020202020204" pitchFamily="34" charset="0"/>
                  <a:cs typeface="Arial" panose="020B0604020202020204" pitchFamily="34" charset="0"/>
                </a:rPr>
                <a:t> </a:t>
              </a:r>
              <a:r>
                <a:rPr sz="1050">
                  <a:solidFill>
                    <a:srgbClr val="505050"/>
                  </a:solidFill>
                  <a:latin typeface="Arial" panose="020B0604020202020204" pitchFamily="34" charset="0"/>
                  <a:cs typeface="Arial" panose="020B0604020202020204" pitchFamily="34" charset="0"/>
                </a:rPr>
                <a:t>stacks</a:t>
              </a:r>
              <a:endParaRPr sz="1050">
                <a:solidFill>
                  <a:prstClr val="black"/>
                </a:solidFill>
                <a:latin typeface="Arial" panose="020B0604020202020204" pitchFamily="34" charset="0"/>
                <a:cs typeface="Arial" panose="020B0604020202020204" pitchFamily="34" charset="0"/>
              </a:endParaRPr>
            </a:p>
          </p:txBody>
        </p:sp>
        <p:sp>
          <p:nvSpPr>
            <p:cNvPr id="46" name="object 18">
              <a:extLst>
                <a:ext uri="{FF2B5EF4-FFF2-40B4-BE49-F238E27FC236}">
                  <a16:creationId xmlns:a16="http://schemas.microsoft.com/office/drawing/2014/main" id="{22A5AB11-08A8-46F3-B0C6-584E535EA270}"/>
                </a:ext>
              </a:extLst>
            </p:cNvPr>
            <p:cNvSpPr txBox="1"/>
            <p:nvPr/>
          </p:nvSpPr>
          <p:spPr>
            <a:xfrm>
              <a:off x="7440294" y="3548974"/>
              <a:ext cx="1653539" cy="869013"/>
            </a:xfrm>
            <a:prstGeom prst="rect">
              <a:avLst/>
            </a:prstGeom>
          </p:spPr>
          <p:txBody>
            <a:bodyPr vert="horz" wrap="square" lIns="0" tIns="30480" rIns="0" bIns="0" rtlCol="0">
              <a:spAutoFit/>
            </a:bodyPr>
            <a:lstStyle/>
            <a:p>
              <a:pPr marL="184785" indent="-172720" defTabSz="914400">
                <a:spcBef>
                  <a:spcPts val="240"/>
                </a:spcBef>
                <a:buFontTx/>
                <a:buChar char="•"/>
                <a:tabLst>
                  <a:tab pos="185420" algn="l"/>
                </a:tabLst>
              </a:pPr>
              <a:r>
                <a:rPr sz="1050" spc="-5">
                  <a:solidFill>
                    <a:srgbClr val="505050"/>
                  </a:solidFill>
                  <a:latin typeface="Arial" panose="020B0604020202020204" pitchFamily="34" charset="0"/>
                  <a:cs typeface="Arial" panose="020B0604020202020204" pitchFamily="34" charset="0"/>
                </a:rPr>
                <a:t>Accelerate</a:t>
              </a:r>
              <a:r>
                <a:rPr sz="1050" spc="-35">
                  <a:solidFill>
                    <a:srgbClr val="505050"/>
                  </a:solidFill>
                  <a:latin typeface="Arial" panose="020B0604020202020204" pitchFamily="34" charset="0"/>
                  <a:cs typeface="Arial" panose="020B0604020202020204" pitchFamily="34" charset="0"/>
                </a:rPr>
                <a:t> </a:t>
              </a:r>
              <a:r>
                <a:rPr sz="1050" spc="-5">
                  <a:solidFill>
                    <a:srgbClr val="505050"/>
                  </a:solidFill>
                  <a:latin typeface="Arial" panose="020B0604020202020204" pitchFamily="34" charset="0"/>
                  <a:cs typeface="Arial" panose="020B0604020202020204" pitchFamily="34" charset="0"/>
                </a:rPr>
                <a:t>innovation</a:t>
              </a:r>
              <a:endParaRPr sz="1050">
                <a:solidFill>
                  <a:prstClr val="black"/>
                </a:solidFill>
                <a:latin typeface="Arial" panose="020B0604020202020204" pitchFamily="34" charset="0"/>
                <a:cs typeface="Arial" panose="020B0604020202020204" pitchFamily="34" charset="0"/>
              </a:endParaRPr>
            </a:p>
            <a:p>
              <a:pPr marL="184785" indent="-172720" defTabSz="914400">
                <a:spcBef>
                  <a:spcPts val="145"/>
                </a:spcBef>
                <a:buFontTx/>
                <a:buChar char="•"/>
                <a:tabLst>
                  <a:tab pos="185420" algn="l"/>
                </a:tabLst>
              </a:pPr>
              <a:r>
                <a:rPr sz="1050" spc="-5">
                  <a:solidFill>
                    <a:srgbClr val="505050"/>
                  </a:solidFill>
                  <a:latin typeface="Arial" panose="020B0604020202020204" pitchFamily="34" charset="0"/>
                  <a:cs typeface="Arial" panose="020B0604020202020204" pitchFamily="34" charset="0"/>
                </a:rPr>
                <a:t>Build</a:t>
              </a:r>
              <a:r>
                <a:rPr sz="1050" spc="-40">
                  <a:solidFill>
                    <a:srgbClr val="505050"/>
                  </a:solidFill>
                  <a:latin typeface="Arial" panose="020B0604020202020204" pitchFamily="34" charset="0"/>
                  <a:cs typeface="Arial" panose="020B0604020202020204" pitchFamily="34" charset="0"/>
                </a:rPr>
                <a:t> </a:t>
              </a:r>
              <a:r>
                <a:rPr sz="1050">
                  <a:solidFill>
                    <a:srgbClr val="505050"/>
                  </a:solidFill>
                  <a:latin typeface="Arial" panose="020B0604020202020204" pitchFamily="34" charset="0"/>
                  <a:cs typeface="Arial" panose="020B0604020202020204" pitchFamily="34" charset="0"/>
                </a:rPr>
                <a:t>apps</a:t>
              </a:r>
              <a:r>
                <a:rPr sz="1050" spc="-35">
                  <a:solidFill>
                    <a:srgbClr val="505050"/>
                  </a:solidFill>
                  <a:latin typeface="Arial" panose="020B0604020202020204" pitchFamily="34" charset="0"/>
                  <a:cs typeface="Arial" panose="020B0604020202020204" pitchFamily="34" charset="0"/>
                </a:rPr>
                <a:t> </a:t>
              </a:r>
              <a:r>
                <a:rPr sz="1050">
                  <a:solidFill>
                    <a:srgbClr val="505050"/>
                  </a:solidFill>
                  <a:latin typeface="Arial" panose="020B0604020202020204" pitchFamily="34" charset="0"/>
                  <a:cs typeface="Arial" panose="020B0604020202020204" pitchFamily="34" charset="0"/>
                </a:rPr>
                <a:t>faster</a:t>
              </a:r>
              <a:endParaRPr sz="1050">
                <a:solidFill>
                  <a:prstClr val="black"/>
                </a:solidFill>
                <a:latin typeface="Arial" panose="020B0604020202020204" pitchFamily="34" charset="0"/>
                <a:cs typeface="Arial" panose="020B0604020202020204" pitchFamily="34" charset="0"/>
              </a:endParaRPr>
            </a:p>
            <a:p>
              <a:pPr marL="184785" marR="141605" indent="-172720" defTabSz="914400">
                <a:lnSpc>
                  <a:spcPts val="1580"/>
                </a:lnSpc>
                <a:spcBef>
                  <a:spcPts val="70"/>
                </a:spcBef>
                <a:buFontTx/>
                <a:buChar char="•"/>
                <a:tabLst>
                  <a:tab pos="185420" algn="l"/>
                </a:tabLst>
              </a:pPr>
              <a:r>
                <a:rPr sz="1050" spc="-5">
                  <a:solidFill>
                    <a:srgbClr val="505050"/>
                  </a:solidFill>
                  <a:latin typeface="Arial" panose="020B0604020202020204" pitchFamily="34" charset="0"/>
                  <a:cs typeface="Arial" panose="020B0604020202020204" pitchFamily="34" charset="0"/>
                </a:rPr>
                <a:t>Re</a:t>
              </a:r>
              <a:r>
                <a:rPr sz="1050">
                  <a:solidFill>
                    <a:srgbClr val="505050"/>
                  </a:solidFill>
                  <a:latin typeface="Arial" panose="020B0604020202020204" pitchFamily="34" charset="0"/>
                  <a:cs typeface="Arial" panose="020B0604020202020204" pitchFamily="34" charset="0"/>
                </a:rPr>
                <a:t>d</a:t>
              </a:r>
              <a:r>
                <a:rPr sz="1050" spc="-5">
                  <a:solidFill>
                    <a:srgbClr val="505050"/>
                  </a:solidFill>
                  <a:latin typeface="Arial" panose="020B0604020202020204" pitchFamily="34" charset="0"/>
                  <a:cs typeface="Arial" panose="020B0604020202020204" pitchFamily="34" charset="0"/>
                </a:rPr>
                <a:t>uce</a:t>
              </a:r>
              <a:r>
                <a:rPr sz="1050" spc="-30">
                  <a:solidFill>
                    <a:srgbClr val="505050"/>
                  </a:solidFill>
                  <a:latin typeface="Arial" panose="020B0604020202020204" pitchFamily="34" charset="0"/>
                  <a:cs typeface="Arial" panose="020B0604020202020204" pitchFamily="34" charset="0"/>
                </a:rPr>
                <a:t> </a:t>
              </a:r>
              <a:r>
                <a:rPr sz="1050" spc="-5">
                  <a:solidFill>
                    <a:srgbClr val="505050"/>
                  </a:solidFill>
                  <a:latin typeface="Arial" panose="020B0604020202020204" pitchFamily="34" charset="0"/>
                  <a:cs typeface="Arial" panose="020B0604020202020204" pitchFamily="34" charset="0"/>
                </a:rPr>
                <a:t>operati</a:t>
              </a:r>
              <a:r>
                <a:rPr sz="1050" spc="-15">
                  <a:solidFill>
                    <a:srgbClr val="505050"/>
                  </a:solidFill>
                  <a:latin typeface="Arial" panose="020B0604020202020204" pitchFamily="34" charset="0"/>
                  <a:cs typeface="Arial" panose="020B0604020202020204" pitchFamily="34" charset="0"/>
                </a:rPr>
                <a:t>on</a:t>
              </a:r>
              <a:r>
                <a:rPr sz="1050" spc="-5">
                  <a:solidFill>
                    <a:srgbClr val="505050"/>
                  </a:solidFill>
                  <a:latin typeface="Arial" panose="020B0604020202020204" pitchFamily="34" charset="0"/>
                  <a:cs typeface="Arial" panose="020B0604020202020204" pitchFamily="34" charset="0"/>
                </a:rPr>
                <a:t>al  </a:t>
              </a:r>
              <a:r>
                <a:rPr sz="1050">
                  <a:solidFill>
                    <a:srgbClr val="505050"/>
                  </a:solidFill>
                  <a:latin typeface="Arial" panose="020B0604020202020204" pitchFamily="34" charset="0"/>
                  <a:cs typeface="Arial" panose="020B0604020202020204" pitchFamily="34" charset="0"/>
                </a:rPr>
                <a:t>cost</a:t>
              </a:r>
              <a:endParaRPr sz="1050">
                <a:solidFill>
                  <a:prstClr val="black"/>
                </a:solidFill>
                <a:latin typeface="Arial" panose="020B0604020202020204" pitchFamily="34" charset="0"/>
                <a:cs typeface="Arial" panose="020B0604020202020204" pitchFamily="34" charset="0"/>
              </a:endParaRPr>
            </a:p>
          </p:txBody>
        </p:sp>
        <p:grpSp>
          <p:nvGrpSpPr>
            <p:cNvPr id="47" name="object 19">
              <a:extLst>
                <a:ext uri="{FF2B5EF4-FFF2-40B4-BE49-F238E27FC236}">
                  <a16:creationId xmlns:a16="http://schemas.microsoft.com/office/drawing/2014/main" id="{915446DB-B05F-4068-A2F7-57296FAA05FB}"/>
                </a:ext>
              </a:extLst>
            </p:cNvPr>
            <p:cNvGrpSpPr/>
            <p:nvPr/>
          </p:nvGrpSpPr>
          <p:grpSpPr>
            <a:xfrm>
              <a:off x="132587" y="742187"/>
              <a:ext cx="11900535" cy="4784090"/>
              <a:chOff x="132587" y="742187"/>
              <a:chExt cx="11900535" cy="4784090"/>
            </a:xfrm>
          </p:grpSpPr>
          <p:sp>
            <p:nvSpPr>
              <p:cNvPr id="68" name="object 20">
                <a:extLst>
                  <a:ext uri="{FF2B5EF4-FFF2-40B4-BE49-F238E27FC236}">
                    <a16:creationId xmlns:a16="http://schemas.microsoft.com/office/drawing/2014/main" id="{8239C607-E3E9-4036-A52C-FC2DECB9ED18}"/>
                  </a:ext>
                </a:extLst>
              </p:cNvPr>
              <p:cNvSpPr/>
              <p:nvPr/>
            </p:nvSpPr>
            <p:spPr>
              <a:xfrm>
                <a:off x="402335" y="3483864"/>
                <a:ext cx="11625580" cy="2037714"/>
              </a:xfrm>
              <a:custGeom>
                <a:avLst/>
                <a:gdLst/>
                <a:ahLst/>
                <a:cxnLst/>
                <a:rect l="l" t="t" r="r" b="b"/>
                <a:pathLst>
                  <a:path w="11625580" h="2037714">
                    <a:moveTo>
                      <a:pt x="0" y="0"/>
                    </a:moveTo>
                    <a:lnTo>
                      <a:pt x="11625580" y="0"/>
                    </a:lnTo>
                  </a:path>
                  <a:path w="11625580" h="2037714">
                    <a:moveTo>
                      <a:pt x="0" y="1159764"/>
                    </a:moveTo>
                    <a:lnTo>
                      <a:pt x="11625580" y="1159764"/>
                    </a:lnTo>
                  </a:path>
                  <a:path w="11625580" h="2037714">
                    <a:moveTo>
                      <a:pt x="0" y="2037588"/>
                    </a:moveTo>
                    <a:lnTo>
                      <a:pt x="11625580" y="2037588"/>
                    </a:lnTo>
                  </a:path>
                </a:pathLst>
              </a:custGeom>
              <a:ln w="9144">
                <a:solidFill>
                  <a:srgbClr val="BEBEBE"/>
                </a:solidFill>
                <a:prstDash val="sysDash"/>
              </a:ln>
            </p:spPr>
            <p:txBody>
              <a:bodyPr wrap="square" lIns="0" tIns="0" rIns="0" bIns="0" rtlCol="0"/>
              <a:lstStyle/>
              <a:p>
                <a:pPr defTabSz="914400">
                  <a:defRPr/>
                </a:pPr>
                <a:endParaRPr sz="1400" kern="0">
                  <a:solidFill>
                    <a:prstClr val="black"/>
                  </a:solidFill>
                  <a:latin typeface="Arial" panose="020B0604020202020204" pitchFamily="34" charset="0"/>
                  <a:cs typeface="Arial" panose="020B0604020202020204" pitchFamily="34" charset="0"/>
                </a:endParaRPr>
              </a:p>
            </p:txBody>
          </p:sp>
          <p:sp>
            <p:nvSpPr>
              <p:cNvPr id="69" name="object 21">
                <a:extLst>
                  <a:ext uri="{FF2B5EF4-FFF2-40B4-BE49-F238E27FC236}">
                    <a16:creationId xmlns:a16="http://schemas.microsoft.com/office/drawing/2014/main" id="{9A536C55-BF77-4B87-AAC9-97133D8109A2}"/>
                  </a:ext>
                </a:extLst>
              </p:cNvPr>
              <p:cNvSpPr/>
              <p:nvPr/>
            </p:nvSpPr>
            <p:spPr>
              <a:xfrm>
                <a:off x="132588" y="1191767"/>
                <a:ext cx="11894820" cy="1050290"/>
              </a:xfrm>
              <a:custGeom>
                <a:avLst/>
                <a:gdLst/>
                <a:ahLst/>
                <a:cxnLst/>
                <a:rect l="l" t="t" r="r" b="b"/>
                <a:pathLst>
                  <a:path w="11894820" h="1050289">
                    <a:moveTo>
                      <a:pt x="11894820" y="525018"/>
                    </a:moveTo>
                    <a:lnTo>
                      <a:pt x="11892674" y="477240"/>
                    </a:lnTo>
                    <a:lnTo>
                      <a:pt x="11886349" y="430657"/>
                    </a:lnTo>
                    <a:lnTo>
                      <a:pt x="11876062" y="385457"/>
                    </a:lnTo>
                    <a:lnTo>
                      <a:pt x="11861965" y="341833"/>
                    </a:lnTo>
                    <a:lnTo>
                      <a:pt x="11844261" y="299974"/>
                    </a:lnTo>
                    <a:lnTo>
                      <a:pt x="11823129" y="260045"/>
                    </a:lnTo>
                    <a:lnTo>
                      <a:pt x="11798757" y="222250"/>
                    </a:lnTo>
                    <a:lnTo>
                      <a:pt x="11771325" y="186766"/>
                    </a:lnTo>
                    <a:lnTo>
                      <a:pt x="11741036" y="153784"/>
                    </a:lnTo>
                    <a:lnTo>
                      <a:pt x="11708054" y="123494"/>
                    </a:lnTo>
                    <a:lnTo>
                      <a:pt x="11672570" y="96062"/>
                    </a:lnTo>
                    <a:lnTo>
                      <a:pt x="11634775" y="71691"/>
                    </a:lnTo>
                    <a:lnTo>
                      <a:pt x="11594846" y="50558"/>
                    </a:lnTo>
                    <a:lnTo>
                      <a:pt x="11552987" y="32854"/>
                    </a:lnTo>
                    <a:lnTo>
                      <a:pt x="11509362" y="18757"/>
                    </a:lnTo>
                    <a:lnTo>
                      <a:pt x="11464163" y="8470"/>
                    </a:lnTo>
                    <a:lnTo>
                      <a:pt x="11417579" y="2146"/>
                    </a:lnTo>
                    <a:lnTo>
                      <a:pt x="11369802" y="0"/>
                    </a:lnTo>
                    <a:lnTo>
                      <a:pt x="2804160" y="0"/>
                    </a:lnTo>
                    <a:lnTo>
                      <a:pt x="525018" y="0"/>
                    </a:lnTo>
                    <a:lnTo>
                      <a:pt x="0" y="0"/>
                    </a:lnTo>
                    <a:lnTo>
                      <a:pt x="0" y="525018"/>
                    </a:lnTo>
                    <a:lnTo>
                      <a:pt x="0" y="1050036"/>
                    </a:lnTo>
                    <a:lnTo>
                      <a:pt x="525018" y="1050036"/>
                    </a:lnTo>
                    <a:lnTo>
                      <a:pt x="2804160" y="1050036"/>
                    </a:lnTo>
                    <a:lnTo>
                      <a:pt x="11369802" y="1050036"/>
                    </a:lnTo>
                    <a:lnTo>
                      <a:pt x="11417579" y="1047902"/>
                    </a:lnTo>
                    <a:lnTo>
                      <a:pt x="11464163" y="1041577"/>
                    </a:lnTo>
                    <a:lnTo>
                      <a:pt x="11509362" y="1031290"/>
                    </a:lnTo>
                    <a:lnTo>
                      <a:pt x="11552987" y="1017193"/>
                    </a:lnTo>
                    <a:lnTo>
                      <a:pt x="11594846" y="999490"/>
                    </a:lnTo>
                    <a:lnTo>
                      <a:pt x="11634775" y="978357"/>
                    </a:lnTo>
                    <a:lnTo>
                      <a:pt x="11672570" y="953985"/>
                    </a:lnTo>
                    <a:lnTo>
                      <a:pt x="11708054" y="926553"/>
                    </a:lnTo>
                    <a:lnTo>
                      <a:pt x="11741036" y="896264"/>
                    </a:lnTo>
                    <a:lnTo>
                      <a:pt x="11771325" y="863282"/>
                    </a:lnTo>
                    <a:lnTo>
                      <a:pt x="11798757" y="827798"/>
                    </a:lnTo>
                    <a:lnTo>
                      <a:pt x="11823129" y="790003"/>
                    </a:lnTo>
                    <a:lnTo>
                      <a:pt x="11844261" y="750074"/>
                    </a:lnTo>
                    <a:lnTo>
                      <a:pt x="11861965" y="708215"/>
                    </a:lnTo>
                    <a:lnTo>
                      <a:pt x="11876062" y="664591"/>
                    </a:lnTo>
                    <a:lnTo>
                      <a:pt x="11886349" y="619391"/>
                    </a:lnTo>
                    <a:lnTo>
                      <a:pt x="11892674" y="572808"/>
                    </a:lnTo>
                    <a:lnTo>
                      <a:pt x="11894820" y="525018"/>
                    </a:lnTo>
                    <a:close/>
                  </a:path>
                </a:pathLst>
              </a:custGeom>
              <a:solidFill>
                <a:srgbClr val="12435D"/>
              </a:solidFill>
            </p:spPr>
            <p:txBody>
              <a:bodyPr wrap="square" lIns="0" tIns="0" rIns="0" bIns="0" rtlCol="0"/>
              <a:lstStyle/>
              <a:p>
                <a:pPr defTabSz="914400">
                  <a:defRPr/>
                </a:pPr>
                <a:endParaRPr sz="1400" kern="0">
                  <a:solidFill>
                    <a:prstClr val="black"/>
                  </a:solidFill>
                  <a:latin typeface="Arial" panose="020B0604020202020204" pitchFamily="34" charset="0"/>
                  <a:cs typeface="Arial" panose="020B0604020202020204" pitchFamily="34" charset="0"/>
                </a:endParaRPr>
              </a:p>
            </p:txBody>
          </p:sp>
          <p:sp>
            <p:nvSpPr>
              <p:cNvPr id="70" name="object 22">
                <a:extLst>
                  <a:ext uri="{FF2B5EF4-FFF2-40B4-BE49-F238E27FC236}">
                    <a16:creationId xmlns:a16="http://schemas.microsoft.com/office/drawing/2014/main" id="{883ADF1A-711D-4D77-AB28-28859ADD3695}"/>
                  </a:ext>
                </a:extLst>
              </p:cNvPr>
              <p:cNvSpPr/>
              <p:nvPr/>
            </p:nvSpPr>
            <p:spPr>
              <a:xfrm>
                <a:off x="2129028" y="908303"/>
                <a:ext cx="165100" cy="1583690"/>
              </a:xfrm>
              <a:custGeom>
                <a:avLst/>
                <a:gdLst/>
                <a:ahLst/>
                <a:cxnLst/>
                <a:rect l="l" t="t" r="r" b="b"/>
                <a:pathLst>
                  <a:path w="165100" h="1583689">
                    <a:moveTo>
                      <a:pt x="164592" y="1330452"/>
                    </a:moveTo>
                    <a:lnTo>
                      <a:pt x="0" y="1330452"/>
                    </a:lnTo>
                    <a:lnTo>
                      <a:pt x="0" y="1583436"/>
                    </a:lnTo>
                    <a:lnTo>
                      <a:pt x="164592" y="1330452"/>
                    </a:lnTo>
                    <a:close/>
                  </a:path>
                  <a:path w="165100" h="1583689">
                    <a:moveTo>
                      <a:pt x="164592" y="283464"/>
                    </a:moveTo>
                    <a:lnTo>
                      <a:pt x="0" y="0"/>
                    </a:lnTo>
                    <a:lnTo>
                      <a:pt x="0" y="283464"/>
                    </a:lnTo>
                    <a:lnTo>
                      <a:pt x="164592" y="283464"/>
                    </a:lnTo>
                    <a:close/>
                  </a:path>
                </a:pathLst>
              </a:custGeom>
              <a:solidFill>
                <a:srgbClr val="737373"/>
              </a:solidFill>
            </p:spPr>
            <p:txBody>
              <a:bodyPr wrap="square" lIns="0" tIns="0" rIns="0" bIns="0" rtlCol="0"/>
              <a:lstStyle/>
              <a:p>
                <a:pPr defTabSz="914400">
                  <a:defRPr/>
                </a:pPr>
                <a:endParaRPr sz="1400" kern="0">
                  <a:solidFill>
                    <a:prstClr val="black"/>
                  </a:solidFill>
                  <a:latin typeface="Arial" panose="020B0604020202020204" pitchFamily="34" charset="0"/>
                  <a:cs typeface="Arial" panose="020B0604020202020204" pitchFamily="34" charset="0"/>
                </a:endParaRPr>
              </a:p>
            </p:txBody>
          </p:sp>
          <p:sp>
            <p:nvSpPr>
              <p:cNvPr id="71" name="object 23">
                <a:extLst>
                  <a:ext uri="{FF2B5EF4-FFF2-40B4-BE49-F238E27FC236}">
                    <a16:creationId xmlns:a16="http://schemas.microsoft.com/office/drawing/2014/main" id="{906094D0-83D4-4F9B-863D-1ED072612691}"/>
                  </a:ext>
                </a:extLst>
              </p:cNvPr>
              <p:cNvSpPr/>
              <p:nvPr/>
            </p:nvSpPr>
            <p:spPr>
              <a:xfrm>
                <a:off x="11220449" y="1431797"/>
                <a:ext cx="571500" cy="570230"/>
              </a:xfrm>
              <a:custGeom>
                <a:avLst/>
                <a:gdLst/>
                <a:ahLst/>
                <a:cxnLst/>
                <a:rect l="l" t="t" r="r" b="b"/>
                <a:pathLst>
                  <a:path w="571500" h="570230">
                    <a:moveTo>
                      <a:pt x="0" y="284099"/>
                    </a:moveTo>
                    <a:lnTo>
                      <a:pt x="3738" y="238185"/>
                    </a:lnTo>
                    <a:lnTo>
                      <a:pt x="14563" y="194568"/>
                    </a:lnTo>
                    <a:lnTo>
                      <a:pt x="31886" y="153845"/>
                    </a:lnTo>
                    <a:lnTo>
                      <a:pt x="55120" y="116613"/>
                    </a:lnTo>
                    <a:lnTo>
                      <a:pt x="83677" y="83470"/>
                    </a:lnTo>
                    <a:lnTo>
                      <a:pt x="116970" y="55014"/>
                    </a:lnTo>
                    <a:lnTo>
                      <a:pt x="154411" y="31841"/>
                    </a:lnTo>
                    <a:lnTo>
                      <a:pt x="195413" y="14550"/>
                    </a:lnTo>
                    <a:lnTo>
                      <a:pt x="239388" y="3737"/>
                    </a:lnTo>
                    <a:lnTo>
                      <a:pt x="285750" y="0"/>
                    </a:lnTo>
                    <a:lnTo>
                      <a:pt x="332111" y="3737"/>
                    </a:lnTo>
                    <a:lnTo>
                      <a:pt x="376086" y="14550"/>
                    </a:lnTo>
                    <a:lnTo>
                      <a:pt x="417088" y="31841"/>
                    </a:lnTo>
                    <a:lnTo>
                      <a:pt x="454529" y="55014"/>
                    </a:lnTo>
                    <a:lnTo>
                      <a:pt x="487822" y="83470"/>
                    </a:lnTo>
                    <a:lnTo>
                      <a:pt x="516379" y="116613"/>
                    </a:lnTo>
                    <a:lnTo>
                      <a:pt x="539613" y="153845"/>
                    </a:lnTo>
                    <a:lnTo>
                      <a:pt x="556936" y="194568"/>
                    </a:lnTo>
                    <a:lnTo>
                      <a:pt x="567761" y="238185"/>
                    </a:lnTo>
                    <a:lnTo>
                      <a:pt x="571500" y="284099"/>
                    </a:lnTo>
                    <a:lnTo>
                      <a:pt x="567761" y="330494"/>
                    </a:lnTo>
                    <a:lnTo>
                      <a:pt x="556936" y="374497"/>
                    </a:lnTo>
                    <a:lnTo>
                      <a:pt x="539613" y="415521"/>
                    </a:lnTo>
                    <a:lnTo>
                      <a:pt x="516379" y="452978"/>
                    </a:lnTo>
                    <a:lnTo>
                      <a:pt x="487822" y="486283"/>
                    </a:lnTo>
                    <a:lnTo>
                      <a:pt x="454529" y="514847"/>
                    </a:lnTo>
                    <a:lnTo>
                      <a:pt x="417088" y="538086"/>
                    </a:lnTo>
                    <a:lnTo>
                      <a:pt x="376086" y="555411"/>
                    </a:lnTo>
                    <a:lnTo>
                      <a:pt x="332111" y="566237"/>
                    </a:lnTo>
                    <a:lnTo>
                      <a:pt x="285750" y="569976"/>
                    </a:lnTo>
                    <a:lnTo>
                      <a:pt x="239388" y="566237"/>
                    </a:lnTo>
                    <a:lnTo>
                      <a:pt x="195413" y="555411"/>
                    </a:lnTo>
                    <a:lnTo>
                      <a:pt x="154411" y="538086"/>
                    </a:lnTo>
                    <a:lnTo>
                      <a:pt x="116970" y="514847"/>
                    </a:lnTo>
                    <a:lnTo>
                      <a:pt x="83677" y="486283"/>
                    </a:lnTo>
                    <a:lnTo>
                      <a:pt x="55120" y="452978"/>
                    </a:lnTo>
                    <a:lnTo>
                      <a:pt x="31886" y="415521"/>
                    </a:lnTo>
                    <a:lnTo>
                      <a:pt x="14563" y="374497"/>
                    </a:lnTo>
                    <a:lnTo>
                      <a:pt x="3738" y="330494"/>
                    </a:lnTo>
                    <a:lnTo>
                      <a:pt x="0" y="284099"/>
                    </a:lnTo>
                    <a:close/>
                  </a:path>
                  <a:path w="571500" h="570230">
                    <a:moveTo>
                      <a:pt x="283845" y="419480"/>
                    </a:moveTo>
                    <a:lnTo>
                      <a:pt x="362112" y="341213"/>
                    </a:lnTo>
                    <a:lnTo>
                      <a:pt x="402304" y="301021"/>
                    </a:lnTo>
                    <a:lnTo>
                      <a:pt x="417111" y="286214"/>
                    </a:lnTo>
                    <a:lnTo>
                      <a:pt x="419226" y="284099"/>
                    </a:lnTo>
                    <a:lnTo>
                      <a:pt x="340959" y="205757"/>
                    </a:lnTo>
                    <a:lnTo>
                      <a:pt x="300767" y="165528"/>
                    </a:lnTo>
                    <a:lnTo>
                      <a:pt x="285960" y="150707"/>
                    </a:lnTo>
                    <a:lnTo>
                      <a:pt x="283845" y="148589"/>
                    </a:lnTo>
                  </a:path>
                  <a:path w="571500" h="570230">
                    <a:moveTo>
                      <a:pt x="419226" y="284099"/>
                    </a:moveTo>
                    <a:lnTo>
                      <a:pt x="256230" y="284099"/>
                    </a:lnTo>
                    <a:lnTo>
                      <a:pt x="172529" y="284099"/>
                    </a:lnTo>
                    <a:lnTo>
                      <a:pt x="141692" y="284099"/>
                    </a:lnTo>
                    <a:lnTo>
                      <a:pt x="137286" y="284099"/>
                    </a:lnTo>
                  </a:path>
                </a:pathLst>
              </a:custGeom>
              <a:ln w="19812">
                <a:solidFill>
                  <a:srgbClr val="FFFFFF"/>
                </a:solidFill>
              </a:ln>
            </p:spPr>
            <p:txBody>
              <a:bodyPr wrap="square" lIns="0" tIns="0" rIns="0" bIns="0" rtlCol="0"/>
              <a:lstStyle/>
              <a:p>
                <a:pPr defTabSz="914400">
                  <a:defRPr/>
                </a:pPr>
                <a:endParaRPr sz="1400" kern="0">
                  <a:solidFill>
                    <a:prstClr val="black"/>
                  </a:solidFill>
                  <a:latin typeface="Arial" panose="020B0604020202020204" pitchFamily="34" charset="0"/>
                  <a:cs typeface="Arial" panose="020B0604020202020204" pitchFamily="34" charset="0"/>
                </a:endParaRPr>
              </a:p>
            </p:txBody>
          </p:sp>
          <p:pic>
            <p:nvPicPr>
              <p:cNvPr id="72" name="object 24">
                <a:extLst>
                  <a:ext uri="{FF2B5EF4-FFF2-40B4-BE49-F238E27FC236}">
                    <a16:creationId xmlns:a16="http://schemas.microsoft.com/office/drawing/2014/main" id="{A357E773-41E1-4AEB-990E-05C0F66092C6}"/>
                  </a:ext>
                </a:extLst>
              </p:cNvPr>
              <p:cNvPicPr/>
              <p:nvPr/>
            </p:nvPicPr>
            <p:blipFill>
              <a:blip r:embed="rId3" cstate="print"/>
              <a:stretch>
                <a:fillRect/>
              </a:stretch>
            </p:blipFill>
            <p:spPr>
              <a:xfrm>
                <a:off x="428244" y="742187"/>
                <a:ext cx="1905000" cy="1955292"/>
              </a:xfrm>
              <a:prstGeom prst="rect">
                <a:avLst/>
              </a:prstGeom>
            </p:spPr>
          </p:pic>
          <p:sp>
            <p:nvSpPr>
              <p:cNvPr id="73" name="object 25">
                <a:extLst>
                  <a:ext uri="{FF2B5EF4-FFF2-40B4-BE49-F238E27FC236}">
                    <a16:creationId xmlns:a16="http://schemas.microsoft.com/office/drawing/2014/main" id="{FA96D0A2-9B5E-4C94-8887-D9FC9624262E}"/>
                  </a:ext>
                </a:extLst>
              </p:cNvPr>
              <p:cNvSpPr/>
              <p:nvPr/>
            </p:nvSpPr>
            <p:spPr>
              <a:xfrm>
                <a:off x="592836" y="906779"/>
                <a:ext cx="1534795" cy="1584960"/>
              </a:xfrm>
              <a:custGeom>
                <a:avLst/>
                <a:gdLst/>
                <a:ahLst/>
                <a:cxnLst/>
                <a:rect l="l" t="t" r="r" b="b"/>
                <a:pathLst>
                  <a:path w="1534795" h="1584960">
                    <a:moveTo>
                      <a:pt x="1534668" y="0"/>
                    </a:moveTo>
                    <a:lnTo>
                      <a:pt x="0" y="0"/>
                    </a:lnTo>
                    <a:lnTo>
                      <a:pt x="0" y="1584960"/>
                    </a:lnTo>
                    <a:lnTo>
                      <a:pt x="1534668" y="1584960"/>
                    </a:lnTo>
                    <a:lnTo>
                      <a:pt x="1534668" y="0"/>
                    </a:lnTo>
                    <a:close/>
                  </a:path>
                </a:pathLst>
              </a:custGeom>
              <a:solidFill>
                <a:srgbClr val="FFFFFF"/>
              </a:solidFill>
            </p:spPr>
            <p:txBody>
              <a:bodyPr wrap="square" lIns="0" tIns="0" rIns="0" bIns="0" rtlCol="0"/>
              <a:lstStyle/>
              <a:p>
                <a:pPr defTabSz="914400">
                  <a:defRPr/>
                </a:pPr>
                <a:endParaRPr sz="1400" kern="0">
                  <a:solidFill>
                    <a:prstClr val="black"/>
                  </a:solidFill>
                  <a:latin typeface="Arial" panose="020B0604020202020204" pitchFamily="34" charset="0"/>
                  <a:cs typeface="Arial" panose="020B0604020202020204" pitchFamily="34" charset="0"/>
                </a:endParaRPr>
              </a:p>
            </p:txBody>
          </p:sp>
        </p:grpSp>
        <p:sp>
          <p:nvSpPr>
            <p:cNvPr id="48" name="object 26">
              <a:extLst>
                <a:ext uri="{FF2B5EF4-FFF2-40B4-BE49-F238E27FC236}">
                  <a16:creationId xmlns:a16="http://schemas.microsoft.com/office/drawing/2014/main" id="{B4C5033A-E8F9-45D4-989B-F1D462FA9A65}"/>
                </a:ext>
              </a:extLst>
            </p:cNvPr>
            <p:cNvSpPr txBox="1"/>
            <p:nvPr/>
          </p:nvSpPr>
          <p:spPr>
            <a:xfrm>
              <a:off x="620369" y="2865246"/>
              <a:ext cx="864869" cy="188194"/>
            </a:xfrm>
            <a:prstGeom prst="rect">
              <a:avLst/>
            </a:prstGeom>
          </p:spPr>
          <p:txBody>
            <a:bodyPr vert="horz" wrap="square" lIns="0" tIns="12700" rIns="0" bIns="0" rtlCol="0">
              <a:spAutoFit/>
            </a:bodyPr>
            <a:lstStyle/>
            <a:p>
              <a:pPr marL="12700" defTabSz="914400">
                <a:spcBef>
                  <a:spcPts val="100"/>
                </a:spcBef>
              </a:pPr>
              <a:r>
                <a:rPr sz="1050" b="1" spc="-5">
                  <a:solidFill>
                    <a:srgbClr val="505050"/>
                  </a:solidFill>
                  <a:latin typeface="Arial" panose="020B0604020202020204" pitchFamily="34" charset="0"/>
                  <a:cs typeface="Arial" panose="020B0604020202020204" pitchFamily="34" charset="0"/>
                </a:rPr>
                <a:t>De</a:t>
              </a:r>
              <a:r>
                <a:rPr sz="1050" b="1">
                  <a:solidFill>
                    <a:srgbClr val="505050"/>
                  </a:solidFill>
                  <a:latin typeface="Arial" panose="020B0604020202020204" pitchFamily="34" charset="0"/>
                  <a:cs typeface="Arial" panose="020B0604020202020204" pitchFamily="34" charset="0"/>
                </a:rPr>
                <a:t>s</a:t>
              </a:r>
              <a:r>
                <a:rPr sz="1050" b="1" spc="-5">
                  <a:solidFill>
                    <a:srgbClr val="505050"/>
                  </a:solidFill>
                  <a:latin typeface="Arial" panose="020B0604020202020204" pitchFamily="34" charset="0"/>
                  <a:cs typeface="Arial" panose="020B0604020202020204" pitchFamily="34" charset="0"/>
                </a:rPr>
                <a:t>c</a:t>
              </a:r>
              <a:r>
                <a:rPr sz="1050" b="1">
                  <a:solidFill>
                    <a:srgbClr val="505050"/>
                  </a:solidFill>
                  <a:latin typeface="Arial" panose="020B0604020202020204" pitchFamily="34" charset="0"/>
                  <a:cs typeface="Arial" panose="020B0604020202020204" pitchFamily="34" charset="0"/>
                </a:rPr>
                <a:t>ription</a:t>
              </a:r>
              <a:endParaRPr sz="1050">
                <a:solidFill>
                  <a:prstClr val="black"/>
                </a:solidFill>
                <a:latin typeface="Arial" panose="020B0604020202020204" pitchFamily="34" charset="0"/>
                <a:cs typeface="Arial" panose="020B0604020202020204" pitchFamily="34" charset="0"/>
              </a:endParaRPr>
            </a:p>
          </p:txBody>
        </p:sp>
        <p:sp>
          <p:nvSpPr>
            <p:cNvPr id="49" name="object 27">
              <a:extLst>
                <a:ext uri="{FF2B5EF4-FFF2-40B4-BE49-F238E27FC236}">
                  <a16:creationId xmlns:a16="http://schemas.microsoft.com/office/drawing/2014/main" id="{48510271-DA5E-4D72-BF3D-5CA68ABA21A7}"/>
                </a:ext>
              </a:extLst>
            </p:cNvPr>
            <p:cNvSpPr txBox="1"/>
            <p:nvPr/>
          </p:nvSpPr>
          <p:spPr>
            <a:xfrm>
              <a:off x="620369" y="3829304"/>
              <a:ext cx="704215" cy="362549"/>
            </a:xfrm>
            <a:prstGeom prst="rect">
              <a:avLst/>
            </a:prstGeom>
          </p:spPr>
          <p:txBody>
            <a:bodyPr vert="horz" wrap="square" lIns="0" tIns="12700" rIns="0" bIns="0" rtlCol="0">
              <a:spAutoFit/>
            </a:bodyPr>
            <a:lstStyle/>
            <a:p>
              <a:pPr marL="12700" marR="5080" defTabSz="914400">
                <a:spcBef>
                  <a:spcPts val="100"/>
                </a:spcBef>
              </a:pPr>
              <a:r>
                <a:rPr sz="1050" b="1" spc="-5">
                  <a:solidFill>
                    <a:srgbClr val="505050"/>
                  </a:solidFill>
                  <a:latin typeface="Arial" panose="020B0604020202020204" pitchFamily="34" charset="0"/>
                  <a:cs typeface="Arial" panose="020B0604020202020204" pitchFamily="34" charset="0"/>
                </a:rPr>
                <a:t>B</a:t>
              </a:r>
              <a:r>
                <a:rPr sz="1050" b="1" spc="-10">
                  <a:solidFill>
                    <a:srgbClr val="505050"/>
                  </a:solidFill>
                  <a:latin typeface="Arial" panose="020B0604020202020204" pitchFamily="34" charset="0"/>
                  <a:cs typeface="Arial" panose="020B0604020202020204" pitchFamily="34" charset="0"/>
                </a:rPr>
                <a:t>u</a:t>
              </a:r>
              <a:r>
                <a:rPr sz="1050" b="1" spc="-5">
                  <a:solidFill>
                    <a:srgbClr val="505050"/>
                  </a:solidFill>
                  <a:latin typeface="Arial" panose="020B0604020202020204" pitchFamily="34" charset="0"/>
                  <a:cs typeface="Arial" panose="020B0604020202020204" pitchFamily="34" charset="0"/>
                </a:rPr>
                <a:t>siness  Drivers</a:t>
              </a:r>
              <a:endParaRPr sz="1050">
                <a:solidFill>
                  <a:prstClr val="black"/>
                </a:solidFill>
                <a:latin typeface="Arial" panose="020B0604020202020204" pitchFamily="34" charset="0"/>
                <a:cs typeface="Arial" panose="020B0604020202020204" pitchFamily="34" charset="0"/>
              </a:endParaRPr>
            </a:p>
          </p:txBody>
        </p:sp>
        <p:sp>
          <p:nvSpPr>
            <p:cNvPr id="50" name="object 28">
              <a:extLst>
                <a:ext uri="{FF2B5EF4-FFF2-40B4-BE49-F238E27FC236}">
                  <a16:creationId xmlns:a16="http://schemas.microsoft.com/office/drawing/2014/main" id="{5C6CEBC5-EBDB-4F36-A222-2E67311FC2D7}"/>
                </a:ext>
              </a:extLst>
            </p:cNvPr>
            <p:cNvSpPr txBox="1"/>
            <p:nvPr/>
          </p:nvSpPr>
          <p:spPr>
            <a:xfrm>
              <a:off x="620369" y="4842129"/>
              <a:ext cx="1009015" cy="362549"/>
            </a:xfrm>
            <a:prstGeom prst="rect">
              <a:avLst/>
            </a:prstGeom>
          </p:spPr>
          <p:txBody>
            <a:bodyPr vert="horz" wrap="square" lIns="0" tIns="12700" rIns="0" bIns="0" rtlCol="0">
              <a:spAutoFit/>
            </a:bodyPr>
            <a:lstStyle/>
            <a:p>
              <a:pPr marL="12700" marR="5080" defTabSz="914400">
                <a:spcBef>
                  <a:spcPts val="100"/>
                </a:spcBef>
              </a:pPr>
              <a:r>
                <a:rPr sz="1050" b="1" spc="-5">
                  <a:solidFill>
                    <a:srgbClr val="505050"/>
                  </a:solidFill>
                  <a:latin typeface="Arial" panose="020B0604020202020204" pitchFamily="34" charset="0"/>
                  <a:cs typeface="Arial" panose="020B0604020202020204" pitchFamily="34" charset="0"/>
                </a:rPr>
                <a:t>Core </a:t>
              </a:r>
              <a:r>
                <a:rPr sz="1050" b="1">
                  <a:solidFill>
                    <a:srgbClr val="505050"/>
                  </a:solidFill>
                  <a:latin typeface="Arial" panose="020B0604020202020204" pitchFamily="34" charset="0"/>
                  <a:cs typeface="Arial" panose="020B0604020202020204" pitchFamily="34" charset="0"/>
                </a:rPr>
                <a:t> </a:t>
              </a:r>
              <a:r>
                <a:rPr sz="1050" b="1" spc="-5">
                  <a:solidFill>
                    <a:srgbClr val="505050"/>
                  </a:solidFill>
                  <a:latin typeface="Arial" panose="020B0604020202020204" pitchFamily="34" charset="0"/>
                  <a:cs typeface="Arial" panose="020B0604020202020204" pitchFamily="34" charset="0"/>
                </a:rPr>
                <a:t>Tec</a:t>
              </a:r>
              <a:r>
                <a:rPr sz="1050" b="1">
                  <a:solidFill>
                    <a:srgbClr val="505050"/>
                  </a:solidFill>
                  <a:latin typeface="Arial" panose="020B0604020202020204" pitchFamily="34" charset="0"/>
                  <a:cs typeface="Arial" panose="020B0604020202020204" pitchFamily="34" charset="0"/>
                </a:rPr>
                <a:t>hnologie</a:t>
              </a:r>
              <a:r>
                <a:rPr sz="1050" b="1" spc="-5">
                  <a:solidFill>
                    <a:srgbClr val="505050"/>
                  </a:solidFill>
                  <a:latin typeface="Arial" panose="020B0604020202020204" pitchFamily="34" charset="0"/>
                  <a:cs typeface="Arial" panose="020B0604020202020204" pitchFamily="34" charset="0"/>
                </a:rPr>
                <a:t>s</a:t>
              </a:r>
              <a:endParaRPr sz="1050">
                <a:solidFill>
                  <a:prstClr val="black"/>
                </a:solidFill>
                <a:latin typeface="Arial" panose="020B0604020202020204" pitchFamily="34" charset="0"/>
                <a:cs typeface="Arial" panose="020B0604020202020204" pitchFamily="34" charset="0"/>
              </a:endParaRPr>
            </a:p>
          </p:txBody>
        </p:sp>
        <p:sp>
          <p:nvSpPr>
            <p:cNvPr id="51" name="object 29">
              <a:extLst>
                <a:ext uri="{FF2B5EF4-FFF2-40B4-BE49-F238E27FC236}">
                  <a16:creationId xmlns:a16="http://schemas.microsoft.com/office/drawing/2014/main" id="{59FBD69F-9887-41F1-B947-F22AB359419D}"/>
                </a:ext>
              </a:extLst>
            </p:cNvPr>
            <p:cNvSpPr txBox="1"/>
            <p:nvPr/>
          </p:nvSpPr>
          <p:spPr>
            <a:xfrm>
              <a:off x="620369" y="5736437"/>
              <a:ext cx="704215" cy="362549"/>
            </a:xfrm>
            <a:prstGeom prst="rect">
              <a:avLst/>
            </a:prstGeom>
          </p:spPr>
          <p:txBody>
            <a:bodyPr vert="horz" wrap="square" lIns="0" tIns="12700" rIns="0" bIns="0" rtlCol="0">
              <a:spAutoFit/>
            </a:bodyPr>
            <a:lstStyle/>
            <a:p>
              <a:pPr marL="12700" marR="5080" defTabSz="914400">
                <a:spcBef>
                  <a:spcPts val="100"/>
                </a:spcBef>
              </a:pPr>
              <a:r>
                <a:rPr sz="1050" b="1" spc="-5">
                  <a:solidFill>
                    <a:srgbClr val="505050"/>
                  </a:solidFill>
                  <a:latin typeface="Arial" panose="020B0604020202020204" pitchFamily="34" charset="0"/>
                  <a:cs typeface="Arial" panose="020B0604020202020204" pitchFamily="34" charset="0"/>
                </a:rPr>
                <a:t>B</a:t>
              </a:r>
              <a:r>
                <a:rPr sz="1050" b="1" spc="-10">
                  <a:solidFill>
                    <a:srgbClr val="505050"/>
                  </a:solidFill>
                  <a:latin typeface="Arial" panose="020B0604020202020204" pitchFamily="34" charset="0"/>
                  <a:cs typeface="Arial" panose="020B0604020202020204" pitchFamily="34" charset="0"/>
                </a:rPr>
                <a:t>u</a:t>
              </a:r>
              <a:r>
                <a:rPr sz="1050" b="1" spc="-5">
                  <a:solidFill>
                    <a:srgbClr val="505050"/>
                  </a:solidFill>
                  <a:latin typeface="Arial" panose="020B0604020202020204" pitchFamily="34" charset="0"/>
                  <a:cs typeface="Arial" panose="020B0604020202020204" pitchFamily="34" charset="0"/>
                </a:rPr>
                <a:t>siness  </a:t>
              </a:r>
              <a:r>
                <a:rPr sz="1050" b="1">
                  <a:solidFill>
                    <a:srgbClr val="505050"/>
                  </a:solidFill>
                  <a:latin typeface="Arial" panose="020B0604020202020204" pitchFamily="34" charset="0"/>
                  <a:cs typeface="Arial" panose="020B0604020202020204" pitchFamily="34" charset="0"/>
                </a:rPr>
                <a:t>Results</a:t>
              </a:r>
              <a:endParaRPr sz="1050">
                <a:solidFill>
                  <a:prstClr val="black"/>
                </a:solidFill>
                <a:latin typeface="Arial" panose="020B0604020202020204" pitchFamily="34" charset="0"/>
                <a:cs typeface="Arial" panose="020B0604020202020204" pitchFamily="34" charset="0"/>
              </a:endParaRPr>
            </a:p>
          </p:txBody>
        </p:sp>
        <p:sp>
          <p:nvSpPr>
            <p:cNvPr id="52" name="object 31">
              <a:extLst>
                <a:ext uri="{FF2B5EF4-FFF2-40B4-BE49-F238E27FC236}">
                  <a16:creationId xmlns:a16="http://schemas.microsoft.com/office/drawing/2014/main" id="{6CB6E45E-09FF-4DE2-BCC0-EC6AC3FD1BBB}"/>
                </a:ext>
              </a:extLst>
            </p:cNvPr>
            <p:cNvSpPr txBox="1"/>
            <p:nvPr/>
          </p:nvSpPr>
          <p:spPr>
            <a:xfrm>
              <a:off x="884021" y="1067815"/>
              <a:ext cx="1019810" cy="195805"/>
            </a:xfrm>
            <a:prstGeom prst="rect">
              <a:avLst/>
            </a:prstGeom>
          </p:spPr>
          <p:txBody>
            <a:bodyPr vert="horz" wrap="square" lIns="0" tIns="12065" rIns="0" bIns="0" rtlCol="0">
              <a:spAutoFit/>
            </a:bodyPr>
            <a:lstStyle/>
            <a:p>
              <a:pPr marL="12700" algn="ctr" defTabSz="914400">
                <a:spcBef>
                  <a:spcPts val="95"/>
                </a:spcBef>
              </a:pPr>
              <a:r>
                <a:rPr sz="1100" spc="-5">
                  <a:solidFill>
                    <a:prstClr val="black"/>
                  </a:solidFill>
                  <a:latin typeface="Arial" panose="020B0604020202020204" pitchFamily="34" charset="0"/>
                  <a:cs typeface="Arial" panose="020B0604020202020204" pitchFamily="34" charset="0"/>
                </a:rPr>
                <a:t>Application</a:t>
              </a:r>
              <a:endParaRPr sz="1100">
                <a:solidFill>
                  <a:prstClr val="black"/>
                </a:solidFill>
                <a:latin typeface="Arial" panose="020B0604020202020204" pitchFamily="34" charset="0"/>
                <a:cs typeface="Arial" panose="020B0604020202020204" pitchFamily="34" charset="0"/>
              </a:endParaRPr>
            </a:p>
          </p:txBody>
        </p:sp>
        <p:sp>
          <p:nvSpPr>
            <p:cNvPr id="53" name="object 32">
              <a:extLst>
                <a:ext uri="{FF2B5EF4-FFF2-40B4-BE49-F238E27FC236}">
                  <a16:creationId xmlns:a16="http://schemas.microsoft.com/office/drawing/2014/main" id="{01B36F24-3E62-4350-A27F-A0AC883AE4A0}"/>
                </a:ext>
              </a:extLst>
            </p:cNvPr>
            <p:cNvSpPr txBox="1"/>
            <p:nvPr/>
          </p:nvSpPr>
          <p:spPr>
            <a:xfrm>
              <a:off x="1130300" y="1561593"/>
              <a:ext cx="453390" cy="195805"/>
            </a:xfrm>
            <a:prstGeom prst="rect">
              <a:avLst/>
            </a:prstGeom>
          </p:spPr>
          <p:txBody>
            <a:bodyPr vert="horz" wrap="square" lIns="0" tIns="12065" rIns="0" bIns="0" rtlCol="0">
              <a:spAutoFit/>
            </a:bodyPr>
            <a:lstStyle/>
            <a:p>
              <a:pPr marL="12700" defTabSz="914400">
                <a:spcBef>
                  <a:spcPts val="95"/>
                </a:spcBef>
              </a:pPr>
              <a:r>
                <a:rPr sz="1100" spc="-10">
                  <a:solidFill>
                    <a:prstClr val="black"/>
                  </a:solidFill>
                  <a:latin typeface="Arial" panose="020B0604020202020204" pitchFamily="34" charset="0"/>
                  <a:cs typeface="Arial" panose="020B0604020202020204" pitchFamily="34" charset="0"/>
                </a:rPr>
                <a:t>Data</a:t>
              </a:r>
              <a:endParaRPr sz="1200">
                <a:solidFill>
                  <a:prstClr val="black"/>
                </a:solidFill>
                <a:latin typeface="Arial" panose="020B0604020202020204" pitchFamily="34" charset="0"/>
                <a:cs typeface="Arial" panose="020B0604020202020204" pitchFamily="34" charset="0"/>
              </a:endParaRPr>
            </a:p>
          </p:txBody>
        </p:sp>
        <p:sp>
          <p:nvSpPr>
            <p:cNvPr id="54" name="object 33">
              <a:extLst>
                <a:ext uri="{FF2B5EF4-FFF2-40B4-BE49-F238E27FC236}">
                  <a16:creationId xmlns:a16="http://schemas.microsoft.com/office/drawing/2014/main" id="{4579366A-CF3D-45A6-B582-DBD78D626774}"/>
                </a:ext>
              </a:extLst>
            </p:cNvPr>
            <p:cNvSpPr txBox="1"/>
            <p:nvPr/>
          </p:nvSpPr>
          <p:spPr>
            <a:xfrm>
              <a:off x="746861" y="2055367"/>
              <a:ext cx="1220470" cy="195805"/>
            </a:xfrm>
            <a:prstGeom prst="rect">
              <a:avLst/>
            </a:prstGeom>
          </p:spPr>
          <p:txBody>
            <a:bodyPr vert="horz" wrap="square" lIns="0" tIns="12065" rIns="0" bIns="0" rtlCol="0">
              <a:spAutoFit/>
            </a:bodyPr>
            <a:lstStyle/>
            <a:p>
              <a:pPr marL="12700" algn="ctr" defTabSz="914400">
                <a:spcBef>
                  <a:spcPts val="95"/>
                </a:spcBef>
              </a:pPr>
              <a:r>
                <a:rPr sz="1100" spc="-5">
                  <a:solidFill>
                    <a:prstClr val="black"/>
                  </a:solidFill>
                  <a:latin typeface="Arial" panose="020B0604020202020204" pitchFamily="34" charset="0"/>
                  <a:cs typeface="Arial" panose="020B0604020202020204" pitchFamily="34" charset="0"/>
                </a:rPr>
                <a:t>Infrastructure</a:t>
              </a:r>
              <a:endParaRPr sz="1100">
                <a:solidFill>
                  <a:prstClr val="black"/>
                </a:solidFill>
                <a:latin typeface="Arial" panose="020B0604020202020204" pitchFamily="34" charset="0"/>
                <a:cs typeface="Arial" panose="020B0604020202020204" pitchFamily="34" charset="0"/>
              </a:endParaRPr>
            </a:p>
          </p:txBody>
        </p:sp>
        <p:grpSp>
          <p:nvGrpSpPr>
            <p:cNvPr id="55" name="object 34">
              <a:extLst>
                <a:ext uri="{FF2B5EF4-FFF2-40B4-BE49-F238E27FC236}">
                  <a16:creationId xmlns:a16="http://schemas.microsoft.com/office/drawing/2014/main" id="{C01D55B1-5B5E-478A-88B6-B6226DB0714F}"/>
                </a:ext>
              </a:extLst>
            </p:cNvPr>
            <p:cNvGrpSpPr/>
            <p:nvPr/>
          </p:nvGrpSpPr>
          <p:grpSpPr>
            <a:xfrm>
              <a:off x="903732" y="1057655"/>
              <a:ext cx="3956685" cy="899160"/>
              <a:chOff x="903732" y="1057655"/>
              <a:chExt cx="3956685" cy="899160"/>
            </a:xfrm>
          </p:grpSpPr>
          <p:sp>
            <p:nvSpPr>
              <p:cNvPr id="66" name="object 35">
                <a:extLst>
                  <a:ext uri="{FF2B5EF4-FFF2-40B4-BE49-F238E27FC236}">
                    <a16:creationId xmlns:a16="http://schemas.microsoft.com/office/drawing/2014/main" id="{113A42D9-D3AF-4B62-B9D8-B46ED3587124}"/>
                  </a:ext>
                </a:extLst>
              </p:cNvPr>
              <p:cNvSpPr/>
              <p:nvPr/>
            </p:nvSpPr>
            <p:spPr>
              <a:xfrm>
                <a:off x="903732" y="1455419"/>
                <a:ext cx="914400" cy="494030"/>
              </a:xfrm>
              <a:custGeom>
                <a:avLst/>
                <a:gdLst/>
                <a:ahLst/>
                <a:cxnLst/>
                <a:rect l="l" t="t" r="r" b="b"/>
                <a:pathLst>
                  <a:path w="914400" h="494030">
                    <a:moveTo>
                      <a:pt x="0" y="493775"/>
                    </a:moveTo>
                    <a:lnTo>
                      <a:pt x="914400" y="493775"/>
                    </a:lnTo>
                  </a:path>
                  <a:path w="914400" h="494030">
                    <a:moveTo>
                      <a:pt x="0" y="0"/>
                    </a:moveTo>
                    <a:lnTo>
                      <a:pt x="914400" y="0"/>
                    </a:lnTo>
                  </a:path>
                </a:pathLst>
              </a:custGeom>
              <a:ln w="15240">
                <a:solidFill>
                  <a:srgbClr val="D9D9D9"/>
                </a:solidFill>
              </a:ln>
            </p:spPr>
            <p:txBody>
              <a:bodyPr wrap="square" lIns="0" tIns="0" rIns="0" bIns="0" rtlCol="0"/>
              <a:lstStyle/>
              <a:p>
                <a:pPr defTabSz="914400">
                  <a:defRPr/>
                </a:pPr>
                <a:endParaRPr sz="1400" kern="0">
                  <a:solidFill>
                    <a:prstClr val="black"/>
                  </a:solidFill>
                  <a:latin typeface="Arial" panose="020B0604020202020204" pitchFamily="34" charset="0"/>
                  <a:cs typeface="Arial" panose="020B0604020202020204" pitchFamily="34" charset="0"/>
                </a:endParaRPr>
              </a:p>
            </p:txBody>
          </p:sp>
          <p:sp>
            <p:nvSpPr>
              <p:cNvPr id="67" name="object 36">
                <a:extLst>
                  <a:ext uri="{FF2B5EF4-FFF2-40B4-BE49-F238E27FC236}">
                    <a16:creationId xmlns:a16="http://schemas.microsoft.com/office/drawing/2014/main" id="{F7847F30-B2F8-45CA-B26C-50EBB7B5BEDA}"/>
                  </a:ext>
                </a:extLst>
              </p:cNvPr>
              <p:cNvSpPr/>
              <p:nvPr/>
            </p:nvSpPr>
            <p:spPr>
              <a:xfrm>
                <a:off x="4514088" y="1057655"/>
                <a:ext cx="346075" cy="311150"/>
              </a:xfrm>
              <a:custGeom>
                <a:avLst/>
                <a:gdLst/>
                <a:ahLst/>
                <a:cxnLst/>
                <a:rect l="l" t="t" r="r" b="b"/>
                <a:pathLst>
                  <a:path w="346075" h="311150">
                    <a:moveTo>
                      <a:pt x="345948" y="0"/>
                    </a:moveTo>
                    <a:lnTo>
                      <a:pt x="0" y="0"/>
                    </a:lnTo>
                    <a:lnTo>
                      <a:pt x="172974" y="310896"/>
                    </a:lnTo>
                    <a:lnTo>
                      <a:pt x="345948" y="0"/>
                    </a:lnTo>
                    <a:close/>
                  </a:path>
                </a:pathLst>
              </a:custGeom>
              <a:solidFill>
                <a:srgbClr val="FF9900"/>
              </a:solidFill>
            </p:spPr>
            <p:txBody>
              <a:bodyPr wrap="square" lIns="0" tIns="0" rIns="0" bIns="0" rtlCol="0"/>
              <a:lstStyle/>
              <a:p>
                <a:pPr defTabSz="914400">
                  <a:defRPr/>
                </a:pPr>
                <a:endParaRPr sz="1400" kern="0">
                  <a:solidFill>
                    <a:prstClr val="black"/>
                  </a:solidFill>
                  <a:latin typeface="Arial" panose="020B0604020202020204" pitchFamily="34" charset="0"/>
                  <a:cs typeface="Arial" panose="020B0604020202020204" pitchFamily="34" charset="0"/>
                </a:endParaRPr>
              </a:p>
            </p:txBody>
          </p:sp>
        </p:grpSp>
        <p:sp>
          <p:nvSpPr>
            <p:cNvPr id="56" name="object 37">
              <a:extLst>
                <a:ext uri="{FF2B5EF4-FFF2-40B4-BE49-F238E27FC236}">
                  <a16:creationId xmlns:a16="http://schemas.microsoft.com/office/drawing/2014/main" id="{8DFA4B32-E0FE-41A4-A822-09DF1CAB3B8C}"/>
                </a:ext>
              </a:extLst>
            </p:cNvPr>
            <p:cNvSpPr txBox="1"/>
            <p:nvPr/>
          </p:nvSpPr>
          <p:spPr>
            <a:xfrm>
              <a:off x="9216390" y="3548974"/>
              <a:ext cx="2799080" cy="1065509"/>
            </a:xfrm>
            <a:prstGeom prst="rect">
              <a:avLst/>
            </a:prstGeom>
          </p:spPr>
          <p:txBody>
            <a:bodyPr vert="horz" wrap="square" lIns="0" tIns="30480" rIns="0" bIns="0" rtlCol="0">
              <a:spAutoFit/>
            </a:bodyPr>
            <a:lstStyle/>
            <a:p>
              <a:pPr marL="184785" indent="-172720" defTabSz="914400">
                <a:spcBef>
                  <a:spcPts val="240"/>
                </a:spcBef>
                <a:buFontTx/>
                <a:buChar char="•"/>
                <a:tabLst>
                  <a:tab pos="185420" algn="l"/>
                </a:tabLst>
              </a:pPr>
              <a:r>
                <a:rPr sz="1050" spc="-5">
                  <a:solidFill>
                    <a:srgbClr val="505050"/>
                  </a:solidFill>
                  <a:latin typeface="Arial" panose="020B0604020202020204" pitchFamily="34" charset="0"/>
                  <a:cs typeface="Arial" panose="020B0604020202020204" pitchFamily="34" charset="0"/>
                </a:rPr>
                <a:t>Standardizing</a:t>
              </a:r>
              <a:r>
                <a:rPr sz="1050" spc="-50">
                  <a:solidFill>
                    <a:srgbClr val="505050"/>
                  </a:solidFill>
                  <a:latin typeface="Arial" panose="020B0604020202020204" pitchFamily="34" charset="0"/>
                  <a:cs typeface="Arial" panose="020B0604020202020204" pitchFamily="34" charset="0"/>
                </a:rPr>
                <a:t> </a:t>
              </a:r>
              <a:r>
                <a:rPr sz="1050" spc="-5">
                  <a:solidFill>
                    <a:srgbClr val="505050"/>
                  </a:solidFill>
                  <a:latin typeface="Arial" panose="020B0604020202020204" pitchFamily="34" charset="0"/>
                  <a:cs typeface="Arial" panose="020B0604020202020204" pitchFamily="34" charset="0"/>
                </a:rPr>
                <a:t>around</a:t>
              </a:r>
              <a:r>
                <a:rPr sz="1050" spc="-35">
                  <a:solidFill>
                    <a:srgbClr val="505050"/>
                  </a:solidFill>
                  <a:latin typeface="Arial" panose="020B0604020202020204" pitchFamily="34" charset="0"/>
                  <a:cs typeface="Arial" panose="020B0604020202020204" pitchFamily="34" charset="0"/>
                </a:rPr>
                <a:t> </a:t>
              </a:r>
              <a:r>
                <a:rPr sz="1050">
                  <a:solidFill>
                    <a:srgbClr val="505050"/>
                  </a:solidFill>
                  <a:latin typeface="Arial" panose="020B0604020202020204" pitchFamily="34" charset="0"/>
                  <a:cs typeface="Arial" panose="020B0604020202020204" pitchFamily="34" charset="0"/>
                </a:rPr>
                <a:t>industry</a:t>
              </a:r>
              <a:r>
                <a:rPr sz="1050" spc="-30">
                  <a:solidFill>
                    <a:srgbClr val="505050"/>
                  </a:solidFill>
                  <a:latin typeface="Arial" panose="020B0604020202020204" pitchFamily="34" charset="0"/>
                  <a:cs typeface="Arial" panose="020B0604020202020204" pitchFamily="34" charset="0"/>
                </a:rPr>
                <a:t> </a:t>
              </a:r>
              <a:r>
                <a:rPr sz="1050">
                  <a:solidFill>
                    <a:srgbClr val="505050"/>
                  </a:solidFill>
                  <a:latin typeface="Arial" panose="020B0604020202020204" pitchFamily="34" charset="0"/>
                  <a:cs typeface="Arial" panose="020B0604020202020204" pitchFamily="34" charset="0"/>
                </a:rPr>
                <a:t>best</a:t>
              </a:r>
              <a:endParaRPr sz="1050">
                <a:solidFill>
                  <a:prstClr val="black"/>
                </a:solidFill>
                <a:latin typeface="Arial" panose="020B0604020202020204" pitchFamily="34" charset="0"/>
                <a:cs typeface="Arial" panose="020B0604020202020204" pitchFamily="34" charset="0"/>
              </a:endParaRPr>
            </a:p>
            <a:p>
              <a:pPr marL="184785" defTabSz="914400">
                <a:spcBef>
                  <a:spcPts val="145"/>
                </a:spcBef>
              </a:pPr>
              <a:r>
                <a:rPr sz="1050">
                  <a:solidFill>
                    <a:srgbClr val="505050"/>
                  </a:solidFill>
                  <a:latin typeface="Arial" panose="020B0604020202020204" pitchFamily="34" charset="0"/>
                  <a:cs typeface="Arial" panose="020B0604020202020204" pitchFamily="34" charset="0"/>
                </a:rPr>
                <a:t>practices</a:t>
              </a:r>
              <a:endParaRPr sz="1050">
                <a:solidFill>
                  <a:prstClr val="black"/>
                </a:solidFill>
                <a:latin typeface="Arial" panose="020B0604020202020204" pitchFamily="34" charset="0"/>
                <a:cs typeface="Arial" panose="020B0604020202020204" pitchFamily="34" charset="0"/>
              </a:endParaRPr>
            </a:p>
            <a:p>
              <a:pPr marL="184785" marR="332105" indent="-172720" defTabSz="914400">
                <a:lnSpc>
                  <a:spcPts val="1580"/>
                </a:lnSpc>
                <a:spcBef>
                  <a:spcPts val="70"/>
                </a:spcBef>
                <a:buFontTx/>
                <a:buChar char="•"/>
                <a:tabLst>
                  <a:tab pos="185420" algn="l"/>
                </a:tabLst>
              </a:pPr>
              <a:r>
                <a:rPr sz="1050" spc="-5">
                  <a:solidFill>
                    <a:srgbClr val="505050"/>
                  </a:solidFill>
                  <a:latin typeface="Arial" panose="020B0604020202020204" pitchFamily="34" charset="0"/>
                  <a:cs typeface="Arial" panose="020B0604020202020204" pitchFamily="34" charset="0"/>
                </a:rPr>
                <a:t>Accelerating</a:t>
              </a:r>
              <a:r>
                <a:rPr sz="1050" spc="-50">
                  <a:solidFill>
                    <a:srgbClr val="505050"/>
                  </a:solidFill>
                  <a:latin typeface="Arial" panose="020B0604020202020204" pitchFamily="34" charset="0"/>
                  <a:cs typeface="Arial" panose="020B0604020202020204" pitchFamily="34" charset="0"/>
                </a:rPr>
                <a:t> </a:t>
              </a:r>
              <a:r>
                <a:rPr sz="1050" spc="-5">
                  <a:solidFill>
                    <a:srgbClr val="505050"/>
                  </a:solidFill>
                  <a:latin typeface="Arial" panose="020B0604020202020204" pitchFamily="34" charset="0"/>
                  <a:cs typeface="Arial" panose="020B0604020202020204" pitchFamily="34" charset="0"/>
                </a:rPr>
                <a:t>adoption</a:t>
              </a:r>
              <a:r>
                <a:rPr sz="1050" spc="-45">
                  <a:solidFill>
                    <a:srgbClr val="505050"/>
                  </a:solidFill>
                  <a:latin typeface="Arial" panose="020B0604020202020204" pitchFamily="34" charset="0"/>
                  <a:cs typeface="Arial" panose="020B0604020202020204" pitchFamily="34" charset="0"/>
                </a:rPr>
                <a:t> </a:t>
              </a:r>
              <a:r>
                <a:rPr sz="1050">
                  <a:solidFill>
                    <a:srgbClr val="505050"/>
                  </a:solidFill>
                  <a:latin typeface="Arial" panose="020B0604020202020204" pitchFamily="34" charset="0"/>
                  <a:cs typeface="Arial" panose="020B0604020202020204" pitchFamily="34" charset="0"/>
                </a:rPr>
                <a:t>of</a:t>
              </a:r>
              <a:r>
                <a:rPr sz="1050" spc="-5">
                  <a:solidFill>
                    <a:srgbClr val="505050"/>
                  </a:solidFill>
                  <a:latin typeface="Arial" panose="020B0604020202020204" pitchFamily="34" charset="0"/>
                  <a:cs typeface="Arial" panose="020B0604020202020204" pitchFamily="34" charset="0"/>
                </a:rPr>
                <a:t> </a:t>
              </a:r>
              <a:r>
                <a:rPr sz="1050">
                  <a:solidFill>
                    <a:srgbClr val="505050"/>
                  </a:solidFill>
                  <a:latin typeface="Arial" panose="020B0604020202020204" pitchFamily="34" charset="0"/>
                  <a:cs typeface="Arial" panose="020B0604020202020204" pitchFamily="34" charset="0"/>
                </a:rPr>
                <a:t>business </a:t>
              </a:r>
              <a:r>
                <a:rPr sz="1050" spc="-320">
                  <a:solidFill>
                    <a:srgbClr val="505050"/>
                  </a:solidFill>
                  <a:latin typeface="Arial" panose="020B0604020202020204" pitchFamily="34" charset="0"/>
                  <a:cs typeface="Arial" panose="020B0604020202020204" pitchFamily="34" charset="0"/>
                </a:rPr>
                <a:t> </a:t>
              </a:r>
              <a:r>
                <a:rPr sz="1050" spc="-5">
                  <a:solidFill>
                    <a:srgbClr val="505050"/>
                  </a:solidFill>
                  <a:latin typeface="Arial" panose="020B0604020202020204" pitchFamily="34" charset="0"/>
                  <a:cs typeface="Arial" panose="020B0604020202020204" pitchFamily="34" charset="0"/>
                </a:rPr>
                <a:t>process-driven</a:t>
              </a:r>
              <a:r>
                <a:rPr sz="1050" spc="-35">
                  <a:solidFill>
                    <a:srgbClr val="505050"/>
                  </a:solidFill>
                  <a:latin typeface="Arial" panose="020B0604020202020204" pitchFamily="34" charset="0"/>
                  <a:cs typeface="Arial" panose="020B0604020202020204" pitchFamily="34" charset="0"/>
                </a:rPr>
                <a:t> </a:t>
              </a:r>
              <a:r>
                <a:rPr sz="1050" spc="-5">
                  <a:solidFill>
                    <a:srgbClr val="505050"/>
                  </a:solidFill>
                  <a:latin typeface="Arial" panose="020B0604020202020204" pitchFamily="34" charset="0"/>
                  <a:cs typeface="Arial" panose="020B0604020202020204" pitchFamily="34" charset="0"/>
                </a:rPr>
                <a:t>approaches</a:t>
              </a:r>
              <a:endParaRPr sz="1050">
                <a:solidFill>
                  <a:prstClr val="black"/>
                </a:solidFill>
                <a:latin typeface="Arial" panose="020B0604020202020204" pitchFamily="34" charset="0"/>
                <a:cs typeface="Arial" panose="020B0604020202020204" pitchFamily="34" charset="0"/>
              </a:endParaRPr>
            </a:p>
            <a:p>
              <a:pPr marL="184785" indent="-172720" defTabSz="914400">
                <a:spcBef>
                  <a:spcPts val="70"/>
                </a:spcBef>
                <a:buFontTx/>
                <a:buChar char="•"/>
                <a:tabLst>
                  <a:tab pos="185420" algn="l"/>
                </a:tabLst>
              </a:pPr>
              <a:r>
                <a:rPr sz="1050" spc="-5">
                  <a:solidFill>
                    <a:srgbClr val="505050"/>
                  </a:solidFill>
                  <a:latin typeface="Arial" panose="020B0604020202020204" pitchFamily="34" charset="0"/>
                  <a:cs typeface="Arial" panose="020B0604020202020204" pitchFamily="34" charset="0"/>
                </a:rPr>
                <a:t>Reallocating</a:t>
              </a:r>
              <a:r>
                <a:rPr sz="1050" spc="-35">
                  <a:solidFill>
                    <a:srgbClr val="505050"/>
                  </a:solidFill>
                  <a:latin typeface="Arial" panose="020B0604020202020204" pitchFamily="34" charset="0"/>
                  <a:cs typeface="Arial" panose="020B0604020202020204" pitchFamily="34" charset="0"/>
                </a:rPr>
                <a:t> </a:t>
              </a:r>
              <a:r>
                <a:rPr sz="1050" spc="-5">
                  <a:solidFill>
                    <a:srgbClr val="505050"/>
                  </a:solidFill>
                  <a:latin typeface="Arial" panose="020B0604020202020204" pitchFamily="34" charset="0"/>
                  <a:cs typeface="Arial" panose="020B0604020202020204" pitchFamily="34" charset="0"/>
                </a:rPr>
                <a:t>development</a:t>
              </a:r>
              <a:r>
                <a:rPr sz="1050" spc="-20">
                  <a:solidFill>
                    <a:srgbClr val="505050"/>
                  </a:solidFill>
                  <a:latin typeface="Arial" panose="020B0604020202020204" pitchFamily="34" charset="0"/>
                  <a:cs typeface="Arial" panose="020B0604020202020204" pitchFamily="34" charset="0"/>
                </a:rPr>
                <a:t> </a:t>
              </a:r>
              <a:r>
                <a:rPr sz="1050" spc="-5">
                  <a:solidFill>
                    <a:srgbClr val="505050"/>
                  </a:solidFill>
                  <a:latin typeface="Arial" panose="020B0604020202020204" pitchFamily="34" charset="0"/>
                  <a:cs typeface="Arial" panose="020B0604020202020204" pitchFamily="34" charset="0"/>
                </a:rPr>
                <a:t>investments</a:t>
              </a:r>
              <a:endParaRPr sz="1050">
                <a:solidFill>
                  <a:prstClr val="black"/>
                </a:solidFill>
                <a:latin typeface="Arial" panose="020B0604020202020204" pitchFamily="34" charset="0"/>
                <a:cs typeface="Arial" panose="020B0604020202020204" pitchFamily="34" charset="0"/>
              </a:endParaRPr>
            </a:p>
          </p:txBody>
        </p:sp>
        <p:sp>
          <p:nvSpPr>
            <p:cNvPr id="57" name="object 38">
              <a:extLst>
                <a:ext uri="{FF2B5EF4-FFF2-40B4-BE49-F238E27FC236}">
                  <a16:creationId xmlns:a16="http://schemas.microsoft.com/office/drawing/2014/main" id="{A8233DEE-E3E9-46A8-A865-8F4F338683EB}"/>
                </a:ext>
              </a:extLst>
            </p:cNvPr>
            <p:cNvSpPr txBox="1"/>
            <p:nvPr/>
          </p:nvSpPr>
          <p:spPr>
            <a:xfrm>
              <a:off x="10368533" y="4676394"/>
              <a:ext cx="521334" cy="212410"/>
            </a:xfrm>
            <a:prstGeom prst="rect">
              <a:avLst/>
            </a:prstGeom>
          </p:spPr>
          <p:txBody>
            <a:bodyPr vert="horz" wrap="square" lIns="0" tIns="12065" rIns="0" bIns="0" rtlCol="0">
              <a:spAutoFit/>
            </a:bodyPr>
            <a:lstStyle/>
            <a:p>
              <a:pPr marL="12700" defTabSz="914400">
                <a:spcBef>
                  <a:spcPts val="95"/>
                </a:spcBef>
              </a:pPr>
              <a:r>
                <a:rPr sz="1200" b="1" spc="-5">
                  <a:solidFill>
                    <a:srgbClr val="0F2D44"/>
                  </a:solidFill>
                  <a:latin typeface="Arial" panose="020B0604020202020204" pitchFamily="34" charset="0"/>
                  <a:cs typeface="Arial" panose="020B0604020202020204" pitchFamily="34" charset="0"/>
                </a:rPr>
                <a:t>SaaS</a:t>
              </a:r>
              <a:endParaRPr sz="1200">
                <a:solidFill>
                  <a:prstClr val="black"/>
                </a:solidFill>
                <a:latin typeface="Arial" panose="020B0604020202020204" pitchFamily="34" charset="0"/>
                <a:cs typeface="Arial" panose="020B0604020202020204" pitchFamily="34" charset="0"/>
              </a:endParaRPr>
            </a:p>
          </p:txBody>
        </p:sp>
        <p:sp>
          <p:nvSpPr>
            <p:cNvPr id="58" name="object 39">
              <a:extLst>
                <a:ext uri="{FF2B5EF4-FFF2-40B4-BE49-F238E27FC236}">
                  <a16:creationId xmlns:a16="http://schemas.microsoft.com/office/drawing/2014/main" id="{B56332EF-4E8F-4305-B8AE-88B26590255F}"/>
                </a:ext>
              </a:extLst>
            </p:cNvPr>
            <p:cNvSpPr txBox="1"/>
            <p:nvPr/>
          </p:nvSpPr>
          <p:spPr>
            <a:xfrm>
              <a:off x="2961893" y="1337259"/>
              <a:ext cx="820419" cy="246313"/>
            </a:xfrm>
            <a:prstGeom prst="rect">
              <a:avLst/>
            </a:prstGeom>
          </p:spPr>
          <p:txBody>
            <a:bodyPr vert="horz" wrap="square" lIns="0" tIns="12700" rIns="0" bIns="0" rtlCol="0">
              <a:spAutoFit/>
            </a:bodyPr>
            <a:lstStyle/>
            <a:p>
              <a:pPr marL="12700" algn="ctr" defTabSz="914400">
                <a:spcBef>
                  <a:spcPts val="100"/>
                </a:spcBef>
              </a:pPr>
              <a:r>
                <a:rPr sz="1400">
                  <a:solidFill>
                    <a:srgbClr val="FFFFFF"/>
                  </a:solidFill>
                  <a:latin typeface="Arial" panose="020B0604020202020204" pitchFamily="34" charset="0"/>
                  <a:cs typeface="Arial" panose="020B0604020202020204" pitchFamily="34" charset="0"/>
                </a:rPr>
                <a:t>C</a:t>
              </a:r>
              <a:r>
                <a:rPr sz="1400" spc="-15">
                  <a:solidFill>
                    <a:srgbClr val="FFFFFF"/>
                  </a:solidFill>
                  <a:latin typeface="Arial" panose="020B0604020202020204" pitchFamily="34" charset="0"/>
                  <a:cs typeface="Arial" panose="020B0604020202020204" pitchFamily="34" charset="0"/>
                </a:rPr>
                <a:t>l</a:t>
              </a:r>
              <a:r>
                <a:rPr sz="1400">
                  <a:solidFill>
                    <a:srgbClr val="FFFFFF"/>
                  </a:solidFill>
                  <a:latin typeface="Arial" panose="020B0604020202020204" pitchFamily="34" charset="0"/>
                  <a:cs typeface="Arial" panose="020B0604020202020204" pitchFamily="34" charset="0"/>
                </a:rPr>
                <a:t>o</a:t>
              </a:r>
              <a:r>
                <a:rPr sz="1400" spc="-10">
                  <a:solidFill>
                    <a:srgbClr val="FFFFFF"/>
                  </a:solidFill>
                  <a:latin typeface="Arial" panose="020B0604020202020204" pitchFamily="34" charset="0"/>
                  <a:cs typeface="Arial" panose="020B0604020202020204" pitchFamily="34" charset="0"/>
                </a:rPr>
                <a:t>u</a:t>
              </a:r>
              <a:r>
                <a:rPr sz="1400">
                  <a:solidFill>
                    <a:srgbClr val="FFFFFF"/>
                  </a:solidFill>
                  <a:latin typeface="Arial" panose="020B0604020202020204" pitchFamily="34" charset="0"/>
                  <a:cs typeface="Arial" panose="020B0604020202020204" pitchFamily="34" charset="0"/>
                </a:rPr>
                <a:t>d</a:t>
              </a:r>
              <a:endParaRPr sz="1800">
                <a:solidFill>
                  <a:prstClr val="black"/>
                </a:solidFill>
                <a:latin typeface="Arial" panose="020B0604020202020204" pitchFamily="34" charset="0"/>
                <a:cs typeface="Arial" panose="020B0604020202020204" pitchFamily="34" charset="0"/>
              </a:endParaRPr>
            </a:p>
          </p:txBody>
        </p:sp>
        <p:sp>
          <p:nvSpPr>
            <p:cNvPr id="59" name="object 40">
              <a:extLst>
                <a:ext uri="{FF2B5EF4-FFF2-40B4-BE49-F238E27FC236}">
                  <a16:creationId xmlns:a16="http://schemas.microsoft.com/office/drawing/2014/main" id="{D7875342-DDB5-457F-BBA2-0C4BA0F063E5}"/>
                </a:ext>
              </a:extLst>
            </p:cNvPr>
            <p:cNvSpPr txBox="1"/>
            <p:nvPr/>
          </p:nvSpPr>
          <p:spPr>
            <a:xfrm>
              <a:off x="2732913" y="1703578"/>
              <a:ext cx="1280795" cy="246313"/>
            </a:xfrm>
            <a:prstGeom prst="rect">
              <a:avLst/>
            </a:prstGeom>
          </p:spPr>
          <p:txBody>
            <a:bodyPr vert="horz" wrap="square" lIns="0" tIns="12700" rIns="0" bIns="0" rtlCol="0">
              <a:spAutoFit/>
            </a:bodyPr>
            <a:lstStyle/>
            <a:p>
              <a:pPr marL="12700" algn="ctr" defTabSz="914400">
                <a:spcBef>
                  <a:spcPts val="100"/>
                </a:spcBef>
              </a:pPr>
              <a:r>
                <a:rPr sz="1400">
                  <a:solidFill>
                    <a:srgbClr val="FFFFFF"/>
                  </a:solidFill>
                  <a:latin typeface="Arial" panose="020B0604020202020204" pitchFamily="34" charset="0"/>
                  <a:cs typeface="Arial" panose="020B0604020202020204" pitchFamily="34" charset="0"/>
                </a:rPr>
                <a:t>M</a:t>
              </a:r>
              <a:r>
                <a:rPr sz="1400" spc="-5">
                  <a:solidFill>
                    <a:srgbClr val="FFFFFF"/>
                  </a:solidFill>
                  <a:latin typeface="Arial" panose="020B0604020202020204" pitchFamily="34" charset="0"/>
                  <a:cs typeface="Arial" panose="020B0604020202020204" pitchFamily="34" charset="0"/>
                </a:rPr>
                <a:t>igra</a:t>
              </a:r>
              <a:r>
                <a:rPr sz="1400">
                  <a:solidFill>
                    <a:srgbClr val="FFFFFF"/>
                  </a:solidFill>
                  <a:latin typeface="Arial" panose="020B0604020202020204" pitchFamily="34" charset="0"/>
                  <a:cs typeface="Arial" panose="020B0604020202020204" pitchFamily="34" charset="0"/>
                </a:rPr>
                <a:t>t</a:t>
              </a:r>
              <a:r>
                <a:rPr sz="1400" spc="-5">
                  <a:solidFill>
                    <a:srgbClr val="FFFFFF"/>
                  </a:solidFill>
                  <a:latin typeface="Arial" panose="020B0604020202020204" pitchFamily="34" charset="0"/>
                  <a:cs typeface="Arial" panose="020B0604020202020204" pitchFamily="34" charset="0"/>
                </a:rPr>
                <a:t>ion</a:t>
              </a:r>
              <a:endParaRPr sz="1800">
                <a:solidFill>
                  <a:prstClr val="black"/>
                </a:solidFill>
                <a:latin typeface="Arial" panose="020B0604020202020204" pitchFamily="34" charset="0"/>
                <a:cs typeface="Arial" panose="020B0604020202020204" pitchFamily="34" charset="0"/>
              </a:endParaRPr>
            </a:p>
          </p:txBody>
        </p:sp>
        <p:sp>
          <p:nvSpPr>
            <p:cNvPr id="60" name="object 41">
              <a:extLst>
                <a:ext uri="{FF2B5EF4-FFF2-40B4-BE49-F238E27FC236}">
                  <a16:creationId xmlns:a16="http://schemas.microsoft.com/office/drawing/2014/main" id="{C835E5A9-9DB1-4FF7-AF69-76D6828CBCF6}"/>
                </a:ext>
              </a:extLst>
            </p:cNvPr>
            <p:cNvSpPr txBox="1"/>
            <p:nvPr/>
          </p:nvSpPr>
          <p:spPr>
            <a:xfrm>
              <a:off x="7010960" y="1401053"/>
              <a:ext cx="1938654" cy="478787"/>
            </a:xfrm>
            <a:prstGeom prst="rect">
              <a:avLst/>
            </a:prstGeom>
          </p:spPr>
          <p:txBody>
            <a:bodyPr vert="horz" wrap="square" lIns="0" tIns="12700" rIns="0" bIns="0" rtlCol="0">
              <a:spAutoFit/>
            </a:bodyPr>
            <a:lstStyle/>
            <a:p>
              <a:pPr algn="ctr" defTabSz="914400">
                <a:spcBef>
                  <a:spcPts val="100"/>
                </a:spcBef>
              </a:pPr>
              <a:r>
                <a:rPr sz="1400" spc="-5">
                  <a:solidFill>
                    <a:srgbClr val="FFFFFF"/>
                  </a:solidFill>
                  <a:latin typeface="Arial" panose="020B0604020202020204" pitchFamily="34" charset="0"/>
                  <a:cs typeface="Arial" panose="020B0604020202020204" pitchFamily="34" charset="0"/>
                </a:rPr>
                <a:t>Cloud</a:t>
              </a:r>
              <a:endParaRPr sz="1400">
                <a:solidFill>
                  <a:prstClr val="black"/>
                </a:solidFill>
                <a:latin typeface="Arial" panose="020B0604020202020204" pitchFamily="34" charset="0"/>
                <a:cs typeface="Arial" panose="020B0604020202020204" pitchFamily="34" charset="0"/>
              </a:endParaRPr>
            </a:p>
            <a:p>
              <a:pPr algn="ctr" defTabSz="914400">
                <a:spcBef>
                  <a:spcPts val="5"/>
                </a:spcBef>
              </a:pPr>
              <a:r>
                <a:rPr sz="1400" spc="-5">
                  <a:solidFill>
                    <a:srgbClr val="FFFFFF"/>
                  </a:solidFill>
                  <a:latin typeface="Arial" panose="020B0604020202020204" pitchFamily="34" charset="0"/>
                  <a:cs typeface="Arial" panose="020B0604020202020204" pitchFamily="34" charset="0"/>
                </a:rPr>
                <a:t>Modernization</a:t>
              </a:r>
              <a:endParaRPr sz="1400">
                <a:solidFill>
                  <a:prstClr val="black"/>
                </a:solidFill>
                <a:latin typeface="Arial" panose="020B0604020202020204" pitchFamily="34" charset="0"/>
                <a:cs typeface="Arial" panose="020B0604020202020204" pitchFamily="34" charset="0"/>
              </a:endParaRPr>
            </a:p>
          </p:txBody>
        </p:sp>
        <p:sp>
          <p:nvSpPr>
            <p:cNvPr id="61" name="object 42">
              <a:extLst>
                <a:ext uri="{FF2B5EF4-FFF2-40B4-BE49-F238E27FC236}">
                  <a16:creationId xmlns:a16="http://schemas.microsoft.com/office/drawing/2014/main" id="{1A594B02-54D7-4458-A042-EA8ED386365D}"/>
                </a:ext>
              </a:extLst>
            </p:cNvPr>
            <p:cNvSpPr txBox="1"/>
            <p:nvPr/>
          </p:nvSpPr>
          <p:spPr>
            <a:xfrm>
              <a:off x="1831085" y="2448720"/>
              <a:ext cx="1680210" cy="549360"/>
            </a:xfrm>
            <a:prstGeom prst="rect">
              <a:avLst/>
            </a:prstGeom>
          </p:spPr>
          <p:txBody>
            <a:bodyPr vert="horz" wrap="square" lIns="0" tIns="90170" rIns="0" bIns="0" rtlCol="0">
              <a:spAutoFit/>
            </a:bodyPr>
            <a:lstStyle/>
            <a:p>
              <a:pPr algn="ctr" defTabSz="914400">
                <a:spcBef>
                  <a:spcPts val="710"/>
                </a:spcBef>
              </a:pPr>
              <a:r>
                <a:rPr sz="1200" b="1" spc="-10">
                  <a:solidFill>
                    <a:srgbClr val="C00000"/>
                  </a:solidFill>
                  <a:latin typeface="Arial" panose="020B0604020202020204" pitchFamily="34" charset="0"/>
                  <a:cs typeface="Arial" panose="020B0604020202020204" pitchFamily="34" charset="0"/>
                </a:rPr>
                <a:t>Re-host</a:t>
              </a:r>
              <a:endParaRPr sz="1200">
                <a:solidFill>
                  <a:prstClr val="black"/>
                </a:solidFill>
                <a:latin typeface="Arial" panose="020B0604020202020204" pitchFamily="34" charset="0"/>
                <a:cs typeface="Arial" panose="020B0604020202020204" pitchFamily="34" charset="0"/>
              </a:endParaRPr>
            </a:p>
            <a:p>
              <a:pPr algn="ctr" defTabSz="914400">
                <a:spcBef>
                  <a:spcPts val="480"/>
                </a:spcBef>
              </a:pPr>
              <a:r>
                <a:rPr sz="1100" spc="-5">
                  <a:solidFill>
                    <a:srgbClr val="0F2D44"/>
                  </a:solidFill>
                  <a:latin typeface="Arial" panose="020B0604020202020204" pitchFamily="34" charset="0"/>
                  <a:cs typeface="Arial" panose="020B0604020202020204" pitchFamily="34" charset="0"/>
                </a:rPr>
                <a:t>Redeploy</a:t>
              </a:r>
              <a:r>
                <a:rPr sz="1100" spc="5">
                  <a:solidFill>
                    <a:srgbClr val="0F2D44"/>
                  </a:solidFill>
                  <a:latin typeface="Arial" panose="020B0604020202020204" pitchFamily="34" charset="0"/>
                  <a:cs typeface="Arial" panose="020B0604020202020204" pitchFamily="34" charset="0"/>
                </a:rPr>
                <a:t> </a:t>
              </a:r>
              <a:r>
                <a:rPr sz="1100" spc="-5">
                  <a:solidFill>
                    <a:srgbClr val="0F2D44"/>
                  </a:solidFill>
                  <a:latin typeface="Arial" panose="020B0604020202020204" pitchFamily="34" charset="0"/>
                  <a:cs typeface="Arial" panose="020B0604020202020204" pitchFamily="34" charset="0"/>
                </a:rPr>
                <a:t>as-is</a:t>
              </a:r>
              <a:r>
                <a:rPr sz="1100" spc="-10">
                  <a:solidFill>
                    <a:srgbClr val="0F2D44"/>
                  </a:solidFill>
                  <a:latin typeface="Arial" panose="020B0604020202020204" pitchFamily="34" charset="0"/>
                  <a:cs typeface="Arial" panose="020B0604020202020204" pitchFamily="34" charset="0"/>
                </a:rPr>
                <a:t> </a:t>
              </a:r>
              <a:r>
                <a:rPr sz="1100">
                  <a:solidFill>
                    <a:srgbClr val="0F2D44"/>
                  </a:solidFill>
                  <a:latin typeface="Arial" panose="020B0604020202020204" pitchFamily="34" charset="0"/>
                  <a:cs typeface="Arial" panose="020B0604020202020204" pitchFamily="34" charset="0"/>
                </a:rPr>
                <a:t>to</a:t>
              </a:r>
              <a:r>
                <a:rPr sz="1100" spc="-10">
                  <a:solidFill>
                    <a:srgbClr val="0F2D44"/>
                  </a:solidFill>
                  <a:latin typeface="Arial" panose="020B0604020202020204" pitchFamily="34" charset="0"/>
                  <a:cs typeface="Arial" panose="020B0604020202020204" pitchFamily="34" charset="0"/>
                </a:rPr>
                <a:t> </a:t>
              </a:r>
              <a:r>
                <a:rPr sz="1100">
                  <a:solidFill>
                    <a:srgbClr val="0F2D44"/>
                  </a:solidFill>
                  <a:latin typeface="Arial" panose="020B0604020202020204" pitchFamily="34" charset="0"/>
                  <a:cs typeface="Arial" panose="020B0604020202020204" pitchFamily="34" charset="0"/>
                </a:rPr>
                <a:t>cloud</a:t>
              </a:r>
              <a:endParaRPr sz="1100">
                <a:solidFill>
                  <a:prstClr val="black"/>
                </a:solidFill>
                <a:latin typeface="Arial" panose="020B0604020202020204" pitchFamily="34" charset="0"/>
                <a:cs typeface="Arial" panose="020B0604020202020204" pitchFamily="34" charset="0"/>
              </a:endParaRPr>
            </a:p>
          </p:txBody>
        </p:sp>
        <p:sp>
          <p:nvSpPr>
            <p:cNvPr id="62" name="object 43">
              <a:extLst>
                <a:ext uri="{FF2B5EF4-FFF2-40B4-BE49-F238E27FC236}">
                  <a16:creationId xmlns:a16="http://schemas.microsoft.com/office/drawing/2014/main" id="{561FFEE0-F260-4920-BDBC-3451BB41AA59}"/>
                </a:ext>
              </a:extLst>
            </p:cNvPr>
            <p:cNvSpPr txBox="1"/>
            <p:nvPr/>
          </p:nvSpPr>
          <p:spPr>
            <a:xfrm>
              <a:off x="3993896" y="2526918"/>
              <a:ext cx="847090" cy="212410"/>
            </a:xfrm>
            <a:prstGeom prst="rect">
              <a:avLst/>
            </a:prstGeom>
          </p:spPr>
          <p:txBody>
            <a:bodyPr vert="horz" wrap="square" lIns="0" tIns="12065" rIns="0" bIns="0" rtlCol="0">
              <a:spAutoFit/>
            </a:bodyPr>
            <a:lstStyle/>
            <a:p>
              <a:pPr marL="12700" defTabSz="914400">
                <a:spcBef>
                  <a:spcPts val="95"/>
                </a:spcBef>
              </a:pPr>
              <a:r>
                <a:rPr sz="1200" b="1" spc="-5">
                  <a:solidFill>
                    <a:srgbClr val="C00000"/>
                  </a:solidFill>
                  <a:latin typeface="Arial" panose="020B0604020202020204" pitchFamily="34" charset="0"/>
                  <a:cs typeface="Arial" panose="020B0604020202020204" pitchFamily="34" charset="0"/>
                </a:rPr>
                <a:t>Refac</a:t>
              </a:r>
              <a:r>
                <a:rPr sz="1200" b="1" spc="-10">
                  <a:solidFill>
                    <a:srgbClr val="C00000"/>
                  </a:solidFill>
                  <a:latin typeface="Arial" panose="020B0604020202020204" pitchFamily="34" charset="0"/>
                  <a:cs typeface="Arial" panose="020B0604020202020204" pitchFamily="34" charset="0"/>
                </a:rPr>
                <a:t>t</a:t>
              </a:r>
              <a:r>
                <a:rPr sz="1200" b="1" spc="-5">
                  <a:solidFill>
                    <a:srgbClr val="C00000"/>
                  </a:solidFill>
                  <a:latin typeface="Arial" panose="020B0604020202020204" pitchFamily="34" charset="0"/>
                  <a:cs typeface="Arial" panose="020B0604020202020204" pitchFamily="34" charset="0"/>
                </a:rPr>
                <a:t>or</a:t>
              </a:r>
              <a:endParaRPr sz="1200">
                <a:solidFill>
                  <a:prstClr val="black"/>
                </a:solidFill>
                <a:latin typeface="Arial" panose="020B0604020202020204" pitchFamily="34" charset="0"/>
                <a:cs typeface="Arial" panose="020B0604020202020204" pitchFamily="34" charset="0"/>
              </a:endParaRPr>
            </a:p>
          </p:txBody>
        </p:sp>
        <p:sp>
          <p:nvSpPr>
            <p:cNvPr id="63" name="object 44">
              <a:extLst>
                <a:ext uri="{FF2B5EF4-FFF2-40B4-BE49-F238E27FC236}">
                  <a16:creationId xmlns:a16="http://schemas.microsoft.com/office/drawing/2014/main" id="{2BB9B579-C4AB-4718-B0AC-C84A2EEAB7C7}"/>
                </a:ext>
              </a:extLst>
            </p:cNvPr>
            <p:cNvSpPr txBox="1"/>
            <p:nvPr/>
          </p:nvSpPr>
          <p:spPr>
            <a:xfrm>
              <a:off x="5610859" y="2448720"/>
              <a:ext cx="1590040" cy="914677"/>
            </a:xfrm>
            <a:prstGeom prst="rect">
              <a:avLst/>
            </a:prstGeom>
          </p:spPr>
          <p:txBody>
            <a:bodyPr vert="horz" wrap="square" lIns="0" tIns="90170" rIns="0" bIns="0" rtlCol="0">
              <a:spAutoFit/>
            </a:bodyPr>
            <a:lstStyle/>
            <a:p>
              <a:pPr marL="192405" defTabSz="914400">
                <a:spcBef>
                  <a:spcPts val="710"/>
                </a:spcBef>
              </a:pPr>
              <a:r>
                <a:rPr sz="1200" b="1" spc="-30">
                  <a:solidFill>
                    <a:srgbClr val="C00000"/>
                  </a:solidFill>
                  <a:latin typeface="Arial" panose="020B0604020202020204" pitchFamily="34" charset="0"/>
                  <a:cs typeface="Arial" panose="020B0604020202020204" pitchFamily="34" charset="0"/>
                </a:rPr>
                <a:t>Re-architect</a:t>
              </a:r>
              <a:endParaRPr sz="1200">
                <a:solidFill>
                  <a:prstClr val="black"/>
                </a:solidFill>
                <a:latin typeface="Arial" panose="020B0604020202020204" pitchFamily="34" charset="0"/>
                <a:cs typeface="Arial" panose="020B0604020202020204" pitchFamily="34" charset="0"/>
              </a:endParaRPr>
            </a:p>
            <a:p>
              <a:pPr marL="12065" marR="5080" indent="2540" algn="ctr" defTabSz="914400">
                <a:spcBef>
                  <a:spcPts val="480"/>
                </a:spcBef>
              </a:pPr>
              <a:r>
                <a:rPr sz="1100" spc="-5">
                  <a:solidFill>
                    <a:srgbClr val="0F2D44"/>
                  </a:solidFill>
                  <a:latin typeface="Arial" panose="020B0604020202020204" pitchFamily="34" charset="0"/>
                  <a:cs typeface="Arial" panose="020B0604020202020204" pitchFamily="34" charset="0"/>
                </a:rPr>
                <a:t>Materially </a:t>
              </a:r>
              <a:r>
                <a:rPr sz="1100">
                  <a:solidFill>
                    <a:srgbClr val="0F2D44"/>
                  </a:solidFill>
                  <a:latin typeface="Arial" panose="020B0604020202020204" pitchFamily="34" charset="0"/>
                  <a:cs typeface="Arial" panose="020B0604020202020204" pitchFamily="34" charset="0"/>
                </a:rPr>
                <a:t> </a:t>
              </a:r>
              <a:r>
                <a:rPr sz="1100" spc="-5">
                  <a:solidFill>
                    <a:srgbClr val="0F2D44"/>
                  </a:solidFill>
                  <a:latin typeface="Arial" panose="020B0604020202020204" pitchFamily="34" charset="0"/>
                  <a:cs typeface="Arial" panose="020B0604020202020204" pitchFamily="34" charset="0"/>
                </a:rPr>
                <a:t>alter/decompose </a:t>
              </a:r>
              <a:r>
                <a:rPr sz="1100">
                  <a:solidFill>
                    <a:srgbClr val="0F2D44"/>
                  </a:solidFill>
                  <a:latin typeface="Arial" panose="020B0604020202020204" pitchFamily="34" charset="0"/>
                  <a:cs typeface="Arial" panose="020B0604020202020204" pitchFamily="34" charset="0"/>
                </a:rPr>
                <a:t> </a:t>
              </a:r>
              <a:r>
                <a:rPr sz="1100" spc="-5">
                  <a:solidFill>
                    <a:srgbClr val="0F2D44"/>
                  </a:solidFill>
                  <a:latin typeface="Arial" panose="020B0604020202020204" pitchFamily="34" charset="0"/>
                  <a:cs typeface="Arial" panose="020B0604020202020204" pitchFamily="34" charset="0"/>
                </a:rPr>
                <a:t>application</a:t>
              </a:r>
              <a:r>
                <a:rPr sz="1100" spc="10">
                  <a:solidFill>
                    <a:srgbClr val="0F2D44"/>
                  </a:solidFill>
                  <a:latin typeface="Arial" panose="020B0604020202020204" pitchFamily="34" charset="0"/>
                  <a:cs typeface="Arial" panose="020B0604020202020204" pitchFamily="34" charset="0"/>
                </a:rPr>
                <a:t> </a:t>
              </a:r>
              <a:r>
                <a:rPr sz="1100" spc="-5">
                  <a:solidFill>
                    <a:srgbClr val="0F2D44"/>
                  </a:solidFill>
                  <a:latin typeface="Arial" panose="020B0604020202020204" pitchFamily="34" charset="0"/>
                  <a:cs typeface="Arial" panose="020B0604020202020204" pitchFamily="34" charset="0"/>
                </a:rPr>
                <a:t>to</a:t>
              </a:r>
              <a:r>
                <a:rPr sz="1100">
                  <a:solidFill>
                    <a:srgbClr val="0F2D44"/>
                  </a:solidFill>
                  <a:latin typeface="Arial" panose="020B0604020202020204" pitchFamily="34" charset="0"/>
                  <a:cs typeface="Arial" panose="020B0604020202020204" pitchFamily="34" charset="0"/>
                </a:rPr>
                <a:t> </a:t>
              </a:r>
              <a:r>
                <a:rPr sz="1100" spc="-5">
                  <a:solidFill>
                    <a:srgbClr val="0F2D44"/>
                  </a:solidFill>
                  <a:latin typeface="Arial" panose="020B0604020202020204" pitchFamily="34" charset="0"/>
                  <a:cs typeface="Arial" panose="020B0604020202020204" pitchFamily="34" charset="0"/>
                </a:rPr>
                <a:t>services</a:t>
              </a:r>
              <a:endParaRPr sz="1100">
                <a:solidFill>
                  <a:prstClr val="black"/>
                </a:solidFill>
                <a:latin typeface="Arial" panose="020B0604020202020204" pitchFamily="34" charset="0"/>
                <a:cs typeface="Arial" panose="020B0604020202020204" pitchFamily="34" charset="0"/>
              </a:endParaRPr>
            </a:p>
          </p:txBody>
        </p:sp>
        <p:sp>
          <p:nvSpPr>
            <p:cNvPr id="64" name="object 45">
              <a:extLst>
                <a:ext uri="{FF2B5EF4-FFF2-40B4-BE49-F238E27FC236}">
                  <a16:creationId xmlns:a16="http://schemas.microsoft.com/office/drawing/2014/main" id="{A4446998-4255-47B0-AF8F-163F23C4EB73}"/>
                </a:ext>
              </a:extLst>
            </p:cNvPr>
            <p:cNvSpPr txBox="1"/>
            <p:nvPr/>
          </p:nvSpPr>
          <p:spPr>
            <a:xfrm>
              <a:off x="7492365" y="2448720"/>
              <a:ext cx="1651000" cy="732019"/>
            </a:xfrm>
            <a:prstGeom prst="rect">
              <a:avLst/>
            </a:prstGeom>
          </p:spPr>
          <p:txBody>
            <a:bodyPr vert="horz" wrap="square" lIns="0" tIns="90170" rIns="0" bIns="0" rtlCol="0">
              <a:spAutoFit/>
            </a:bodyPr>
            <a:lstStyle/>
            <a:p>
              <a:pPr marL="419734" defTabSz="914400">
                <a:spcBef>
                  <a:spcPts val="710"/>
                </a:spcBef>
              </a:pPr>
              <a:r>
                <a:rPr sz="1200" b="1" spc="-5">
                  <a:solidFill>
                    <a:srgbClr val="C00000"/>
                  </a:solidFill>
                  <a:latin typeface="Arial" panose="020B0604020202020204" pitchFamily="34" charset="0"/>
                  <a:cs typeface="Arial" panose="020B0604020202020204" pitchFamily="34" charset="0"/>
                </a:rPr>
                <a:t>Rebuild</a:t>
              </a:r>
              <a:endParaRPr sz="1200">
                <a:solidFill>
                  <a:prstClr val="black"/>
                </a:solidFill>
                <a:latin typeface="Arial" panose="020B0604020202020204" pitchFamily="34" charset="0"/>
                <a:cs typeface="Arial" panose="020B0604020202020204" pitchFamily="34" charset="0"/>
              </a:endParaRPr>
            </a:p>
            <a:p>
              <a:pPr marL="52069" defTabSz="914400">
                <a:spcBef>
                  <a:spcPts val="480"/>
                </a:spcBef>
              </a:pPr>
              <a:r>
                <a:rPr sz="1100" spc="-5">
                  <a:solidFill>
                    <a:srgbClr val="0F2D44"/>
                  </a:solidFill>
                  <a:latin typeface="Arial" panose="020B0604020202020204" pitchFamily="34" charset="0"/>
                  <a:cs typeface="Arial" panose="020B0604020202020204" pitchFamily="34" charset="0"/>
                </a:rPr>
                <a:t>New</a:t>
              </a:r>
              <a:r>
                <a:rPr sz="1100" spc="-10">
                  <a:solidFill>
                    <a:srgbClr val="0F2D44"/>
                  </a:solidFill>
                  <a:latin typeface="Arial" panose="020B0604020202020204" pitchFamily="34" charset="0"/>
                  <a:cs typeface="Arial" panose="020B0604020202020204" pitchFamily="34" charset="0"/>
                </a:rPr>
                <a:t> </a:t>
              </a:r>
              <a:r>
                <a:rPr sz="1100" spc="-5">
                  <a:solidFill>
                    <a:srgbClr val="0F2D44"/>
                  </a:solidFill>
                  <a:latin typeface="Arial" panose="020B0604020202020204" pitchFamily="34" charset="0"/>
                  <a:cs typeface="Arial" panose="020B0604020202020204" pitchFamily="34" charset="0"/>
                </a:rPr>
                <a:t>code</a:t>
              </a:r>
              <a:r>
                <a:rPr sz="1100" spc="15">
                  <a:solidFill>
                    <a:srgbClr val="0F2D44"/>
                  </a:solidFill>
                  <a:latin typeface="Arial" panose="020B0604020202020204" pitchFamily="34" charset="0"/>
                  <a:cs typeface="Arial" panose="020B0604020202020204" pitchFamily="34" charset="0"/>
                </a:rPr>
                <a:t> </a:t>
              </a:r>
              <a:r>
                <a:rPr sz="1100" spc="-5">
                  <a:solidFill>
                    <a:srgbClr val="0F2D44"/>
                  </a:solidFill>
                  <a:latin typeface="Arial" panose="020B0604020202020204" pitchFamily="34" charset="0"/>
                  <a:cs typeface="Arial" panose="020B0604020202020204" pitchFamily="34" charset="0"/>
                </a:rPr>
                <a:t>written</a:t>
              </a:r>
              <a:r>
                <a:rPr sz="1100">
                  <a:solidFill>
                    <a:srgbClr val="0F2D44"/>
                  </a:solidFill>
                  <a:latin typeface="Arial" panose="020B0604020202020204" pitchFamily="34" charset="0"/>
                  <a:cs typeface="Arial" panose="020B0604020202020204" pitchFamily="34" charset="0"/>
                </a:rPr>
                <a:t> </a:t>
              </a:r>
              <a:r>
                <a:rPr sz="1100" spc="-5">
                  <a:solidFill>
                    <a:srgbClr val="0F2D44"/>
                  </a:solidFill>
                  <a:latin typeface="Arial" panose="020B0604020202020204" pitchFamily="34" charset="0"/>
                  <a:cs typeface="Arial" panose="020B0604020202020204" pitchFamily="34" charset="0"/>
                </a:rPr>
                <a:t>with</a:t>
              </a:r>
              <a:endParaRPr sz="1100">
                <a:solidFill>
                  <a:prstClr val="black"/>
                </a:solidFill>
                <a:latin typeface="Arial" panose="020B0604020202020204" pitchFamily="34" charset="0"/>
                <a:cs typeface="Arial" panose="020B0604020202020204" pitchFamily="34" charset="0"/>
              </a:endParaRPr>
            </a:p>
            <a:p>
              <a:pPr marL="12700" defTabSz="914400">
                <a:spcBef>
                  <a:spcPts val="5"/>
                </a:spcBef>
              </a:pPr>
              <a:r>
                <a:rPr sz="1100" spc="-5">
                  <a:solidFill>
                    <a:srgbClr val="0F2D44"/>
                  </a:solidFill>
                  <a:latin typeface="Arial" panose="020B0604020202020204" pitchFamily="34" charset="0"/>
                  <a:cs typeface="Arial" panose="020B0604020202020204" pitchFamily="34" charset="0"/>
                </a:rPr>
                <a:t>Cloud-Native</a:t>
              </a:r>
              <a:r>
                <a:rPr sz="1100">
                  <a:solidFill>
                    <a:srgbClr val="0F2D44"/>
                  </a:solidFill>
                  <a:latin typeface="Arial" panose="020B0604020202020204" pitchFamily="34" charset="0"/>
                  <a:cs typeface="Arial" panose="020B0604020202020204" pitchFamily="34" charset="0"/>
                </a:rPr>
                <a:t> </a:t>
              </a:r>
              <a:r>
                <a:rPr sz="1100" spc="-5">
                  <a:solidFill>
                    <a:srgbClr val="0F2D44"/>
                  </a:solidFill>
                  <a:latin typeface="Arial" panose="020B0604020202020204" pitchFamily="34" charset="0"/>
                  <a:cs typeface="Arial" panose="020B0604020202020204" pitchFamily="34" charset="0"/>
                </a:rPr>
                <a:t>approach</a:t>
              </a:r>
              <a:endParaRPr sz="1100">
                <a:solidFill>
                  <a:prstClr val="black"/>
                </a:solidFill>
                <a:latin typeface="Arial" panose="020B0604020202020204" pitchFamily="34" charset="0"/>
                <a:cs typeface="Arial" panose="020B0604020202020204" pitchFamily="34" charset="0"/>
              </a:endParaRPr>
            </a:p>
          </p:txBody>
        </p:sp>
        <p:sp>
          <p:nvSpPr>
            <p:cNvPr id="65" name="object 46">
              <a:extLst>
                <a:ext uri="{FF2B5EF4-FFF2-40B4-BE49-F238E27FC236}">
                  <a16:creationId xmlns:a16="http://schemas.microsoft.com/office/drawing/2014/main" id="{9FA35600-BF3F-4186-A619-3717D362A6E5}"/>
                </a:ext>
              </a:extLst>
            </p:cNvPr>
            <p:cNvSpPr txBox="1"/>
            <p:nvPr/>
          </p:nvSpPr>
          <p:spPr>
            <a:xfrm>
              <a:off x="9611106" y="2448720"/>
              <a:ext cx="1990089" cy="732019"/>
            </a:xfrm>
            <a:prstGeom prst="rect">
              <a:avLst/>
            </a:prstGeom>
          </p:spPr>
          <p:txBody>
            <a:bodyPr vert="horz" wrap="square" lIns="0" tIns="90170" rIns="0" bIns="0" rtlCol="0">
              <a:spAutoFit/>
            </a:bodyPr>
            <a:lstStyle/>
            <a:p>
              <a:pPr marL="48260" algn="ctr" defTabSz="914400">
                <a:spcBef>
                  <a:spcPts val="710"/>
                </a:spcBef>
              </a:pPr>
              <a:r>
                <a:rPr sz="1200" b="1" spc="-5">
                  <a:solidFill>
                    <a:srgbClr val="C00000"/>
                  </a:solidFill>
                  <a:latin typeface="Arial" panose="020B0604020202020204" pitchFamily="34" charset="0"/>
                  <a:cs typeface="Arial" panose="020B0604020202020204" pitchFamily="34" charset="0"/>
                </a:rPr>
                <a:t>Replace</a:t>
              </a:r>
              <a:endParaRPr sz="1200">
                <a:solidFill>
                  <a:prstClr val="black"/>
                </a:solidFill>
                <a:latin typeface="Arial" panose="020B0604020202020204" pitchFamily="34" charset="0"/>
                <a:cs typeface="Arial" panose="020B0604020202020204" pitchFamily="34" charset="0"/>
              </a:endParaRPr>
            </a:p>
            <a:p>
              <a:pPr algn="ctr" defTabSz="914400">
                <a:spcBef>
                  <a:spcPts val="480"/>
                </a:spcBef>
              </a:pPr>
              <a:r>
                <a:rPr sz="1100" spc="-5">
                  <a:solidFill>
                    <a:srgbClr val="0F2D44"/>
                  </a:solidFill>
                  <a:latin typeface="Arial" panose="020B0604020202020204" pitchFamily="34" charset="0"/>
                  <a:cs typeface="Arial" panose="020B0604020202020204" pitchFamily="34" charset="0"/>
                </a:rPr>
                <a:t>Discard</a:t>
              </a:r>
              <a:r>
                <a:rPr sz="1100">
                  <a:solidFill>
                    <a:srgbClr val="0F2D44"/>
                  </a:solidFill>
                  <a:latin typeface="Arial" panose="020B0604020202020204" pitchFamily="34" charset="0"/>
                  <a:cs typeface="Arial" panose="020B0604020202020204" pitchFamily="34" charset="0"/>
                </a:rPr>
                <a:t> </a:t>
              </a:r>
              <a:r>
                <a:rPr sz="1100" spc="-5">
                  <a:solidFill>
                    <a:srgbClr val="0F2D44"/>
                  </a:solidFill>
                  <a:latin typeface="Arial" panose="020B0604020202020204" pitchFamily="34" charset="0"/>
                  <a:cs typeface="Arial" panose="020B0604020202020204" pitchFamily="34" charset="0"/>
                </a:rPr>
                <a:t>existing</a:t>
              </a:r>
              <a:r>
                <a:rPr sz="1100" spc="30">
                  <a:solidFill>
                    <a:srgbClr val="0F2D44"/>
                  </a:solidFill>
                  <a:latin typeface="Arial" panose="020B0604020202020204" pitchFamily="34" charset="0"/>
                  <a:cs typeface="Arial" panose="020B0604020202020204" pitchFamily="34" charset="0"/>
                </a:rPr>
                <a:t> </a:t>
              </a:r>
              <a:r>
                <a:rPr sz="1100" spc="-5">
                  <a:solidFill>
                    <a:srgbClr val="0F2D44"/>
                  </a:solidFill>
                  <a:latin typeface="Arial" panose="020B0604020202020204" pitchFamily="34" charset="0"/>
                  <a:cs typeface="Arial" panose="020B0604020202020204" pitchFamily="34" charset="0"/>
                </a:rPr>
                <a:t>apps</a:t>
              </a:r>
              <a:r>
                <a:rPr sz="1100" spc="5">
                  <a:solidFill>
                    <a:srgbClr val="0F2D44"/>
                  </a:solidFill>
                  <a:latin typeface="Arial" panose="020B0604020202020204" pitchFamily="34" charset="0"/>
                  <a:cs typeface="Arial" panose="020B0604020202020204" pitchFamily="34" charset="0"/>
                </a:rPr>
                <a:t> </a:t>
              </a:r>
              <a:r>
                <a:rPr sz="1100">
                  <a:solidFill>
                    <a:srgbClr val="0F2D44"/>
                  </a:solidFill>
                  <a:latin typeface="Arial" panose="020B0604020202020204" pitchFamily="34" charset="0"/>
                  <a:cs typeface="Arial" panose="020B0604020202020204" pitchFamily="34" charset="0"/>
                </a:rPr>
                <a:t>&amp; </a:t>
              </a:r>
              <a:r>
                <a:rPr sz="1100" spc="-5">
                  <a:solidFill>
                    <a:srgbClr val="0F2D44"/>
                  </a:solidFill>
                  <a:latin typeface="Arial" panose="020B0604020202020204" pitchFamily="34" charset="0"/>
                  <a:cs typeface="Arial" panose="020B0604020202020204" pitchFamily="34" charset="0"/>
                </a:rPr>
                <a:t>use</a:t>
              </a:r>
              <a:endParaRPr sz="1100">
                <a:solidFill>
                  <a:prstClr val="black"/>
                </a:solidFill>
                <a:latin typeface="Arial" panose="020B0604020202020204" pitchFamily="34" charset="0"/>
                <a:cs typeface="Arial" panose="020B0604020202020204" pitchFamily="34" charset="0"/>
              </a:endParaRPr>
            </a:p>
            <a:p>
              <a:pPr marL="1905" algn="ctr" defTabSz="914400">
                <a:spcBef>
                  <a:spcPts val="5"/>
                </a:spcBef>
              </a:pPr>
              <a:r>
                <a:rPr sz="1100">
                  <a:solidFill>
                    <a:srgbClr val="0F2D44"/>
                  </a:solidFill>
                  <a:latin typeface="Arial" panose="020B0604020202020204" pitchFamily="34" charset="0"/>
                  <a:cs typeface="Arial" panose="020B0604020202020204" pitchFamily="34" charset="0"/>
                </a:rPr>
                <a:t>commercial</a:t>
              </a:r>
              <a:r>
                <a:rPr sz="1100" spc="-55">
                  <a:solidFill>
                    <a:srgbClr val="0F2D44"/>
                  </a:solidFill>
                  <a:latin typeface="Arial" panose="020B0604020202020204" pitchFamily="34" charset="0"/>
                  <a:cs typeface="Arial" panose="020B0604020202020204" pitchFamily="34" charset="0"/>
                </a:rPr>
                <a:t> </a:t>
              </a:r>
              <a:r>
                <a:rPr sz="1100">
                  <a:solidFill>
                    <a:srgbClr val="0F2D44"/>
                  </a:solidFill>
                  <a:latin typeface="Arial" panose="020B0604020202020204" pitchFamily="34" charset="0"/>
                  <a:cs typeface="Arial" panose="020B0604020202020204" pitchFamily="34" charset="0"/>
                </a:rPr>
                <a:t>software</a:t>
              </a:r>
              <a:endParaRPr sz="1100">
                <a:solidFill>
                  <a:prstClr val="black"/>
                </a:solidFill>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3661900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81037" y="2047740"/>
            <a:ext cx="6425654" cy="937914"/>
          </a:xfrm>
        </p:spPr>
        <p:txBody>
          <a:bodyPr>
            <a:noAutofit/>
          </a:bodyPr>
          <a:lstStyle/>
          <a:p>
            <a:r>
              <a:rPr lang="en-US" sz="4400" b="1" dirty="0">
                <a:solidFill>
                  <a:schemeClr val="accent1">
                    <a:lumMod val="50000"/>
                  </a:schemeClr>
                </a:solidFill>
                <a:latin typeface="Segoe UI" panose="020B0502040204020203" pitchFamily="34" charset="0"/>
                <a:ea typeface="Segoe UI" panose="020B0502040204020203" pitchFamily="34" charset="0"/>
                <a:cs typeface="Segoe UI" panose="020B0502040204020203" pitchFamily="34" charset="0"/>
              </a:rPr>
              <a:t>Assessment process</a:t>
            </a:r>
          </a:p>
        </p:txBody>
      </p:sp>
      <p:sp>
        <p:nvSpPr>
          <p:cNvPr id="2" name="Text Placeholder 1">
            <a:extLst>
              <a:ext uri="{FF2B5EF4-FFF2-40B4-BE49-F238E27FC236}">
                <a16:creationId xmlns:a16="http://schemas.microsoft.com/office/drawing/2014/main" id="{8E409F4D-C245-4C67-98B1-2C7AEECB071A}"/>
              </a:ext>
            </a:extLst>
          </p:cNvPr>
          <p:cNvSpPr>
            <a:spLocks noGrp="1"/>
          </p:cNvSpPr>
          <p:nvPr>
            <p:ph type="body" sz="quarter" idx="15"/>
          </p:nvPr>
        </p:nvSpPr>
        <p:spPr>
          <a:xfrm>
            <a:off x="481037" y="4459052"/>
            <a:ext cx="5413394" cy="792781"/>
          </a:xfrm>
        </p:spPr>
        <p:txBody>
          <a:bodyPr>
            <a:normAutofit lnSpcReduction="10000"/>
          </a:bodyPr>
          <a:lstStyle/>
          <a:p>
            <a:pPr marL="0" indent="0">
              <a:lnSpc>
                <a:spcPct val="114000"/>
              </a:lnSpc>
              <a:buNone/>
            </a:pPr>
            <a:r>
              <a:rPr lang="en-US" sz="2000" dirty="0">
                <a:latin typeface="Segoe UI" panose="020B0502040204020203" pitchFamily="34" charset="0"/>
                <a:ea typeface="Segoe UI" panose="020B0502040204020203" pitchFamily="34" charset="0"/>
                <a:cs typeface="Segoe UI" panose="020B0502040204020203" pitchFamily="34" charset="0"/>
              </a:rPr>
              <a:t>An </a:t>
            </a:r>
            <a:r>
              <a:rPr lang="en-US" sz="2000" dirty="0" err="1">
                <a:latin typeface="Segoe UI" panose="020B0502040204020203" pitchFamily="34" charset="0"/>
                <a:ea typeface="Segoe UI" panose="020B0502040204020203" pitchFamily="34" charset="0"/>
                <a:cs typeface="Segoe UI" panose="020B0502040204020203" pitchFamily="34" charset="0"/>
              </a:rPr>
              <a:t>Quoc</a:t>
            </a:r>
            <a:r>
              <a:rPr lang="en-US" sz="2000" dirty="0">
                <a:latin typeface="Segoe UI" panose="020B0502040204020203" pitchFamily="34" charset="0"/>
                <a:ea typeface="Segoe UI" panose="020B0502040204020203" pitchFamily="34" charset="0"/>
                <a:cs typeface="Segoe UI" panose="020B0502040204020203" pitchFamily="34" charset="0"/>
              </a:rPr>
              <a:t> </a:t>
            </a:r>
            <a:r>
              <a:rPr lang="en-US" sz="2000" dirty="0" err="1">
                <a:latin typeface="Segoe UI" panose="020B0502040204020203" pitchFamily="34" charset="0"/>
                <a:ea typeface="Segoe UI" panose="020B0502040204020203" pitchFamily="34" charset="0"/>
                <a:cs typeface="Segoe UI" panose="020B0502040204020203" pitchFamily="34" charset="0"/>
              </a:rPr>
              <a:t>Huy</a:t>
            </a:r>
            <a:endParaRPr lang="en-US" sz="2000" dirty="0">
              <a:latin typeface="Segoe UI" panose="020B0502040204020203" pitchFamily="34" charset="0"/>
              <a:ea typeface="Segoe UI" panose="020B0502040204020203" pitchFamily="34" charset="0"/>
              <a:cs typeface="Segoe UI" panose="020B0502040204020203" pitchFamily="34" charset="0"/>
            </a:endParaRPr>
          </a:p>
          <a:p>
            <a:pPr marL="0" indent="0">
              <a:lnSpc>
                <a:spcPct val="114000"/>
              </a:lnSpc>
              <a:buNone/>
            </a:pPr>
            <a:r>
              <a:rPr lang="en-US" sz="1600" b="1" dirty="0">
                <a:latin typeface="Segoe UI" panose="020B0502040204020203" pitchFamily="34" charset="0"/>
                <a:ea typeface="Segoe UI" panose="020B0502040204020203" pitchFamily="34" charset="0"/>
                <a:cs typeface="Segoe UI" panose="020B0502040204020203" pitchFamily="34" charset="0"/>
              </a:rPr>
              <a:t>Microsoft certified trainer</a:t>
            </a:r>
          </a:p>
        </p:txBody>
      </p:sp>
      <p:sp>
        <p:nvSpPr>
          <p:cNvPr id="3" name="TextBox 2"/>
          <p:cNvSpPr txBox="1"/>
          <p:nvPr/>
        </p:nvSpPr>
        <p:spPr>
          <a:xfrm>
            <a:off x="308980" y="1364476"/>
            <a:ext cx="3384884" cy="683264"/>
          </a:xfrm>
          <a:prstGeom prst="rect">
            <a:avLst/>
          </a:prstGeom>
          <a:noFill/>
        </p:spPr>
        <p:txBody>
          <a:bodyPr wrap="square" lIns="182880" tIns="146304" rIns="182880" bIns="146304" rtlCol="0">
            <a:spAutoFit/>
          </a:bodyPr>
          <a:lstStyle/>
          <a:p>
            <a:pPr>
              <a:lnSpc>
                <a:spcPct val="90000"/>
              </a:lnSpc>
              <a:spcAft>
                <a:spcPts val="600"/>
              </a:spcAft>
            </a:pPr>
            <a:r>
              <a:rPr lang="en-US" sz="2800" b="1" dirty="0">
                <a:solidFill>
                  <a:schemeClr val="accent1">
                    <a:lumMod val="50000"/>
                  </a:schemeClr>
                </a:solidFill>
                <a:latin typeface="Segoe UI" panose="020B0502040204020203" pitchFamily="34" charset="0"/>
                <a:ea typeface="Segoe UI" panose="020B0502040204020203" pitchFamily="34" charset="0"/>
                <a:cs typeface="Segoe UI" panose="020B0502040204020203" pitchFamily="34" charset="0"/>
              </a:rPr>
              <a:t>Module 2</a:t>
            </a:r>
          </a:p>
        </p:txBody>
      </p:sp>
    </p:spTree>
    <p:extLst>
      <p:ext uri="{BB962C8B-B14F-4D97-AF65-F5344CB8AC3E}">
        <p14:creationId xmlns:p14="http://schemas.microsoft.com/office/powerpoint/2010/main" val="294555725"/>
      </p:ext>
    </p:extLst>
  </p:cSld>
  <p:clrMapOvr>
    <a:masterClrMapping/>
  </p:clrMapOvr>
  <p:transition>
    <p:fad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1512</TotalTime>
  <Words>3481</Words>
  <Application>Microsoft Office PowerPoint</Application>
  <PresentationFormat>Widescreen</PresentationFormat>
  <Paragraphs>615</Paragraphs>
  <Slides>31</Slides>
  <Notes>28</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31</vt:i4>
      </vt:variant>
    </vt:vector>
  </HeadingPairs>
  <TitlesOfParts>
    <vt:vector size="42" baseType="lpstr">
      <vt:lpstr>Arial</vt:lpstr>
      <vt:lpstr>Calibri</vt:lpstr>
      <vt:lpstr>Calibri Light</vt:lpstr>
      <vt:lpstr>Segoe UI</vt:lpstr>
      <vt:lpstr>Segoe UI Light</vt:lpstr>
      <vt:lpstr>Segoe UI Semibold</vt:lpstr>
      <vt:lpstr>Segoe UI Semilight</vt:lpstr>
      <vt:lpstr>SFMono-Regular</vt:lpstr>
      <vt:lpstr>UTM Avo</vt:lpstr>
      <vt:lpstr>Wingdings</vt:lpstr>
      <vt:lpstr>Office Theme</vt:lpstr>
      <vt:lpstr>Azure Migration &amp; Modernization Assessment</vt:lpstr>
      <vt:lpstr>Hello! Instructor Introduction</vt:lpstr>
      <vt:lpstr>Hello! Student Introductions</vt:lpstr>
      <vt:lpstr>Course Agenda</vt:lpstr>
      <vt:lpstr> Course introduction</vt:lpstr>
      <vt:lpstr>Azure Migration &amp; Modernization Assessment</vt:lpstr>
      <vt:lpstr>Challenges</vt:lpstr>
      <vt:lpstr>Journey to Cloud</vt:lpstr>
      <vt:lpstr>Assessment process</vt:lpstr>
      <vt:lpstr>Assessment and planning</vt:lpstr>
      <vt:lpstr>Design the big picture with Cloud discovery</vt:lpstr>
      <vt:lpstr>Welcome to Microsoft Assessments</vt:lpstr>
      <vt:lpstr>Approach and methodology</vt:lpstr>
      <vt:lpstr>Approach and methodology</vt:lpstr>
      <vt:lpstr>Define strategy</vt:lpstr>
      <vt:lpstr>Plan</vt:lpstr>
      <vt:lpstr>Ready</vt:lpstr>
      <vt:lpstr>Adopt: Migrate</vt:lpstr>
      <vt:lpstr>Adopt: Innovate</vt:lpstr>
      <vt:lpstr>Govern</vt:lpstr>
      <vt:lpstr>Manage and operations</vt:lpstr>
      <vt:lpstr>Example: Assessment architecture</vt:lpstr>
      <vt:lpstr>Case study 1: Education (Infra, App and Database)</vt:lpstr>
      <vt:lpstr>Case study 2: Energy (Infra, App and Database)</vt:lpstr>
      <vt:lpstr>Case study 3: Bank (App and Database)</vt:lpstr>
      <vt:lpstr>Migration process</vt:lpstr>
      <vt:lpstr>Migration</vt:lpstr>
      <vt:lpstr>Migration Lab </vt:lpstr>
      <vt:lpstr>Migration Lab</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Khanh Huyen</dc:creator>
  <cp:lastModifiedBy>An Quoc Huy (FHN.TCS)</cp:lastModifiedBy>
  <cp:revision>348</cp:revision>
  <dcterms:created xsi:type="dcterms:W3CDTF">2022-05-11T06:46:54Z</dcterms:created>
  <dcterms:modified xsi:type="dcterms:W3CDTF">2022-06-25T01:44:10Z</dcterms:modified>
</cp:coreProperties>
</file>